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30"/>
  </p:notesMasterIdLst>
  <p:sldIdLst>
    <p:sldId id="290" r:id="rId5"/>
    <p:sldId id="277" r:id="rId6"/>
    <p:sldId id="285" r:id="rId7"/>
    <p:sldId id="266" r:id="rId8"/>
    <p:sldId id="274" r:id="rId9"/>
    <p:sldId id="256" r:id="rId10"/>
    <p:sldId id="294" r:id="rId11"/>
    <p:sldId id="288" r:id="rId12"/>
    <p:sldId id="263" r:id="rId13"/>
    <p:sldId id="291" r:id="rId14"/>
    <p:sldId id="292" r:id="rId15"/>
    <p:sldId id="265" r:id="rId16"/>
    <p:sldId id="302" r:id="rId17"/>
    <p:sldId id="264" r:id="rId18"/>
    <p:sldId id="303" r:id="rId19"/>
    <p:sldId id="295" r:id="rId20"/>
    <p:sldId id="284" r:id="rId21"/>
    <p:sldId id="296" r:id="rId22"/>
    <p:sldId id="298" r:id="rId23"/>
    <p:sldId id="299" r:id="rId24"/>
    <p:sldId id="289" r:id="rId25"/>
    <p:sldId id="301" r:id="rId26"/>
    <p:sldId id="304" r:id="rId27"/>
    <p:sldId id="278" r:id="rId28"/>
    <p:sldId id="286" r:id="rId2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D2F"/>
    <a:srgbClr val="FFFF00"/>
    <a:srgbClr val="66FFFF"/>
    <a:srgbClr val="00FFFF"/>
    <a:srgbClr val="47CFFF"/>
    <a:srgbClr val="33CCFF"/>
    <a:srgbClr val="33CAFF"/>
    <a:srgbClr val="000000"/>
    <a:srgbClr val="DDDDD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181" autoAdjust="0"/>
    <p:restoredTop sz="94660"/>
  </p:normalViewPr>
  <p:slideViewPr>
    <p:cSldViewPr showGuides="1">
      <p:cViewPr varScale="1">
        <p:scale>
          <a:sx n="77" d="100"/>
          <a:sy n="77" d="100"/>
        </p:scale>
        <p:origin x="768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9D32529-3CD3-4E6B-986F-E0F9005B0355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37277BB-F2BD-47A1-B0D1-3E7606ADB13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31691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B800CDC-306F-4E2B-87FE-F59C02A510EA}" type="slidenum">
              <a:rPr lang="pt-BR" smtClean="0"/>
              <a:pPr>
                <a:defRPr/>
              </a:pPr>
              <a:t>1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1843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E6A16C-2384-466C-BC97-512E34EFCAC0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1946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B40543A-33E3-4BB3-8672-C4D67A3C657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1946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B40543A-33E3-4BB3-8672-C4D67A3C657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204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E44148-7343-4897-8862-9B7F2FE0D077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2150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8E36554-16ED-4001-9767-EB237443414E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2867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C9BC0B3-E760-406B-83D0-FD32446E67B8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pt-B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2867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2F7AFE9-2BB8-45EA-BCAE-C3E1172A15DA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pt-B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2150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40AF07D-882A-427A-B9CD-2BB47CD9F4A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204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D3866B1-666A-40E2-B68E-DBFF4EB90E50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204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D3866B1-666A-40E2-B68E-DBFF4EB90E50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2253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0B3CEC-5E68-47DA-ABA9-F9FDC4FD1E1D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2458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DE5B79-38F5-40C3-AEA5-8DF0B51AE8C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2867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2CCA0B1-BDED-495A-B4AD-EAD63E643672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2867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2CCA0B1-BDED-495A-B4AD-EAD63E643672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3174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2B9B3A5-E676-4B9D-8150-40D82DEF917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297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7B6DD58-7CDA-40F2-A618-083BF8D96DFF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EB48B-13A0-488E-A861-7B9D9301E9DC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194E1-6253-43FF-9A94-72A5F2CD59B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1B464-EA07-4B48-B9B7-8C403E173200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706D8-E02C-4908-8D1C-38A0ED702A4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AB2C1-F6B3-4E22-BFB5-9FA82DE0A6C5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12432-96C7-4F75-8135-6A4B1223341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DEE6B-054A-4AFB-A31B-0A48CDA9D3B2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E22EB-BB5E-40C2-8DA3-0D6B9DE9B8F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159EE-FC14-48ED-9902-3CACAA7CB33F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3C112-20B7-4B5E-B46E-A796DE4EB96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DEBC9E-196A-4BB2-8773-ECA4E2411447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68D1A-8F06-4D13-A78A-5C6F528BB5B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F5F0E-F5F7-4E38-8FDA-2CB30CA5E374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72CF0-511C-4054-BEA0-1A6324A6CB7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F53CA-592B-4C75-AC91-8062FA751D97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539E3-72B7-4732-A326-8F30AE6DE5E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99D497-A598-45F8-A21C-4FC74B24BAD4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72E6F-0534-4BE0-B3F7-60A1B54DFEF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00824-7C65-40F8-9D0D-3AC213576FD6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12DFA0-9CC8-430F-AB3A-2E5493EC896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F3CA3-CB15-448A-87AC-5FC8B4D9EDB3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6C559-F9A0-471B-8A8E-C1752371124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BACC7A-1D4B-47B1-8368-FF3E41D4FB6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26/02/2026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60E27-92CE-4B7D-B3C6-A23A7D05625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5655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BEE46-0AA6-4506-A5C6-C0201488E3A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26/02/2026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7EEE2-7099-4BE9-AF27-513D9877A985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3429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D34AB-D4E5-40CA-BD8E-349E90DF25C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26/02/2026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F19C5-2F61-4F92-B8E5-5AD4CE4FCAD5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9188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7BFFF-A174-4626-9CB2-7FE673CF8CB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26/02/2026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F63EC-7734-4E07-992B-BF168A6179C3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9385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56E7A6-3479-4709-9B62-120DF160B87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26/02/2026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A1870-1672-4A27-BCE5-5139C259E5C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7642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F89F6-B990-4560-B453-4961BC80BE20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26/02/2026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B1E1C-3C84-4266-ACB9-A92B3DD75D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10060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95FF4-F5DF-44CF-AECB-491F3D1C996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26/02/2026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61E9B-5913-4168-BF37-D7C488F1D48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6508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27FCD-FF64-41DA-B934-04376E4B97D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26/02/2026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498C64-527B-49E2-A6B7-0E48DAD0767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1114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DF2E7-E030-4254-9D60-73922F5ECF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26/02/2026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381F1-F1C7-403B-B302-CFD280F4092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7855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F2396-AA9C-456C-9165-9041438C1D3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26/02/2026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C6519-F4E2-4257-94FA-51EE9526D00F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8327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BBAD4-C29C-4E28-85FB-CF7DD9F4B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26/02/2026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2B515-07CA-4A1A-B551-87F09093166F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3314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028"/>
            <a:ext cx="7772400" cy="1470422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4C9418-6913-4D61-8A2E-E234C279A23D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1427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D3AECC-FABC-43FD-8063-09788B021FCB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82400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1784" y="44065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1784" y="2906316"/>
            <a:ext cx="7772400" cy="150018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D27935-FF24-43AA-9025-18B896080911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71021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784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73600" y="1981200"/>
            <a:ext cx="3784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6293A2-DC38-467C-B7BC-5DC131A4A2FE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6340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5035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4716"/>
            <a:ext cx="4040717" cy="64055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5272"/>
            <a:ext cx="4040717" cy="395049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6085" y="1534716"/>
            <a:ext cx="4040716" cy="64055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6085" y="2175272"/>
            <a:ext cx="4040716" cy="395049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DE3192-D347-44C2-BFFE-B8E116542762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2578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6AF909-19A8-4C58-B9EC-317EF42DDD96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1090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FA0A25-E7AB-4AA1-B50D-0E0D9241EA05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98443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2654"/>
            <a:ext cx="30077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2653"/>
            <a:ext cx="511174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4703"/>
            <a:ext cx="30077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011154-FC58-4987-895A-EF73CDD2893C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73779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817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817" y="613172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817" y="536733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681B8D-D6C1-4AE0-9F00-CAA8C68C73EE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1973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0364F3-EF92-4C58-800F-81E6907E92B3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59446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1" y="609600"/>
            <a:ext cx="1943100" cy="5486400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1" y="609600"/>
            <a:ext cx="5626100" cy="5486400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7570FF-B014-4473-9E7A-B40BF62929E2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7092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0728D-5351-4C0E-B544-E2CEBB772239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4C925-22F5-417C-BAFE-EDAC9891D16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019901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6E8BA-C57F-4E72-BEBC-76F284F6543B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D0E46-8327-4972-9F90-718C6917850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720436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C084A-F655-4B9C-BFC7-CC255589972B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0D172-F25A-45C1-A576-3B69D583591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399405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476F5-30BC-4196-9241-D65592AE07F7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B9929-A6DA-4FAD-8FA6-5C5023FD812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874381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067F6-4E54-46FC-B6CD-D3C01CF52AE8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183B4-FDC6-4AEA-AB0D-F9076A757FC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978943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4EB26-8F1E-4C20-8B4A-920E6DC56434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E9266-C77A-4C7B-B533-46787FE842C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716301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ADB70-A4D7-463D-9DA3-D50926727959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FD088-F86E-4CAD-9A09-3D7E2D3B854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037288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8E1CE-AAE6-48F1-97F4-55329F92B8FF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FD739-0AE8-4D3F-B6A5-2F7F66AED57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897787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10E1D-F6AF-4184-828C-B97339F9821D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4D17D-8A8C-455B-B246-C8F15A9CFCF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31866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8BDC6-D4CB-43D5-9CE9-7169EF15C6C8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F6DDD-F42A-4F94-87EE-F0222E800D4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514963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A8D94-DD7A-4F3B-96F4-30CA285B7A18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C0639-7614-43B0-BBA4-3C38B9698CB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4652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EBDA73B-E420-41CC-92EE-E8C3AF5F6392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59AFF8E-BCE8-4ED9-8BD5-0467104CD10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8985528-3EFD-4DBB-A5A4-129D045AF434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26/02/2026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FDF1ED7-0910-4180-8BF1-1682D0BD12F3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227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0" hangingPunct="0"/>
            <a:endParaRPr lang="pt-BR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eaLnBrk="0" hangingPunct="0"/>
            <a:endParaRPr lang="pt-BR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0" hangingPunct="0"/>
            <a:fld id="{3F411046-109F-444F-9BA8-9BC34AE25F54}" type="slidenum">
              <a:rPr lang="pt-BR">
                <a:solidFill>
                  <a:srgbClr val="000000"/>
                </a:solidFill>
                <a:latin typeface="Times New Roman" pitchFamily="18" charset="0"/>
              </a:rPr>
              <a:pPr eaLnBrk="0" hangingPunct="0"/>
              <a:t>‹nº›</a:t>
            </a:fld>
            <a:endParaRPr lang="pt-BR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7673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2051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3BB8C93-B774-46D5-80EF-4204C65A4584}" type="datetimeFigureOut">
              <a:rPr lang="pt-BR"/>
              <a:pPr>
                <a:defRPr/>
              </a:pPr>
              <a:t>26/02/2026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4762312-E4DE-44E4-BFAD-D01D90DBC85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6750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microsoft.com/office/2007/relationships/hdphoto" Target="../media/hdphoto5.wdp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" y="3573016"/>
            <a:ext cx="91440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ln w="3155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60007" dist="310007" dir="7680000" sy="30000" kx="1300200" algn="ctr" rotWithShape="0">
                    <a:schemeClr val="tx1">
                      <a:alpha val="74000"/>
                    </a:schemeClr>
                  </a:outerShdw>
                </a:effectLst>
                <a:latin typeface="Arial Black" pitchFamily="34" charset="0"/>
                <a:cs typeface="Arial" pitchFamily="34" charset="0"/>
              </a:rPr>
              <a:t>O </a:t>
            </a:r>
            <a:r>
              <a:rPr lang="pt-BR" sz="6000" b="1">
                <a:ln w="3155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60007" dist="310007" dir="7680000" sy="30000" kx="1300200" algn="ctr" rotWithShape="0">
                    <a:schemeClr val="tx1">
                      <a:alpha val="74000"/>
                    </a:schemeClr>
                  </a:outerShdw>
                </a:effectLst>
                <a:latin typeface="Arial Black" pitchFamily="34" charset="0"/>
                <a:cs typeface="Arial" pitchFamily="34" charset="0"/>
              </a:rPr>
              <a:t>que é</a:t>
            </a:r>
            <a:r>
              <a:rPr lang="pt-BR" sz="6000" b="1" dirty="0">
                <a:ln w="3155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60007" dist="310007" dir="7680000" sy="30000" kx="1300200" algn="ctr" rotWithShape="0">
                    <a:schemeClr val="tx1">
                      <a:alpha val="74000"/>
                    </a:schemeClr>
                  </a:outerShdw>
                </a:effectLst>
                <a:latin typeface="Arial Black" pitchFamily="34" charset="0"/>
                <a:cs typeface="Arial" pitchFamily="34" charset="0"/>
              </a:rPr>
              <a:t>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ln w="3155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60007" dist="310007" dir="7680000" sy="30000" kx="1300200" algn="ctr" rotWithShape="0">
                    <a:schemeClr val="tx1">
                      <a:alpha val="74000"/>
                    </a:schemeClr>
                  </a:outerShdw>
                </a:effectLst>
                <a:latin typeface="Arial Black" pitchFamily="34" charset="0"/>
                <a:cs typeface="Arial" pitchFamily="34" charset="0"/>
              </a:rPr>
              <a:t>Tratamento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ln w="3155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60007" dist="310007" dir="7680000" sy="30000" kx="1300200" algn="ctr" rotWithShape="0">
                    <a:schemeClr val="tx1">
                      <a:alpha val="74000"/>
                    </a:schemeClr>
                  </a:outerShdw>
                </a:effectLst>
                <a:latin typeface="Arial Black" pitchFamily="34" charset="0"/>
                <a:cs typeface="Arial" pitchFamily="34" charset="0"/>
              </a:rPr>
              <a:t> Prevenção 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CE15C6B7-A585-D1AC-9EC9-CCEE7784EF99}"/>
              </a:ext>
            </a:extLst>
          </p:cNvPr>
          <p:cNvSpPr txBox="1"/>
          <p:nvPr/>
        </p:nvSpPr>
        <p:spPr>
          <a:xfrm>
            <a:off x="1547664" y="188640"/>
            <a:ext cx="568863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ln w="3155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60007" dist="310007" dir="7680000" sy="30000" kx="1300200" algn="ctr" rotWithShape="0">
                    <a:schemeClr val="tx1">
                      <a:alpha val="74000"/>
                    </a:schemeClr>
                  </a:outerShdw>
                </a:effectLst>
                <a:latin typeface="Arial Black" pitchFamily="34" charset="0"/>
                <a:cs typeface="Arial" pitchFamily="34" charset="0"/>
              </a:rPr>
              <a:t>OBSESSÃO:</a:t>
            </a:r>
          </a:p>
        </p:txBody>
      </p:sp>
    </p:spTree>
    <p:extLst>
      <p:ext uri="{BB962C8B-B14F-4D97-AF65-F5344CB8AC3E}">
        <p14:creationId xmlns:p14="http://schemas.microsoft.com/office/powerpoint/2010/main" val="1833326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33000"/>
                    </a14:imgEffect>
                    <a14:imgEffect>
                      <a14:brightnessContrast bright="30000"/>
                    </a14:imgEffect>
                  </a14:imgLayer>
                </a14:imgProps>
              </a:ext>
            </a:extLst>
          </a:blip>
          <a:srcRect/>
          <a:stretch>
            <a:fillRect l="-2000" t="-4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0" y="137319"/>
            <a:ext cx="9144000" cy="674671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3200" b="1" dirty="0"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149 - QUE  SUCEDE  À  ALMA  NO</a:t>
            </a:r>
          </a:p>
          <a:p>
            <a:pPr algn="ctr">
              <a:defRPr/>
            </a:pPr>
            <a:r>
              <a:rPr lang="pt-BR" sz="3200" b="1" dirty="0"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INSTANTE  DA  MORTE?</a:t>
            </a:r>
          </a:p>
          <a:p>
            <a:pPr algn="ctr">
              <a:defRPr/>
            </a:pPr>
            <a:endParaRPr lang="pt-BR" sz="2600" b="1" dirty="0"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endParaRPr lang="pt-BR" sz="2600" b="1" dirty="0"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endParaRPr lang="pt-BR" sz="2600" b="1" dirty="0"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endParaRPr lang="pt-BR" sz="2600" b="1" dirty="0"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endParaRPr lang="pt-BR" sz="2600" b="1" dirty="0"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endParaRPr lang="pt-BR" sz="2600" b="1" dirty="0"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endParaRPr lang="pt-BR" sz="2600" b="1" dirty="0"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endParaRPr lang="pt-BR" sz="2600" b="1" dirty="0"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endParaRPr lang="pt-BR" sz="2600" b="1" dirty="0"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pt-BR" sz="2600" b="1" dirty="0"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>
              <a:defRPr/>
            </a:pPr>
            <a:r>
              <a:rPr lang="pt-BR" sz="2600" b="1" dirty="0"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VOLTA  A  SER  ESPÍRITO. </a:t>
            </a:r>
          </a:p>
          <a:p>
            <a:pPr algn="ctr">
              <a:defRPr/>
            </a:pPr>
            <a:r>
              <a:rPr lang="pt-BR" sz="2600" b="1" dirty="0"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VOLTA  AO  MUNDO  DOS  ESPÍRITOS  DE  ONDE  SE</a:t>
            </a:r>
          </a:p>
          <a:p>
            <a:pPr algn="ctr">
              <a:defRPr/>
            </a:pPr>
            <a:r>
              <a:rPr lang="pt-BR" sz="2600" b="1" dirty="0"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AFASTARA  MOMENTANEAMENTE.</a:t>
            </a:r>
          </a:p>
          <a:p>
            <a:pPr algn="ctr">
              <a:lnSpc>
                <a:spcPct val="200000"/>
              </a:lnSpc>
              <a:defRPr/>
            </a:pPr>
            <a:r>
              <a:rPr lang="pt-BR" b="1" dirty="0"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LIVRO  DOS  ESPÍRITOS  -  ALLAN  KARDEC</a:t>
            </a:r>
          </a:p>
        </p:txBody>
      </p:sp>
      <p:sp>
        <p:nvSpPr>
          <p:cNvPr id="12" name="Text Box 21"/>
          <p:cNvSpPr txBox="1">
            <a:spLocks noChangeArrowheads="1"/>
          </p:cNvSpPr>
          <p:nvPr/>
        </p:nvSpPr>
        <p:spPr bwMode="auto">
          <a:xfrm>
            <a:off x="2522206" y="6118173"/>
            <a:ext cx="6552820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endParaRPr lang="pt-BR" sz="1900" b="1" dirty="0">
              <a:solidFill>
                <a:schemeClr val="bg1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2519772" y="168895"/>
            <a:ext cx="4104456" cy="623562"/>
          </a:xfrm>
          <a:prstGeom prst="rect">
            <a:avLst/>
          </a:prstGeom>
          <a:noFill/>
        </p:spPr>
        <p:txBody>
          <a:bodyPr wrap="none">
            <a:prstTxWarp prst="textFadeUp">
              <a:avLst>
                <a:gd name="adj" fmla="val 14725"/>
              </a:avLst>
            </a:prstTxWarp>
            <a:spAutoFit/>
          </a:bodyPr>
          <a:lstStyle/>
          <a:p>
            <a:pPr algn="ctr">
              <a:defRPr/>
            </a:pPr>
            <a:r>
              <a:rPr lang="pt-BR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Arial Black" pitchFamily="34" charset="0"/>
              </a:rPr>
              <a:t>OS  ESPÍRITOS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0" y="5229200"/>
            <a:ext cx="9144000" cy="8925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600" b="1" dirty="0"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SÃO  AS  ALMAS  DOS  HOMENS</a:t>
            </a:r>
          </a:p>
          <a:p>
            <a:pPr algn="ctr">
              <a:defRPr/>
            </a:pPr>
            <a:r>
              <a:rPr lang="pt-BR" sz="2600" b="1" dirty="0"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DESPOJADAS  DE  SEUS  CORPOS  FÍSICOS.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16632"/>
            <a:ext cx="6804248" cy="1032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456. VÊEM  OS  ESPÍRITOS  TUDO  </a:t>
            </a:r>
          </a:p>
          <a:p>
            <a:pPr algn="ctr" fontAlgn="auto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 QUE  FAZEMOS? 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0" y="108783"/>
            <a:ext cx="9144000" cy="6632585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fontAlgn="auto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7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PODEM  VER,  POIS  QUE  CONSTANTEMENTE  </a:t>
            </a:r>
          </a:p>
          <a:p>
            <a:pPr algn="ctr" fontAlgn="auto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7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VOS  RODEIAM.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700" b="1" dirty="0">
              <a:solidFill>
                <a:schemeClr val="bg1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600" b="1" dirty="0">
              <a:solidFill>
                <a:schemeClr val="bg1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600" b="1" dirty="0">
              <a:solidFill>
                <a:schemeClr val="bg1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600" b="1" dirty="0">
              <a:solidFill>
                <a:schemeClr val="bg1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600" b="1" dirty="0">
              <a:solidFill>
                <a:schemeClr val="bg1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600" b="1" dirty="0">
              <a:solidFill>
                <a:schemeClr val="bg1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600" b="1" dirty="0">
              <a:solidFill>
                <a:schemeClr val="bg1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600" b="1" dirty="0">
              <a:solidFill>
                <a:schemeClr val="bg1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600" b="1" dirty="0">
              <a:solidFill>
                <a:schemeClr val="bg1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600" b="1" dirty="0">
              <a:solidFill>
                <a:schemeClr val="bg1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600" b="1" dirty="0">
              <a:solidFill>
                <a:schemeClr val="bg1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6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 UM,  PORÉM,  SÓ  VÊ  AQUILO  A  QUE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6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DÁ  ATENÇÃO.  NÃO  SE  OCUPAM  COM  O  QUE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6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LHES  É  INDIFERENTE. </a:t>
            </a:r>
          </a:p>
        </p:txBody>
      </p:sp>
      <p:sp>
        <p:nvSpPr>
          <p:cNvPr id="3078" name="Rectangle 2"/>
          <p:cNvSpPr>
            <a:spLocks noChangeArrowheads="1"/>
          </p:cNvSpPr>
          <p:nvPr/>
        </p:nvSpPr>
        <p:spPr bwMode="auto">
          <a:xfrm>
            <a:off x="2434287" y="6488668"/>
            <a:ext cx="666637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>
              <a:defRPr/>
            </a:pPr>
            <a:r>
              <a:rPr lang="pt-BR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Arial" charset="0"/>
              </a:rPr>
              <a:t>O  LIVRO  DOS  ESP</a:t>
            </a:r>
            <a:r>
              <a:rPr lang="pt-BR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Arial" charset="0"/>
              </a:rPr>
              <a:t>Í</a:t>
            </a:r>
            <a:r>
              <a:rPr lang="pt-BR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Arial" charset="0"/>
              </a:rPr>
              <a:t>RITOS  -   ALLAN  KARDEC  -  CAP.  IX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07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t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71414"/>
            <a:ext cx="9143999" cy="954107"/>
          </a:xfrm>
          <a:prstGeom prst="rect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459.  INFLUEM  OS  ESPÍRITOS  EM  NOSSOS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PENSAMENTOS  E  EM  NOSSOS  ATOS?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2656" y="2636912"/>
            <a:ext cx="9144000" cy="140544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600" b="1" dirty="0"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MUITO  MAIS  DO  QUE  IMAGINAIS.  INFLUEM</a:t>
            </a:r>
          </a:p>
          <a:p>
            <a:pPr algn="ctr" fontAlgn="auto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600" b="1" dirty="0"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A  TAL  PONTO,  QUE,  GERALMENTE, </a:t>
            </a:r>
          </a:p>
          <a:p>
            <a:pPr algn="ctr" fontAlgn="auto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600" b="1" dirty="0"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SÃO  ELES  QUE  VOS  DIRIGEM.</a:t>
            </a:r>
          </a:p>
        </p:txBody>
      </p:sp>
      <p:sp>
        <p:nvSpPr>
          <p:cNvPr id="3078" name="Rectangle 2"/>
          <p:cNvSpPr>
            <a:spLocks noChangeArrowheads="1"/>
          </p:cNvSpPr>
          <p:nvPr/>
        </p:nvSpPr>
        <p:spPr bwMode="auto">
          <a:xfrm>
            <a:off x="1238810" y="6417254"/>
            <a:ext cx="666637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>
              <a:defRPr/>
            </a:pPr>
            <a:r>
              <a:rPr lang="pt-BR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Arial" charset="0"/>
              </a:rPr>
              <a:t>O  LIVRO  DOS  ESP</a:t>
            </a:r>
            <a:r>
              <a:rPr lang="pt-BR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Arial" charset="0"/>
              </a:rPr>
              <a:t>Í</a:t>
            </a:r>
            <a:r>
              <a:rPr lang="pt-BR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Arial" charset="0"/>
              </a:rPr>
              <a:t>RITOS  -   ALLAN  KARDEC  -  CAP.  IX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3000"/>
                    </a14:imgEffect>
                    <a14:imgEffect>
                      <a14:brightnessContrast bright="10000"/>
                    </a14:imgEffect>
                  </a14:imgLayer>
                </a14:imgProps>
              </a:ext>
            </a:extLst>
          </a:blip>
          <a:srcRect/>
          <a:stretch>
            <a:fillRect t="-3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5589240"/>
            <a:ext cx="9144000" cy="89255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6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Analisai. Os  bons  Espíritos  só  para  o  bem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6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aconselham. Compete-vos  discernir!</a:t>
            </a:r>
          </a:p>
        </p:txBody>
      </p:sp>
      <p:sp>
        <p:nvSpPr>
          <p:cNvPr id="5" name="Retângulo 4"/>
          <p:cNvSpPr/>
          <p:nvPr/>
        </p:nvSpPr>
        <p:spPr>
          <a:xfrm>
            <a:off x="0" y="110803"/>
            <a:ext cx="9144000" cy="124649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464. Como  distinguirmos  se  um  pensamento sugerido  procede  de  um  </a:t>
            </a:r>
            <a:r>
              <a:rPr kumimoji="0" lang="pt-BR" sz="2400" b="1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bom</a:t>
            </a:r>
            <a:r>
              <a:rPr kumimoji="0" lang="pt-BR" sz="24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Espírito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</a:t>
            </a:r>
            <a:r>
              <a:rPr kumimoji="0" lang="pt-BR" sz="24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ou  de  um  </a:t>
            </a:r>
            <a:r>
              <a:rPr kumimoji="0" lang="pt-BR" sz="2400" b="1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MAU</a:t>
            </a:r>
            <a:r>
              <a:rPr kumimoji="0" lang="pt-BR" sz="24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Espírito?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2123728" y="6488668"/>
            <a:ext cx="5455404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  LIVRO  DOS  ESPÍRITOS  –  ALLAN  KARDEC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1"/>
          <p:cNvSpPr txBox="1">
            <a:spLocks noChangeArrowheads="1"/>
          </p:cNvSpPr>
          <p:nvPr/>
        </p:nvSpPr>
        <p:spPr bwMode="auto">
          <a:xfrm>
            <a:off x="0" y="6036338"/>
            <a:ext cx="9144000" cy="70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2500"/>
              </a:lnSpc>
            </a:pPr>
            <a:r>
              <a:rPr lang="pt-BR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 GÊNESE  CAP.  XIV -  O  LIVRO  DOS  MÉDIUNS  -  CAP.  XXIII                                                                                                                                                                    O  EVANGELHO  SEG.   ESPIRITISMO  CAP.  XXVIII  -  ALLAN  KARDEC </a:t>
            </a:r>
          </a:p>
        </p:txBody>
      </p:sp>
      <p:sp>
        <p:nvSpPr>
          <p:cNvPr id="4" name="Retângulo 3"/>
          <p:cNvSpPr/>
          <p:nvPr/>
        </p:nvSpPr>
        <p:spPr>
          <a:xfrm>
            <a:off x="1097614" y="242551"/>
            <a:ext cx="6948772" cy="864096"/>
          </a:xfrm>
          <a:prstGeom prst="rect">
            <a:avLst/>
          </a:prstGeom>
          <a:noFill/>
        </p:spPr>
        <p:txBody>
          <a:bodyPr>
            <a:prstTxWarp prst="textDeflat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O QUE  É  OBSESSÃO? </a:t>
            </a:r>
          </a:p>
        </p:txBody>
      </p:sp>
      <p:sp>
        <p:nvSpPr>
          <p:cNvPr id="11" name="CaixaDeTexto 10"/>
          <p:cNvSpPr txBox="1">
            <a:spLocks noChangeArrowheads="1"/>
          </p:cNvSpPr>
          <p:nvPr/>
        </p:nvSpPr>
        <p:spPr bwMode="auto">
          <a:xfrm>
            <a:off x="0" y="997130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pt-BR" sz="2800" b="1" dirty="0">
              <a:solidFill>
                <a:schemeClr val="bg1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10" name="CaixaDeTexto 9"/>
          <p:cNvSpPr txBox="1">
            <a:spLocks noChangeArrowheads="1"/>
          </p:cNvSpPr>
          <p:nvPr/>
        </p:nvSpPr>
        <p:spPr bwMode="auto">
          <a:xfrm>
            <a:off x="31243" y="242551"/>
            <a:ext cx="911275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É  PRATICADA  SOMENTE  POR  </a:t>
            </a:r>
          </a:p>
          <a:p>
            <a:pPr algn="ctr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ESPÍRITOS  INFERIORES.</a:t>
            </a:r>
          </a:p>
        </p:txBody>
      </p:sp>
      <p:sp>
        <p:nvSpPr>
          <p:cNvPr id="8" name="CaixaDeTexto 7"/>
          <p:cNvSpPr txBox="1">
            <a:spLocks noChangeArrowheads="1"/>
          </p:cNvSpPr>
          <p:nvPr/>
        </p:nvSpPr>
        <p:spPr bwMode="auto">
          <a:xfrm>
            <a:off x="31243" y="242551"/>
            <a:ext cx="9144000" cy="1338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7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É  A  AÇÃO  PREJUDICIAL,  INSISTENTE, DOMINADORA,  DE  UM  ESPÍRITO</a:t>
            </a:r>
          </a:p>
          <a:p>
            <a:pPr algn="ctr">
              <a:defRPr/>
            </a:pPr>
            <a:r>
              <a:rPr lang="pt-BR" sz="27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 SOBRE  OUTRO.</a:t>
            </a:r>
          </a:p>
        </p:txBody>
      </p:sp>
      <p:sp>
        <p:nvSpPr>
          <p:cNvPr id="7" name="CaixaDeTexto 6"/>
          <p:cNvSpPr txBox="1">
            <a:spLocks noChangeArrowheads="1"/>
          </p:cNvSpPr>
          <p:nvPr/>
        </p:nvSpPr>
        <p:spPr bwMode="auto">
          <a:xfrm>
            <a:off x="-24149" y="351326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32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É  UMA  INFLUÊNCIAÇÃO  NOCIVA.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</a:extLst>
          </a:blip>
          <a:srcRect/>
          <a:stretch>
            <a:fillRect l="-20000" t="-24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ixaDeTexto 9"/>
          <p:cNvSpPr txBox="1"/>
          <p:nvPr/>
        </p:nvSpPr>
        <p:spPr>
          <a:xfrm>
            <a:off x="0" y="4581128"/>
            <a:ext cx="5132721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PREFERÊNCIAS,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TENDÊNCIAS  VICIOSAS.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3000" b="1" dirty="0">
              <a:solidFill>
                <a:schemeClr val="bg1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449796" y="188640"/>
            <a:ext cx="8298668" cy="720080"/>
          </a:xfrm>
          <a:prstGeom prst="rect">
            <a:avLst/>
          </a:prstGeom>
          <a:noFill/>
        </p:spPr>
        <p:txBody>
          <a:bodyPr wrap="square">
            <a:prstTxWarp prst="textDeflat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OBSESSÃO  POR  AFINIDADE  MORAL    </a:t>
            </a:r>
            <a:r>
              <a:rPr lang="pt-BR" sz="2000" b="1" dirty="0">
                <a:solidFill>
                  <a:srgbClr val="FFFF00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           </a:t>
            </a:r>
          </a:p>
        </p:txBody>
      </p:sp>
      <p:sp>
        <p:nvSpPr>
          <p:cNvPr id="19" name="Retângulo 18"/>
          <p:cNvSpPr/>
          <p:nvPr/>
        </p:nvSpPr>
        <p:spPr>
          <a:xfrm>
            <a:off x="0" y="1556792"/>
            <a:ext cx="507605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FF00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CAUSA:</a:t>
            </a:r>
          </a:p>
        </p:txBody>
      </p:sp>
      <p:sp>
        <p:nvSpPr>
          <p:cNvPr id="20" name="Retângulo 19"/>
          <p:cNvSpPr/>
          <p:nvPr/>
        </p:nvSpPr>
        <p:spPr>
          <a:xfrm>
            <a:off x="0" y="3789040"/>
            <a:ext cx="49320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FF00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MOTIVAÇÃO: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0" y="2348880"/>
            <a:ext cx="5148064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IMPERFEIÇÕES  MORAIS. </a:t>
            </a:r>
          </a:p>
        </p:txBody>
      </p:sp>
    </p:spTree>
    <p:extLst>
      <p:ext uri="{BB962C8B-B14F-4D97-AF65-F5344CB8AC3E}">
        <p14:creationId xmlns:p14="http://schemas.microsoft.com/office/powerpoint/2010/main" val="1912330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</a:extLst>
          </a:blip>
          <a:srcRect/>
          <a:stretch>
            <a:fillRect l="-20000" t="-24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ixaDeTexto 9"/>
          <p:cNvSpPr txBox="1"/>
          <p:nvPr/>
        </p:nvSpPr>
        <p:spPr>
          <a:xfrm>
            <a:off x="15343" y="4653136"/>
            <a:ext cx="5132721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DESEJO  DE  VINGANÇA.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395536" y="188640"/>
            <a:ext cx="6984776" cy="666075"/>
          </a:xfrm>
          <a:prstGeom prst="rect">
            <a:avLst/>
          </a:prstGeom>
          <a:noFill/>
        </p:spPr>
        <p:txBody>
          <a:bodyPr wrap="square">
            <a:prstTxWarp prst="textDeflat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OBSESSÃO  CÁRMICA  </a:t>
            </a:r>
            <a:r>
              <a:rPr lang="pt-BR" sz="2000" b="1" dirty="0">
                <a:solidFill>
                  <a:srgbClr val="FFFF00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           </a:t>
            </a:r>
          </a:p>
        </p:txBody>
      </p:sp>
      <p:sp>
        <p:nvSpPr>
          <p:cNvPr id="19" name="Retângulo 18"/>
          <p:cNvSpPr/>
          <p:nvPr/>
        </p:nvSpPr>
        <p:spPr>
          <a:xfrm>
            <a:off x="0" y="1412776"/>
            <a:ext cx="456163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FF00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CAUSA:</a:t>
            </a:r>
          </a:p>
        </p:txBody>
      </p:sp>
      <p:sp>
        <p:nvSpPr>
          <p:cNvPr id="20" name="Retângulo 19"/>
          <p:cNvSpPr/>
          <p:nvPr/>
        </p:nvSpPr>
        <p:spPr>
          <a:xfrm>
            <a:off x="0" y="3861048"/>
            <a:ext cx="49320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rgbClr val="FFFF00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MOTIVAÇÃO: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190761" y="2398935"/>
            <a:ext cx="455051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COMPROMETIMENTO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0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 VIDAS  PASSADAS.</a:t>
            </a:r>
          </a:p>
        </p:txBody>
      </p:sp>
    </p:spTree>
    <p:extLst>
      <p:ext uri="{BB962C8B-B14F-4D97-AF65-F5344CB8AC3E}">
        <p14:creationId xmlns:p14="http://schemas.microsoft.com/office/powerpoint/2010/main" val="1912330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 l="-1000" t="-8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ângulo 16"/>
          <p:cNvSpPr/>
          <p:nvPr/>
        </p:nvSpPr>
        <p:spPr>
          <a:xfrm>
            <a:off x="0" y="118373"/>
            <a:ext cx="9144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PROCESSO  DA  </a:t>
            </a:r>
            <a:r>
              <a:rPr lang="pt-BR" sz="40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OBSESSÃO</a:t>
            </a:r>
          </a:p>
        </p:txBody>
      </p:sp>
      <p:sp>
        <p:nvSpPr>
          <p:cNvPr id="20" name="Retângulo 19"/>
          <p:cNvSpPr/>
          <p:nvPr/>
        </p:nvSpPr>
        <p:spPr>
          <a:xfrm>
            <a:off x="2571736" y="4725144"/>
            <a:ext cx="3929090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ENVOLVIMENTO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FLUÍDICO</a:t>
            </a:r>
          </a:p>
        </p:txBody>
      </p:sp>
      <p:sp>
        <p:nvSpPr>
          <p:cNvPr id="22" name="Retângulo 21"/>
          <p:cNvSpPr/>
          <p:nvPr/>
        </p:nvSpPr>
        <p:spPr>
          <a:xfrm>
            <a:off x="170624" y="4725144"/>
            <a:ext cx="2137700" cy="107721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SINTONIA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MENTAL</a:t>
            </a:r>
          </a:p>
        </p:txBody>
      </p:sp>
      <p:sp>
        <p:nvSpPr>
          <p:cNvPr id="23" name="Retângulo 22"/>
          <p:cNvSpPr/>
          <p:nvPr/>
        </p:nvSpPr>
        <p:spPr>
          <a:xfrm>
            <a:off x="6429388" y="4725144"/>
            <a:ext cx="2714612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HIPNOSE</a:t>
            </a:r>
          </a:p>
        </p:txBody>
      </p:sp>
      <p:sp>
        <p:nvSpPr>
          <p:cNvPr id="24" name="CaixaDeTexto 23"/>
          <p:cNvSpPr txBox="1"/>
          <p:nvPr/>
        </p:nvSpPr>
        <p:spPr>
          <a:xfrm>
            <a:off x="0" y="6407371"/>
            <a:ext cx="914400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pt-BR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OBSESSÃO/DESOBSESSÃO  -  SUELY  C.  SCHUBERT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641770" y="171018"/>
            <a:ext cx="7746654" cy="737702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>
            <a:prstTxWarp prst="textDeflat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CONSEQUÊNCIAS  DA  OBSESSÃO</a:t>
            </a:r>
          </a:p>
        </p:txBody>
      </p:sp>
      <p:sp>
        <p:nvSpPr>
          <p:cNvPr id="15363" name="Retângulo 5"/>
          <p:cNvSpPr>
            <a:spLocks noChangeArrowheads="1"/>
          </p:cNvSpPr>
          <p:nvPr/>
        </p:nvSpPr>
        <p:spPr bwMode="auto">
          <a:xfrm>
            <a:off x="1178490" y="6420958"/>
            <a:ext cx="635188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OBSESSÃO/DESOBSESSÃO -  SUELY  C.  SCHUBERT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1842">
            <a:off x="-411570" y="1519456"/>
            <a:ext cx="5874776" cy="42534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54"/>
          <a:stretch/>
        </p:blipFill>
        <p:spPr>
          <a:xfrm rot="265600">
            <a:off x="3236945" y="1773873"/>
            <a:ext cx="5632191" cy="45543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Retângulo 6"/>
          <p:cNvSpPr/>
          <p:nvPr/>
        </p:nvSpPr>
        <p:spPr>
          <a:xfrm>
            <a:off x="0" y="1196752"/>
            <a:ext cx="9144000" cy="6001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3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DOENÇA  FÍSICA  E  MENTAL.</a:t>
            </a:r>
          </a:p>
        </p:txBody>
      </p:sp>
    </p:spTree>
    <p:extLst>
      <p:ext uri="{BB962C8B-B14F-4D97-AF65-F5344CB8AC3E}">
        <p14:creationId xmlns:p14="http://schemas.microsoft.com/office/powerpoint/2010/main" val="20203375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Retângulo 5"/>
          <p:cNvSpPr>
            <a:spLocks noChangeArrowheads="1"/>
          </p:cNvSpPr>
          <p:nvPr/>
        </p:nvSpPr>
        <p:spPr bwMode="auto">
          <a:xfrm>
            <a:off x="2656111" y="6356696"/>
            <a:ext cx="658822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OBSESSÃO/DESOBSESSÃO  -  SUELY  C.  SCHUBERT </a:t>
            </a:r>
          </a:p>
        </p:txBody>
      </p:sp>
      <p:sp>
        <p:nvSpPr>
          <p:cNvPr id="8" name="Retângulo 7"/>
          <p:cNvSpPr/>
          <p:nvPr/>
        </p:nvSpPr>
        <p:spPr>
          <a:xfrm>
            <a:off x="0" y="1268760"/>
            <a:ext cx="4572000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500" b="1" cap="all" dirty="0">
                <a:ln w="0"/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Arial Black" pitchFamily="34" charset="0"/>
              </a:rPr>
              <a:t>VÍCIOS</a:t>
            </a:r>
          </a:p>
        </p:txBody>
      </p:sp>
      <p:sp>
        <p:nvSpPr>
          <p:cNvPr id="9" name="Retângulo 8"/>
          <p:cNvSpPr/>
          <p:nvPr/>
        </p:nvSpPr>
        <p:spPr>
          <a:xfrm>
            <a:off x="4573734" y="1268760"/>
            <a:ext cx="4572000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500" b="1" cap="all" dirty="0">
                <a:ln w="0"/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Arial Black" pitchFamily="34" charset="0"/>
              </a:rPr>
              <a:t>SUICÍDIO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7" t="11445" r="17533"/>
          <a:stretch/>
        </p:blipFill>
        <p:spPr>
          <a:xfrm>
            <a:off x="166568" y="1628800"/>
            <a:ext cx="4765472" cy="37330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0" name="Retângulo 9"/>
          <p:cNvSpPr/>
          <p:nvPr/>
        </p:nvSpPr>
        <p:spPr>
          <a:xfrm>
            <a:off x="683568" y="188640"/>
            <a:ext cx="7746654" cy="72008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>
            <a:prstTxWarp prst="textDeflat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101600">
                    <a:srgbClr val="000000"/>
                  </a:glow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CONSEQUÊNCIAS  DA  OBSESSÃO</a:t>
            </a: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56611">
            <a:off x="82494" y="2824484"/>
            <a:ext cx="5084760" cy="37061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204864"/>
            <a:ext cx="4896544" cy="36724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98881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2"/>
          <p:cNvSpPr>
            <a:spLocks noChangeArrowheads="1"/>
          </p:cNvSpPr>
          <p:nvPr/>
        </p:nvSpPr>
        <p:spPr bwMode="auto">
          <a:xfrm>
            <a:off x="467544" y="260648"/>
            <a:ext cx="8208912" cy="674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Deflat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cap="all" dirty="0"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Calibri" pitchFamily="34" charset="0"/>
                <a:cs typeface="Arial" pitchFamily="34" charset="0"/>
              </a:rPr>
              <a:t>TRATAMENTO  DA OBSESSÃO</a:t>
            </a:r>
            <a:r>
              <a:rPr kumimoji="0" lang="pt-BR" sz="20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Calibri" pitchFamily="34" charset="0"/>
                <a:cs typeface="Arial" pitchFamily="34" charset="0"/>
              </a:rPr>
              <a:t> 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116632"/>
            <a:ext cx="9144000" cy="2231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OBSEDIADO</a:t>
            </a:r>
            <a:r>
              <a:rPr kumimoji="0" lang="pt-BR" sz="28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  E  </a:t>
            </a:r>
            <a:r>
              <a:rPr kumimoji="0" lang="pt-BR" sz="2800" b="1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OBSESSOR</a:t>
            </a:r>
            <a:r>
              <a:rPr kumimoji="0" lang="pt-BR" sz="28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  SÃO  duas  criaturas  que   passam  a                            Viver  em  regime  de  comunhão  de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Pensamentos  e  vibrações.</a:t>
            </a:r>
          </a:p>
          <a:p>
            <a:pPr marL="0" marR="0" lvl="0" indent="0" algn="ctr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Obsessão / </a:t>
            </a:r>
            <a:r>
              <a:rPr kumimoji="0" lang="pt-BR" sz="1600" b="1" i="0" u="none" strike="noStrike" kern="1200" cap="all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Desobsessão</a:t>
            </a:r>
            <a:r>
              <a:rPr kumimoji="0" lang="pt-BR" sz="16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  -  Suely  C. Schubert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10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0" y="-19306"/>
            <a:ext cx="9144000" cy="17491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7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tem  que  ser  um  processo  de                      Libertação,  tanto  para  o  Obsessor  quanto  Para  sua  vítima.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Times New Roman" pitchFamily="18" charset="0"/>
                <a:cs typeface="Arial" pitchFamily="34" charset="0"/>
              </a:rPr>
              <a:t>TESTEMUNHOS  DE  CHICO  XAVIER  </a:t>
            </a:r>
            <a:r>
              <a:rPr lang="pt-BR" b="1" dirty="0"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Times New Roman" pitchFamily="18" charset="0"/>
                <a:cs typeface="Arial" pitchFamily="34" charset="0"/>
              </a:rPr>
              <a:t>  ITEM:  LIBERTAÇÃO.</a:t>
            </a:r>
            <a:endParaRPr kumimoji="0" lang="pt-B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140968"/>
            <a:ext cx="808484" cy="808484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2780928"/>
            <a:ext cx="808484" cy="808484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924944"/>
            <a:ext cx="808484" cy="808484"/>
          </a:xfrm>
          <a:prstGeom prst="rect">
            <a:avLst/>
          </a:prstGeom>
        </p:spPr>
      </p:pic>
      <p:sp>
        <p:nvSpPr>
          <p:cNvPr id="10" name="Retângulo 1"/>
          <p:cNvSpPr>
            <a:spLocks noChangeArrowheads="1"/>
          </p:cNvSpPr>
          <p:nvPr/>
        </p:nvSpPr>
        <p:spPr bwMode="auto">
          <a:xfrm>
            <a:off x="350658" y="332073"/>
            <a:ext cx="85867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ORIENTA  O  TRATAMENTO  DAS  OBSESSÕES.</a:t>
            </a: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t>                                             </a:t>
            </a: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Black" pitchFamily="34" charset="0"/>
              <a:ea typeface="+mn-ea"/>
              <a:cs typeface="Arial" pitchFamily="34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557808" y="254484"/>
            <a:ext cx="8028384" cy="792088"/>
          </a:xfrm>
          <a:prstGeom prst="rect">
            <a:avLst/>
          </a:prstGeom>
          <a:noFill/>
        </p:spPr>
        <p:txBody>
          <a:bodyPr wrap="square">
            <a:prstTxWarp prst="textDeflat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0" cap="all" spc="0" normalizeH="0" baseline="0" noProof="0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/>
                <a:ea typeface="+mn-ea"/>
                <a:cs typeface="+mn-cs"/>
              </a:rPr>
              <a:t>CONTRIBUIÇÃO  DO  ESPIRITISMO</a:t>
            </a:r>
            <a:endParaRPr kumimoji="0" lang="pt-BR" sz="2800" b="1" i="0" u="none" strike="noStrike" kern="1200" cap="all" spc="0" normalizeH="0" baseline="0" noProof="0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6380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0" grpId="1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 t="-9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373" y="116632"/>
            <a:ext cx="9144000" cy="18596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pt-BR" sz="2800" b="1" i="0" u="none" strike="noStrike" kern="1200" cap="all" spc="0" normalizeH="0" baseline="0" noProof="0" dirty="0">
                <a:ln>
                  <a:noFill/>
                </a:ln>
                <a:solidFill>
                  <a:srgbClr val="92D050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t>método</a:t>
            </a:r>
            <a:r>
              <a:rPr kumimoji="0" lang="pt-BR" sz="2800" b="1" i="0" u="none" strike="noStrike" kern="1200" cap="all" spc="0" normalizeH="0" baseline="0" noProof="0" dirty="0">
                <a:ln>
                  <a:noFill/>
                </a:ln>
                <a:solidFill>
                  <a:srgbClr val="92D050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:</a:t>
            </a:r>
            <a:r>
              <a:rPr kumimoji="0" lang="pt-BR" sz="28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pt-BR" sz="22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pt-BR" sz="28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é  o  do  esclarecimento  e  Convencimento  progressivo  de  ambos                                     à  luz  da  Doutrina  Espírita.</a:t>
            </a:r>
          </a:p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OBSESSÃO/ O PASSE/ A DOUTRINAÇÃO - HERCULANO  PIRES 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901861" y="96689"/>
            <a:ext cx="7375364" cy="836424"/>
          </a:xfrm>
          <a:prstGeom prst="rect">
            <a:avLst/>
          </a:prstGeom>
          <a:noFill/>
        </p:spPr>
        <p:txBody>
          <a:bodyPr wrap="square">
            <a:prstTxWarp prst="textDeflate">
              <a:avLst/>
            </a:prstTxWarp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0" u="none" strike="noStrike" kern="1200" cap="all" spc="0" normalizeH="0" baseline="0" noProof="0" dirty="0">
                <a:ln w="0"/>
                <a:solidFill>
                  <a:srgbClr val="FFFFFF"/>
                </a:solidFill>
                <a:effectLst>
                  <a:glow rad="101600">
                    <a:srgbClr val="000000"/>
                  </a:glow>
                </a:effectLst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t>Participação  do  paciente </a:t>
            </a:r>
          </a:p>
        </p:txBody>
      </p:sp>
      <p:sp>
        <p:nvSpPr>
          <p:cNvPr id="10" name="Retângulo 9"/>
          <p:cNvSpPr/>
          <p:nvPr/>
        </p:nvSpPr>
        <p:spPr>
          <a:xfrm>
            <a:off x="22947" y="2964477"/>
            <a:ext cx="4499992" cy="2616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0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É  atributo  essencial  do  espírito.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0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  vontade  impõe  disciplina  íntima.</a:t>
            </a:r>
          </a:p>
        </p:txBody>
      </p:sp>
      <p:sp>
        <p:nvSpPr>
          <p:cNvPr id="5" name="Retângulo 4"/>
          <p:cNvSpPr/>
          <p:nvPr/>
        </p:nvSpPr>
        <p:spPr>
          <a:xfrm>
            <a:off x="179512" y="1916832"/>
            <a:ext cx="3888432" cy="432048"/>
          </a:xfrm>
          <a:prstGeom prst="rect">
            <a:avLst/>
          </a:prstGeom>
          <a:noFill/>
        </p:spPr>
        <p:txBody>
          <a:bodyPr wrap="square">
            <a:prstTxWarp prst="textFadeUp">
              <a:avLst>
                <a:gd name="adj" fmla="val 8540"/>
              </a:avLst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</a:effectLst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t> </a:t>
            </a:r>
            <a:r>
              <a:rPr kumimoji="0" lang="pt-BR" sz="2800" b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</a:effectLst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t>1 -  VONTADE!</a:t>
            </a:r>
            <a:r>
              <a:rPr kumimoji="0" lang="pt-BR" sz="2800" b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t> </a:t>
            </a:r>
            <a:endParaRPr kumimoji="0" lang="pt-BR" sz="2800" b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Black" pitchFamily="34" charset="0"/>
              <a:ea typeface="+mn-ea"/>
              <a:cs typeface="+mn-cs"/>
            </a:endParaRPr>
          </a:p>
        </p:txBody>
      </p:sp>
      <p:sp>
        <p:nvSpPr>
          <p:cNvPr id="6149" name="Rectangle 2"/>
          <p:cNvSpPr>
            <a:spLocks noChangeArrowheads="1"/>
          </p:cNvSpPr>
          <p:nvPr/>
        </p:nvSpPr>
        <p:spPr bwMode="auto">
          <a:xfrm>
            <a:off x="-556" y="6052740"/>
            <a:ext cx="4546998" cy="70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Calibri" pitchFamily="34" charset="0"/>
                <a:cs typeface="Arial" charset="0"/>
              </a:rPr>
              <a:t>OBSESSÃO/DESOBSESSÃO </a:t>
            </a:r>
          </a:p>
          <a:p>
            <a:pPr marL="0" marR="0" lvl="0" indent="0" algn="ctr" defTabSz="914400" rtl="0" eaLnBrk="0" fontAlgn="base" latinLnBrk="0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Calibri" pitchFamily="34" charset="0"/>
                <a:cs typeface="Arial" charset="0"/>
              </a:rPr>
              <a:t> SUELY  C.  SCHUBERT</a:t>
            </a:r>
          </a:p>
        </p:txBody>
      </p:sp>
    </p:spTree>
    <p:extLst>
      <p:ext uri="{BB962C8B-B14F-4D97-AF65-F5344CB8AC3E}">
        <p14:creationId xmlns:p14="http://schemas.microsoft.com/office/powerpoint/2010/main" val="29861859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7991" y="1412776"/>
            <a:ext cx="4824536" cy="1210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200" b="1" dirty="0">
                <a:solidFill>
                  <a:prstClr val="white"/>
                </a:solidFill>
                <a:effectLst>
                  <a:glow rad="101600">
                    <a:srgbClr val="000000"/>
                  </a:glow>
                </a:effectLst>
                <a:latin typeface="Arial Black" pitchFamily="34" charset="0"/>
                <a:cs typeface="Arial" pitchFamily="34" charset="0"/>
              </a:rPr>
              <a:t>2 </a:t>
            </a:r>
            <a:r>
              <a:rPr kumimoji="0" lang="pt-BR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</a:effectLst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t>- MUDANÇA  DOS  PENSAMENTOS</a:t>
            </a:r>
            <a:r>
              <a:rPr lang="pt-BR" sz="3200" b="1" dirty="0">
                <a:solidFill>
                  <a:prstClr val="white"/>
                </a:solidFill>
                <a:effectLst>
                  <a:glow rad="101600">
                    <a:srgbClr val="000000"/>
                  </a:glow>
                </a:effectLst>
                <a:latin typeface="Arial Black" pitchFamily="34" charset="0"/>
                <a:cs typeface="Arial" pitchFamily="34" charset="0"/>
              </a:rPr>
              <a:t>!</a:t>
            </a:r>
            <a:r>
              <a:rPr kumimoji="0" lang="pt-BR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</a:effectLst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t> </a:t>
            </a:r>
          </a:p>
        </p:txBody>
      </p:sp>
      <p:sp>
        <p:nvSpPr>
          <p:cNvPr id="4" name="Retângulo 3"/>
          <p:cNvSpPr/>
          <p:nvPr/>
        </p:nvSpPr>
        <p:spPr>
          <a:xfrm>
            <a:off x="809836" y="116632"/>
            <a:ext cx="7524328" cy="864096"/>
          </a:xfrm>
          <a:prstGeom prst="rect">
            <a:avLst/>
          </a:prstGeom>
          <a:noFill/>
        </p:spPr>
        <p:txBody>
          <a:bodyPr wrap="square">
            <a:prstTxWarp prst="textDeflat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</a:effectLst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t>PARTICIPAÇÃO  DO  PACIENTE </a:t>
            </a:r>
          </a:p>
        </p:txBody>
      </p:sp>
      <p:sp>
        <p:nvSpPr>
          <p:cNvPr id="6" name="CaixaDeTexto 11"/>
          <p:cNvSpPr txBox="1">
            <a:spLocks noChangeArrowheads="1"/>
          </p:cNvSpPr>
          <p:nvPr/>
        </p:nvSpPr>
        <p:spPr bwMode="auto">
          <a:xfrm>
            <a:off x="5076056" y="5949280"/>
            <a:ext cx="300717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itchFamily="34" charset="0"/>
                <a:ea typeface="+mn-ea"/>
                <a:cs typeface="+mn-cs"/>
              </a:rPr>
              <a:t>    PAINÉIS   DA   OBSESSÃO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itchFamily="34" charset="0"/>
                <a:ea typeface="+mn-ea"/>
                <a:cs typeface="+mn-cs"/>
              </a:rPr>
              <a:t> MANOEL   P.   DE   MIRANDA </a:t>
            </a:r>
          </a:p>
        </p:txBody>
      </p:sp>
    </p:spTree>
    <p:extLst>
      <p:ext uri="{BB962C8B-B14F-4D97-AF65-F5344CB8AC3E}">
        <p14:creationId xmlns:p14="http://schemas.microsoft.com/office/powerpoint/2010/main" val="3690591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CC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chemeClr val="bg1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Pensamentos6.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1999" y="2492896"/>
            <a:ext cx="4824537" cy="403191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Imagem 4" descr="Pensamentos5.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496" y="2269232"/>
            <a:ext cx="5040560" cy="43281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tângulo 7"/>
          <p:cNvSpPr/>
          <p:nvPr/>
        </p:nvSpPr>
        <p:spPr>
          <a:xfrm>
            <a:off x="368424" y="229751"/>
            <a:ext cx="8596064" cy="590244"/>
          </a:xfrm>
          <a:prstGeom prst="rect">
            <a:avLst/>
          </a:prstGeom>
          <a:noFill/>
        </p:spPr>
        <p:txBody>
          <a:bodyPr wrap="none">
            <a:prstTxWarp prst="textDeflate">
              <a:avLst/>
            </a:prstTxWarp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all" spc="0" normalizeH="0" baseline="0" noProof="0" dirty="0">
                <a:ln w="0"/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t>Mudança  dos  pensamentos 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63690" y="900202"/>
            <a:ext cx="9144000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</a:t>
            </a:r>
            <a:r>
              <a:rPr lang="pt-BR" sz="2800" b="1" cap="all" dirty="0"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SIGNIFICA  </a:t>
            </a:r>
            <a:r>
              <a:rPr kumimoji="0" lang="pt-BR" sz="28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mudar  a  DIREÇÃO  DO  QUE  PENSAMOS.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5496" y="872721"/>
            <a:ext cx="9108504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5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É  substituir  os  pensamentos  NEGATIVOS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5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e  Perturbadores  por  pensamentos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5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contrários  a  esse  Estado  interior.</a:t>
            </a:r>
          </a:p>
        </p:txBody>
      </p:sp>
      <p:sp>
        <p:nvSpPr>
          <p:cNvPr id="6151" name="CaixaDeTexto 11"/>
          <p:cNvSpPr txBox="1">
            <a:spLocks noChangeArrowheads="1"/>
          </p:cNvSpPr>
          <p:nvPr/>
        </p:nvSpPr>
        <p:spPr bwMode="auto">
          <a:xfrm>
            <a:off x="2210048" y="6539326"/>
            <a:ext cx="502624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itchFamily="34" charset="0"/>
                <a:ea typeface="+mn-ea"/>
                <a:cs typeface="+mn-cs"/>
              </a:rPr>
              <a:t>OBSESSÃO/DESOBSESSÃO  –  SUELY  C.  SCHUBERT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-47940" y="5108423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Times New Roman" pitchFamily="18" charset="0"/>
                <a:cs typeface="Arial" pitchFamily="34" charset="0"/>
              </a:rPr>
              <a:t>A  maior  dificuldade  para  se  fazer  a  reforma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Times New Roman" pitchFamily="18" charset="0"/>
                <a:cs typeface="Arial" pitchFamily="34" charset="0"/>
              </a:rPr>
              <a:t>Íntima  é  justamente  saber  o  que  devemos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Times New Roman" pitchFamily="18" charset="0"/>
                <a:cs typeface="Arial" pitchFamily="34" charset="0"/>
              </a:rPr>
              <a:t>  nos  reformar,  o  que  está  errado  em  nós.</a:t>
            </a:r>
            <a:endParaRPr kumimoji="0" lang="pt-BR" sz="2400" b="0" i="0" u="none" strike="noStrike" kern="1200" cap="all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9" name="CaixaDeTexto 11"/>
          <p:cNvSpPr txBox="1">
            <a:spLocks noChangeArrowheads="1"/>
          </p:cNvSpPr>
          <p:nvPr/>
        </p:nvSpPr>
        <p:spPr bwMode="auto">
          <a:xfrm>
            <a:off x="2771800" y="6453336"/>
            <a:ext cx="6372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OBSESSÃO/DESOBSESSÃO  –  SUELY  C.  SCHUBERT  </a:t>
            </a:r>
          </a:p>
        </p:txBody>
      </p:sp>
      <p:sp>
        <p:nvSpPr>
          <p:cNvPr id="10" name="Retângulo 9"/>
          <p:cNvSpPr/>
          <p:nvPr/>
        </p:nvSpPr>
        <p:spPr>
          <a:xfrm>
            <a:off x="10190" y="121155"/>
            <a:ext cx="9085869" cy="715557"/>
          </a:xfrm>
          <a:prstGeom prst="rect">
            <a:avLst/>
          </a:prstGeom>
          <a:noFill/>
        </p:spPr>
        <p:txBody>
          <a:bodyPr wrap="square">
            <a:prstTxWarp prst="textFadeUp">
              <a:avLst>
                <a:gd name="adj" fmla="val 11424"/>
              </a:avLst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397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n-ea"/>
                <a:cs typeface="+mn-cs"/>
              </a:rPr>
              <a:t>PARTICIPAÇÃO   DO   PACIENTE                            </a:t>
            </a:r>
          </a:p>
          <a:p>
            <a:pPr marL="0" marR="0" lvl="0" indent="0" algn="ctr" defTabSz="914400" rtl="0" eaLnBrk="1" fontAlgn="auto" latinLnBrk="0" hangingPunct="1">
              <a:lnSpc>
                <a:spcPts val="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397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n-ea"/>
                <a:cs typeface="+mn-cs"/>
              </a:rPr>
              <a:t>                             </a:t>
            </a:r>
            <a:r>
              <a:rPr lang="pt-BR" sz="2000" b="1" dirty="0">
                <a:solidFill>
                  <a:prstClr val="white"/>
                </a:solidFill>
                <a:effectLst>
                  <a:glow rad="1397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     </a:t>
            </a: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397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0" y="5437771"/>
            <a:ext cx="9144000" cy="129907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A  obsessão  decorre  sempre  de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 uma  imperfeição  moral.</a:t>
            </a:r>
          </a:p>
          <a:p>
            <a:pPr marL="0" marR="0" lvl="0" indent="0" algn="ctr" defTabSz="914400" rtl="0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A  gênese -  cap.  </a:t>
            </a:r>
            <a:r>
              <a:rPr kumimoji="0" lang="pt-BR" sz="1800" b="1" i="0" u="none" strike="noStrike" kern="1200" cap="all" spc="0" normalizeH="0" baseline="0" noProof="0" dirty="0" err="1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Xiv</a:t>
            </a:r>
            <a:r>
              <a:rPr kumimoji="0" lang="pt-BR" sz="18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  -  item  46 -  Allan  kardec</a:t>
            </a: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-23970" y="5489925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13" name="CaixaDeTexto 13"/>
          <p:cNvSpPr txBox="1">
            <a:spLocks noChangeArrowheads="1"/>
          </p:cNvSpPr>
          <p:nvPr/>
        </p:nvSpPr>
        <p:spPr bwMode="auto">
          <a:xfrm>
            <a:off x="251520" y="6440644"/>
            <a:ext cx="703275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  LIVRO  DOS  ESPÍRITOS  -  PERG.  919  -  ALLAN  KARDEC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19123" y="4395144"/>
            <a:ext cx="90858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Quando  indeciso  sobre  AS  vossas  ações,  REFLITA:  ESTOU  FAZENDO  AO  OUTRO  O  QUE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GOSTARIA  QUE  O  OUTRO  ME  FIZESSE?  COMO  EU  GOSTARIA  DE  SER  TRATADO  SE   ESTIVESSE  NA  MESMA  SITUAÇÃO?</a:t>
            </a: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7C1B8894-FE3E-99F5-8CA0-1D90299E6DA6}"/>
              </a:ext>
            </a:extLst>
          </p:cNvPr>
          <p:cNvSpPr/>
          <p:nvPr/>
        </p:nvSpPr>
        <p:spPr>
          <a:xfrm>
            <a:off x="3797152" y="1052736"/>
            <a:ext cx="5346848" cy="6332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200" b="1">
                <a:solidFill>
                  <a:prstClr val="white"/>
                </a:solidFill>
                <a:effectLst>
                  <a:glow rad="101600">
                    <a:srgbClr val="000000"/>
                  </a:glow>
                </a:effectLst>
                <a:latin typeface="Arial Black" pitchFamily="34" charset="0"/>
                <a:cs typeface="Arial" pitchFamily="34" charset="0"/>
              </a:rPr>
              <a:t>2 </a:t>
            </a:r>
            <a:r>
              <a:rPr lang="pt-BR" sz="3200" b="1" dirty="0">
                <a:solidFill>
                  <a:prstClr val="white"/>
                </a:solidFill>
                <a:effectLst>
                  <a:glow rad="101600">
                    <a:srgbClr val="000000"/>
                  </a:glow>
                </a:effectLst>
                <a:latin typeface="Arial Black" pitchFamily="34" charset="0"/>
                <a:cs typeface="Arial" pitchFamily="34" charset="0"/>
              </a:rPr>
              <a:t>-</a:t>
            </a:r>
            <a:r>
              <a:rPr kumimoji="0" lang="pt-BR" sz="3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</a:effectLst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t> </a:t>
            </a:r>
            <a:r>
              <a:rPr lang="pt-BR" sz="3200" b="1" dirty="0">
                <a:solidFill>
                  <a:prstClr val="white"/>
                </a:solidFill>
                <a:effectLst>
                  <a:glow rad="101600">
                    <a:srgbClr val="000000"/>
                  </a:glow>
                </a:effectLst>
                <a:latin typeface="Arial Black" pitchFamily="34" charset="0"/>
                <a:cs typeface="Arial" pitchFamily="34" charset="0"/>
              </a:rPr>
              <a:t>REFORMA ÍNTIMA!</a:t>
            </a:r>
            <a:r>
              <a:rPr kumimoji="0" lang="pt-BR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</a:effectLst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72084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0" y="-45888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-45888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-45888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564904"/>
            <a:ext cx="792088" cy="792088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973">
            <a:off x="5977369" y="2858793"/>
            <a:ext cx="1142308" cy="3789040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6433">
            <a:off x="6775805" y="2889972"/>
            <a:ext cx="720080" cy="324036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10601">
            <a:off x="6031896" y="2869938"/>
            <a:ext cx="1187034" cy="378904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5" y="-38"/>
            <a:ext cx="9081197" cy="6858000"/>
          </a:xfrm>
          <a:prstGeom prst="rect">
            <a:avLst/>
          </a:prstGeom>
        </p:spPr>
      </p:pic>
      <p:sp>
        <p:nvSpPr>
          <p:cNvPr id="14" name="Retângulo 13"/>
          <p:cNvSpPr/>
          <p:nvPr/>
        </p:nvSpPr>
        <p:spPr>
          <a:xfrm>
            <a:off x="784287" y="71414"/>
            <a:ext cx="7487499" cy="61555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</a:effectLst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t>A  TERAPÊUTICA  ESPIRITUAL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857224" y="642918"/>
            <a:ext cx="7412414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</a:effectLst>
                <a:uLnTx/>
                <a:uFillTx/>
                <a:latin typeface="Arial Black" pitchFamily="34" charset="0"/>
                <a:ea typeface="+mn-ea"/>
                <a:cs typeface="Arial" pitchFamily="34" charset="0"/>
              </a:rPr>
              <a:t>PROCEDIMENTOS  MEDIÚNICOS</a:t>
            </a:r>
          </a:p>
        </p:txBody>
      </p:sp>
      <p:sp>
        <p:nvSpPr>
          <p:cNvPr id="17" name="Retângulo 16"/>
          <p:cNvSpPr/>
          <p:nvPr/>
        </p:nvSpPr>
        <p:spPr>
          <a:xfrm>
            <a:off x="2393157" y="67271"/>
            <a:ext cx="4357686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1" i="0" u="none" strike="noStrike" kern="1200" cap="all" spc="0" normalizeH="0" baseline="0" noProof="0" dirty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uLnTx/>
                <a:uFillTx/>
                <a:latin typeface="Arial Black" pitchFamily="34" charset="0"/>
                <a:ea typeface="+mn-ea"/>
                <a:cs typeface="+mn-cs"/>
              </a:rPr>
              <a:t>O passe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3059832" y="1025441"/>
            <a:ext cx="6012160" cy="12990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É   a  transmissão  de  força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Psíquica  e  espiritual.</a:t>
            </a:r>
            <a:endParaRPr kumimoji="0" lang="pt-BR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                            O  CONSOLADOR  -  EMMANUEL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3131840" y="60300"/>
            <a:ext cx="601216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É  doação  ao  paciente  Daquilo  que  o  médium  Tem  de  melhor,  enriquecido  com  Os  fluidos                                     de  um  benfeitor  espiritual.</a:t>
            </a: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                                                                        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OBSESSÃO/DESOBSESSÃO  -  SUELY  CALDAS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8"/>
            <a:ext cx="3248025" cy="314093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924944"/>
            <a:ext cx="792088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231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5" grpId="0"/>
      <p:bldP spid="15" grpId="1"/>
      <p:bldP spid="17" grpId="0"/>
      <p:bldP spid="17" grpId="1"/>
      <p:bldP spid="19" grpId="0"/>
      <p:bldP spid="19" grpId="1"/>
      <p:bldP spid="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0" y="-45888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-45888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-45888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1" name="Retângulo 30"/>
          <p:cNvSpPr/>
          <p:nvPr/>
        </p:nvSpPr>
        <p:spPr>
          <a:xfrm>
            <a:off x="1691680" y="188640"/>
            <a:ext cx="5760640" cy="615553"/>
          </a:xfrm>
          <a:prstGeom prst="rect">
            <a:avLst/>
          </a:prstGeom>
          <a:noFill/>
        </p:spPr>
        <p:txBody>
          <a:bodyPr wrap="square">
            <a:prstTxWarp prst="textDeflate">
              <a:avLst/>
            </a:prstTxWarp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400" b="1" i="0" u="none" strike="noStrike" kern="1200" cap="all" spc="0" normalizeH="0" baseline="0" noProof="0" dirty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n-ea"/>
                <a:cs typeface="+mn-cs"/>
              </a:rPr>
              <a:t>Água  fluidificada</a:t>
            </a:r>
          </a:p>
        </p:txBody>
      </p:sp>
      <p:sp>
        <p:nvSpPr>
          <p:cNvPr id="32" name="Retângulo 31"/>
          <p:cNvSpPr/>
          <p:nvPr/>
        </p:nvSpPr>
        <p:spPr>
          <a:xfrm>
            <a:off x="6085" y="4944541"/>
            <a:ext cx="9144000" cy="169277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Tratamento  feito  com  fluidos.</a:t>
            </a:r>
            <a:endParaRPr kumimoji="0" lang="pt-BR" sz="2200" b="0" i="0" u="none" strike="noStrike" kern="1200" cap="all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É  a  água  que  recebe   as  emanações  Magnéticas</a:t>
            </a:r>
          </a:p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2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Do  plano  espiritual  e   do  plano  físico</a:t>
            </a:r>
            <a:r>
              <a:rPr kumimoji="0" lang="pt-BR" sz="2400" b="1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</a:t>
            </a:r>
          </a:p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MAGNETISMO  ESPIRITUAL  -  MICHAELUS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/>
              <a:ea typeface="+mn-ea"/>
              <a:cs typeface="+mn-cs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175" y="1484784"/>
            <a:ext cx="2625650" cy="262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498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2940408" y="369888"/>
            <a:ext cx="3263183" cy="394816"/>
          </a:xfrm>
          <a:prstGeom prst="rect">
            <a:avLst/>
          </a:prstGeom>
          <a:noFill/>
        </p:spPr>
        <p:txBody>
          <a:bodyPr wrap="square">
            <a:prstTxWarp prst="textFadeUp">
              <a:avLst>
                <a:gd name="adj" fmla="val 3682"/>
              </a:avLst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5400" b="1" i="0" u="none" strike="noStrike" kern="1200" cap="all" spc="0" normalizeH="0" baseline="0" noProof="0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uLnTx/>
                <a:uFillTx/>
                <a:latin typeface="Arial Black" pitchFamily="34" charset="0"/>
                <a:ea typeface="+mn-ea"/>
                <a:cs typeface="+mn-cs"/>
              </a:rPr>
              <a:t>prece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29006" y="3693032"/>
            <a:ext cx="5722147" cy="28046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6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  prece,  não  tem  apenas  por  efeito  invocar  auxílio espiritual,  mas  Exercer  uma  ação  fluídica </a:t>
            </a:r>
          </a:p>
          <a:p>
            <a:pPr marL="0" marR="0" lvl="0" indent="0" algn="ctr" defTabSz="91440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6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em  Quem  ora.</a:t>
            </a:r>
          </a:p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OBRAS  PÓSTUMAS  -  ALLAN  KARDEC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-23530" y="3861048"/>
            <a:ext cx="5722146" cy="2355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7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  prece  liberta  a  mente  viciada  para  a  captação                      das  energias  inspiradoras.</a:t>
            </a:r>
          </a:p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PAINÉIS  DA  OBSESSÃO  -  DIVALDO  P.  FRANCO</a:t>
            </a:r>
          </a:p>
        </p:txBody>
      </p:sp>
      <p:sp>
        <p:nvSpPr>
          <p:cNvPr id="8200" name="Rectangle 3"/>
          <p:cNvSpPr>
            <a:spLocks noChangeArrowheads="1"/>
          </p:cNvSpPr>
          <p:nvPr/>
        </p:nvSpPr>
        <p:spPr bwMode="auto">
          <a:xfrm>
            <a:off x="0" y="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201" name="Rectangle 4"/>
          <p:cNvSpPr>
            <a:spLocks noChangeArrowheads="1"/>
          </p:cNvSpPr>
          <p:nvPr/>
        </p:nvSpPr>
        <p:spPr bwMode="auto">
          <a:xfrm>
            <a:off x="0" y="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202" name="Rectangle 5"/>
          <p:cNvSpPr>
            <a:spLocks noChangeArrowheads="1"/>
          </p:cNvSpPr>
          <p:nvPr/>
        </p:nvSpPr>
        <p:spPr bwMode="auto">
          <a:xfrm>
            <a:off x="0" y="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t="-1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tângulo 13"/>
          <p:cNvSpPr/>
          <p:nvPr/>
        </p:nvSpPr>
        <p:spPr>
          <a:xfrm>
            <a:off x="1946968" y="345684"/>
            <a:ext cx="5238328" cy="563036"/>
          </a:xfrm>
          <a:prstGeom prst="rect">
            <a:avLst/>
          </a:prstGeom>
          <a:noFill/>
        </p:spPr>
        <p:txBody>
          <a:bodyPr wrap="square">
            <a:prstTxWarp prst="textFadeUp">
              <a:avLst>
                <a:gd name="adj" fmla="val 8773"/>
              </a:avLst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b="1" i="0" u="none" strike="noStrike" kern="1200" cap="all" spc="0" normalizeH="0" baseline="0" noProof="0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n-ea"/>
                <a:cs typeface="+mn-cs"/>
              </a:rPr>
              <a:t>evangelização</a:t>
            </a:r>
          </a:p>
        </p:txBody>
      </p:sp>
      <p:sp>
        <p:nvSpPr>
          <p:cNvPr id="8200" name="Rectangle 3"/>
          <p:cNvSpPr>
            <a:spLocks noChangeArrowheads="1"/>
          </p:cNvSpPr>
          <p:nvPr/>
        </p:nvSpPr>
        <p:spPr bwMode="auto">
          <a:xfrm>
            <a:off x="0" y="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201" name="Rectangle 4"/>
          <p:cNvSpPr>
            <a:spLocks noChangeArrowheads="1"/>
          </p:cNvSpPr>
          <p:nvPr/>
        </p:nvSpPr>
        <p:spPr bwMode="auto">
          <a:xfrm>
            <a:off x="0" y="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202" name="Rectangle 5"/>
          <p:cNvSpPr>
            <a:spLocks noChangeArrowheads="1"/>
          </p:cNvSpPr>
          <p:nvPr/>
        </p:nvSpPr>
        <p:spPr bwMode="auto">
          <a:xfrm>
            <a:off x="0" y="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-5868" y="4429611"/>
            <a:ext cx="9144000" cy="2315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27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Times New Roman" pitchFamily="18" charset="0"/>
                <a:cs typeface="Arial" pitchFamily="34" charset="0"/>
              </a:rPr>
              <a:t>ouvir  atentamente  uma  palestra  doutrinária,  SIGNIFICA  REALIZAR  UMA </a:t>
            </a:r>
          </a:p>
          <a:p>
            <a:pPr marL="0" marR="0" lvl="0" indent="0" algn="ctr" defTabSz="914400" rtl="0" eaLnBrk="1" fontAlgn="base" latinLnBrk="0" hangingPunct="1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27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Times New Roman" pitchFamily="18" charset="0"/>
                <a:cs typeface="Arial" pitchFamily="34" charset="0"/>
              </a:rPr>
              <a:t>profunda  avaliação  Da  VIDA,  ATRAVÉS</a:t>
            </a:r>
          </a:p>
          <a:p>
            <a:pPr marL="0" marR="0" lvl="0" indent="0" algn="ctr" defTabSz="914400" rtl="0" eaLnBrk="1" fontAlgn="base" latinLnBrk="0" hangingPunct="1">
              <a:lnSpc>
                <a:spcPts val="3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27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Times New Roman" pitchFamily="18" charset="0"/>
                <a:cs typeface="Arial" pitchFamily="34" charset="0"/>
              </a:rPr>
              <a:t> do  processo  de  auto  educação</a:t>
            </a:r>
            <a:r>
              <a:rPr kumimoji="0" lang="pt-PT" sz="27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Times New Roman" pitchFamily="18" charset="0"/>
                <a:cs typeface="Arial" pitchFamily="34" charset="0"/>
              </a:rPr>
              <a:t>. </a:t>
            </a:r>
            <a:endParaRPr kumimoji="0" lang="pt-BR" sz="2700" b="1" i="0" u="none" strike="noStrike" kern="1200" cap="all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Black" pitchFamily="34" charset="0"/>
              <a:ea typeface="+mn-ea"/>
              <a:cs typeface="+mn-cs"/>
            </a:endParaRPr>
          </a:p>
          <a:p>
            <a:pPr marL="0" marR="0" lvl="0" indent="0" algn="just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</a:t>
            </a:r>
          </a:p>
          <a:p>
            <a:pPr marL="0" marR="0" lvl="0" indent="0" algn="just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</a:t>
            </a:r>
          </a:p>
          <a:p>
            <a:pPr marL="0" marR="0" lvl="0" indent="0" algn="just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</a:p>
          <a:p>
            <a:pPr marL="0" marR="0" lvl="0" indent="0" algn="ctr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Times New Roman" pitchFamily="18" charset="0"/>
                <a:cs typeface="Arial" pitchFamily="34" charset="0"/>
              </a:rPr>
              <a:t>NA  SEARA  DO  BEM  -  </a:t>
            </a: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ANTONIO  CARLOS </a:t>
            </a:r>
            <a:endParaRPr kumimoji="0" lang="pt-P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7975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25000">
              <a:srgbClr val="5DE2E9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571472" y="188641"/>
            <a:ext cx="7928517" cy="504056"/>
          </a:xfrm>
          <a:prstGeom prst="rect">
            <a:avLst/>
          </a:prstGeom>
          <a:noFill/>
        </p:spPr>
        <p:txBody>
          <a:bodyPr wrap="none">
            <a:prstTxWarp prst="textFadeUp">
              <a:avLst>
                <a:gd name="adj" fmla="val 10834"/>
              </a:avLst>
            </a:prstTxWarp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all" spc="0" normalizeH="0" baseline="0" noProof="0" dirty="0">
                <a:ln w="0"/>
                <a:solidFill>
                  <a:prstClr val="white"/>
                </a:solidFill>
                <a:effectLst>
                  <a:glow rad="101600">
                    <a:srgbClr val="000000"/>
                  </a:glow>
                </a:effectLst>
                <a:uLnTx/>
                <a:uFillTx/>
                <a:latin typeface="Arial Black" pitchFamily="34" charset="0"/>
                <a:ea typeface="+mn-ea"/>
                <a:cs typeface="+mn-cs"/>
              </a:rPr>
              <a:t>Participação  do  paciente</a:t>
            </a:r>
          </a:p>
        </p:txBody>
      </p:sp>
      <p:sp>
        <p:nvSpPr>
          <p:cNvPr id="17" name="Retângulo 16"/>
          <p:cNvSpPr/>
          <p:nvPr/>
        </p:nvSpPr>
        <p:spPr>
          <a:xfrm>
            <a:off x="2123728" y="5445224"/>
            <a:ext cx="4860540" cy="504056"/>
          </a:xfrm>
          <a:prstGeom prst="rect">
            <a:avLst/>
          </a:prstGeom>
          <a:noFill/>
          <a:effectLst/>
        </p:spPr>
        <p:txBody>
          <a:bodyPr wrap="none">
            <a:prstTxWarp prst="textFadeUp">
              <a:avLst>
                <a:gd name="adj" fmla="val 7066"/>
              </a:avLst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5400" b="1" i="0" u="none" strike="noStrike" kern="1200" cap="all" spc="0" normalizeH="0" baseline="0" noProof="0" dirty="0" err="1">
                <a:ln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  <a:uLnTx/>
                <a:uFillTx/>
                <a:latin typeface="Arial Black" pitchFamily="34" charset="0"/>
                <a:ea typeface="+mn-ea"/>
                <a:cs typeface="+mn-cs"/>
              </a:rPr>
              <a:t>Autodesobsessão</a:t>
            </a:r>
            <a:r>
              <a:rPr kumimoji="0" lang="pt-BR" sz="5400" b="1" i="0" u="none" strike="noStrike" kern="1200" cap="all" spc="0" normalizeH="0" baseline="0" noProof="0" dirty="0">
                <a:ln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  <a:uLnTx/>
                <a:uFillTx/>
                <a:latin typeface="Arial Black" pitchFamily="34" charset="0"/>
                <a:ea typeface="+mn-ea"/>
                <a:cs typeface="+mn-cs"/>
              </a:rPr>
              <a:t>!</a:t>
            </a:r>
          </a:p>
        </p:txBody>
      </p:sp>
      <p:sp>
        <p:nvSpPr>
          <p:cNvPr id="10250" name="CaixaDeTexto 11"/>
          <p:cNvSpPr txBox="1">
            <a:spLocks noChangeArrowheads="1"/>
          </p:cNvSpPr>
          <p:nvPr/>
        </p:nvSpPr>
        <p:spPr bwMode="auto">
          <a:xfrm>
            <a:off x="1388917" y="6381328"/>
            <a:ext cx="636616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OBSESSÃO/DESOBSESSÃO  -  SUELY  C.  SCHUBERT 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56" r="1"/>
          <a:stretch/>
        </p:blipFill>
        <p:spPr>
          <a:xfrm>
            <a:off x="0" y="908720"/>
            <a:ext cx="3635896" cy="337549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Imagem 7" descr="Pensamentos6.1.jpg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55776" y="1291224"/>
            <a:ext cx="4253041" cy="285752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295430" lon="19197752" rev="21547768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70" r="6512"/>
          <a:stretch/>
        </p:blipFill>
        <p:spPr>
          <a:xfrm>
            <a:off x="5643832" y="1196752"/>
            <a:ext cx="3752704" cy="304895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6" name="Retângulo 15"/>
          <p:cNvSpPr/>
          <p:nvPr/>
        </p:nvSpPr>
        <p:spPr>
          <a:xfrm rot="21449589">
            <a:off x="6454932" y="4133446"/>
            <a:ext cx="2324675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300" b="1" i="0" u="none" strike="noStrike" kern="1200" cap="all" spc="0" normalizeH="0" baseline="0" noProof="0" dirty="0">
                <a:ln w="0"/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60007" dist="310007" dir="7680000" sy="30000" kx="1300200" algn="ctr" rotWithShape="0">
                    <a:prstClr val="black">
                      <a:alpha val="60000"/>
                    </a:prst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Reforma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300" b="1" i="0" u="none" strike="noStrike" kern="1200" cap="all" spc="0" normalizeH="0" baseline="0" noProof="0" dirty="0">
                <a:ln w="0"/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60007" dist="310007" dir="7680000" sy="30000" kx="1300200" algn="ctr" rotWithShape="0">
                    <a:prstClr val="black">
                      <a:alpha val="60000"/>
                    </a:prst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íntima </a:t>
            </a:r>
          </a:p>
        </p:txBody>
      </p:sp>
      <p:sp>
        <p:nvSpPr>
          <p:cNvPr id="15" name="Retângulo 14"/>
          <p:cNvSpPr/>
          <p:nvPr/>
        </p:nvSpPr>
        <p:spPr>
          <a:xfrm rot="21436227">
            <a:off x="2650061" y="4196591"/>
            <a:ext cx="3362907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000" b="1" i="0" u="none" strike="noStrike" kern="1200" cap="all" spc="0" normalizeH="0" baseline="0" noProof="0" dirty="0">
                <a:ln w="0"/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60007" dist="310007" dir="7680000" sy="30000" kx="1300200" algn="ctr" rotWithShape="0">
                    <a:prstClr val="black">
                      <a:alpha val="60000"/>
                    </a:prst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Mudança  Dos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000" b="1" i="0" u="none" strike="noStrike" kern="1200" cap="all" spc="0" normalizeH="0" baseline="0" noProof="0" dirty="0">
                <a:ln w="0"/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60007" dist="310007" dir="7680000" sy="30000" kx="1300200" algn="ctr" rotWithShape="0">
                    <a:prstClr val="black">
                      <a:alpha val="60000"/>
                    </a:prst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pensamentos </a:t>
            </a:r>
          </a:p>
        </p:txBody>
      </p:sp>
      <p:sp>
        <p:nvSpPr>
          <p:cNvPr id="14" name="Retângulo 13"/>
          <p:cNvSpPr/>
          <p:nvPr/>
        </p:nvSpPr>
        <p:spPr>
          <a:xfrm rot="21395115">
            <a:off x="339325" y="4343863"/>
            <a:ext cx="2339743" cy="60016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300" b="1" i="0" u="none" strike="noStrike" kern="1200" cap="all" spc="0" normalizeH="0" baseline="0" noProof="0" dirty="0">
                <a:ln w="0"/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60007" dist="310007" dir="7680000" sy="30000" kx="1300200" algn="ctr" rotWithShape="0">
                    <a:prstClr val="black">
                      <a:alpha val="60000"/>
                    </a:prst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vontade </a:t>
            </a:r>
            <a:endParaRPr kumimoji="0" lang="pt-BR" sz="3300" b="1" i="0" u="none" strike="noStrike" kern="1200" cap="all" spc="0" normalizeH="0" baseline="0" noProof="0" dirty="0">
              <a:ln w="0"/>
              <a:solidFill>
                <a:prstClr val="white"/>
              </a:solidFill>
              <a:effectLst>
                <a:glow rad="101600">
                  <a:srgbClr val="000000"/>
                </a:glow>
                <a:outerShdw blurRad="60007" dist="310007" dir="7680000" sy="30000" kx="1300200" algn="ctr" rotWithShape="0">
                  <a:prstClr val="black">
                    <a:alpha val="6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1195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3760608" y="1484784"/>
            <a:ext cx="5186720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PRECE</a:t>
            </a:r>
            <a:r>
              <a:rPr lang="pt-BR" sz="3000" b="1" dirty="0"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 </a:t>
            </a:r>
            <a:r>
              <a:rPr kumimoji="0" lang="pt-BR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FÉ  EM  DEUS  E  PRÁTICA  DO  BEM  REPELEM  A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INFLUÊNCIA  DOS  ESPÍRITOS  INFERIORES.</a:t>
            </a:r>
          </a:p>
        </p:txBody>
      </p:sp>
      <p:sp>
        <p:nvSpPr>
          <p:cNvPr id="5" name="Retângulo 4"/>
          <p:cNvSpPr/>
          <p:nvPr/>
        </p:nvSpPr>
        <p:spPr>
          <a:xfrm>
            <a:off x="251520" y="188640"/>
            <a:ext cx="8712968" cy="792088"/>
          </a:xfrm>
          <a:prstGeom prst="rect">
            <a:avLst/>
          </a:prstGeom>
          <a:noFill/>
        </p:spPr>
        <p:txBody>
          <a:bodyPr>
            <a:prstTxWarp prst="textDeflat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200" b="1" i="0" u="none" strike="noStrike" kern="1200" cap="all" spc="0" normalizeH="0" baseline="0" noProof="0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n-ea"/>
                <a:cs typeface="+mn-cs"/>
              </a:rPr>
              <a:t>PREVENÇÃO  DA  OBSESSÃO</a:t>
            </a:r>
          </a:p>
        </p:txBody>
      </p:sp>
      <p:sp>
        <p:nvSpPr>
          <p:cNvPr id="9" name="Retângulo 8"/>
          <p:cNvSpPr/>
          <p:nvPr/>
        </p:nvSpPr>
        <p:spPr>
          <a:xfrm>
            <a:off x="5864811" y="3995772"/>
            <a:ext cx="166904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EMMANUEL</a:t>
            </a:r>
          </a:p>
        </p:txBody>
      </p:sp>
      <p:sp>
        <p:nvSpPr>
          <p:cNvPr id="10" name="CaixaDeTexto 9"/>
          <p:cNvSpPr txBox="1">
            <a:spLocks noChangeArrowheads="1"/>
          </p:cNvSpPr>
          <p:nvPr/>
        </p:nvSpPr>
        <p:spPr bwMode="auto">
          <a:xfrm>
            <a:off x="3239876" y="1844824"/>
            <a:ext cx="5904124" cy="186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ts val="4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 charset="0"/>
              </a:rPr>
              <a:t>  VIGIAI,</a:t>
            </a:r>
            <a:r>
              <a:rPr kumimoji="0" lang="pt-BR" sz="30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 charset="0"/>
              </a:rPr>
              <a:t> </a:t>
            </a:r>
            <a:r>
              <a:rPr kumimoji="0" lang="pt-BR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 charset="0"/>
              </a:rPr>
              <a:t>ORAI</a:t>
            </a:r>
            <a:r>
              <a:rPr lang="pt-BR" sz="3000" b="1" dirty="0"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 PARA  NÃO  CAIRDES  EM  TENTAÇÃO</a:t>
            </a:r>
            <a:r>
              <a:rPr kumimoji="0" lang="pt-BR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 charset="0"/>
              </a:rPr>
              <a:t>!                                                                                        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000" b="1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 charset="0"/>
              </a:rPr>
              <a:t>MATEUS  13:33</a:t>
            </a:r>
          </a:p>
        </p:txBody>
      </p:sp>
    </p:spTree>
    <p:extLst>
      <p:ext uri="{BB962C8B-B14F-4D97-AF65-F5344CB8AC3E}">
        <p14:creationId xmlns:p14="http://schemas.microsoft.com/office/powerpoint/2010/main" val="364734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1000"/>
                    </a14:imgEffect>
                  </a14:imgLayer>
                </a14:imgProps>
              </a:ext>
            </a:extLst>
          </a:blip>
          <a:srcRect/>
          <a:stretch>
            <a:fillRect l="-18000" t="-5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476672"/>
            <a:ext cx="3672440" cy="563870"/>
          </a:xfrm>
          <a:prstGeom prst="rect">
            <a:avLst/>
          </a:prstGeom>
          <a:noFill/>
        </p:spPr>
        <p:txBody>
          <a:bodyPr>
            <a:prstTxWarp prst="textFadeUp">
              <a:avLst>
                <a:gd name="adj" fmla="val 13593"/>
              </a:avLst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</a:effectLst>
                <a:latin typeface="Arial Black" pitchFamily="34" charset="0"/>
                <a:cs typeface="Arial" pitchFamily="34" charset="0"/>
              </a:rPr>
              <a:t>REFLEXÃO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9209" y="5229200"/>
            <a:ext cx="9144000" cy="156196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6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</a:effectLst>
                <a:latin typeface="Arial" pitchFamily="34" charset="0"/>
                <a:cs typeface="Arial" pitchFamily="34" charset="0"/>
              </a:rPr>
              <a:t>VIVEMOS  NO  MEIO  DE  UMA  MULTIDÃO  INVISÍVEL, </a:t>
            </a:r>
          </a:p>
          <a:p>
            <a:pPr algn="ctr" fontAlgn="auto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6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</a:effectLst>
                <a:latin typeface="Arial" pitchFamily="34" charset="0"/>
                <a:cs typeface="Arial" pitchFamily="34" charset="0"/>
              </a:rPr>
              <a:t>QUE  ACOMPANHA,  ATENTA,  A  NOSSA  EXISTÊNCIA.</a:t>
            </a:r>
          </a:p>
          <a:p>
            <a:pPr algn="ctr" fontAlgn="auto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</a:effectLst>
                <a:latin typeface="Arial" pitchFamily="34" charset="0"/>
                <a:cs typeface="Arial" pitchFamily="34" charset="0"/>
              </a:rPr>
              <a:t>          LEON  DENIS - DEPOIS  DA  MORTE - CAP. XXII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56796" y="4988108"/>
            <a:ext cx="9107487" cy="18030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7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</a:effectLst>
                <a:latin typeface="Arial" pitchFamily="34" charset="0"/>
                <a:cs typeface="Arial" pitchFamily="34" charset="0"/>
              </a:rPr>
              <a:t>CABE  À  NOSSA  CONSCIÊNCIA  A  ESCOLHA  E  A  LIBERDADE  DE  CEDER  OU  NÃO  ÀS  INFLUÊNCIAS  ESPIRITUAIS  QUE  SE  EXERCEM  SOBRE  NÓS.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</a:effectLst>
                <a:latin typeface="Arial" pitchFamily="34" charset="0"/>
                <a:cs typeface="Arial" pitchFamily="34" charset="0"/>
              </a:rPr>
              <a:t> O  LIVRO  DOS  ESPÍRITOS  -  ALLAN  KARDEC  -  2ª PARTE  -  CAP.  IX</a:t>
            </a:r>
          </a:p>
        </p:txBody>
      </p:sp>
      <p:sp>
        <p:nvSpPr>
          <p:cNvPr id="5" name="Retângulo 4"/>
          <p:cNvSpPr/>
          <p:nvPr/>
        </p:nvSpPr>
        <p:spPr>
          <a:xfrm>
            <a:off x="29614" y="5262466"/>
            <a:ext cx="91257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</a:effectLst>
                <a:latin typeface="Arial" pitchFamily="34" charset="0"/>
                <a:cs typeface="Arial" pitchFamily="34" charset="0"/>
              </a:rPr>
              <a:t>NÃO  HÁ  HOMEM  QUE  NÃO  RECEBA</a:t>
            </a:r>
          </a:p>
          <a:p>
            <a:pPr algn="ctr" fontAlgn="auto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</a:effectLst>
                <a:latin typeface="Arial" pitchFamily="34" charset="0"/>
                <a:cs typeface="Arial" pitchFamily="34" charset="0"/>
              </a:rPr>
              <a:t>   A  INFLUÊNCIA OU  </a:t>
            </a:r>
            <a:r>
              <a:rPr lang="pt-BR" sz="2800" b="1" i="1" dirty="0">
                <a:solidFill>
                  <a:srgbClr val="FFC000"/>
                </a:solidFill>
                <a:effectLst>
                  <a:glow rad="101600">
                    <a:srgbClr val="000000"/>
                  </a:glow>
                </a:effectLst>
                <a:latin typeface="Arial" pitchFamily="34" charset="0"/>
                <a:cs typeface="Arial" pitchFamily="34" charset="0"/>
              </a:rPr>
              <a:t>MÁ</a:t>
            </a:r>
            <a:r>
              <a:rPr lang="pt-BR" sz="2800" b="1" dirty="0">
                <a:solidFill>
                  <a:srgbClr val="FFFF00"/>
                </a:solidFill>
                <a:effectLst>
                  <a:glow rad="101600">
                    <a:srgbClr val="000000"/>
                  </a:glo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pt-BR" sz="2800" b="1" dirty="0">
                <a:solidFill>
                  <a:schemeClr val="bg1"/>
                </a:solidFill>
                <a:effectLst>
                  <a:glow rad="101600">
                    <a:srgbClr val="000000"/>
                  </a:glow>
                </a:effectLst>
                <a:latin typeface="Arial" pitchFamily="34" charset="0"/>
                <a:cs typeface="Arial" pitchFamily="34" charset="0"/>
              </a:rPr>
              <a:t> DOS  ESPÍRITOS. </a:t>
            </a:r>
            <a:endParaRPr lang="pt-BR" sz="2800" dirty="0">
              <a:effectLst>
                <a:glow rad="101600">
                  <a:srgbClr val="000000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4563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o Office">
  <a:themeElements>
    <a:clrScheme name="Tema do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o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ema do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o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2834</TotalTime>
  <Words>935</Words>
  <Application>Microsoft Office PowerPoint</Application>
  <PresentationFormat>Apresentação na tela (4:3)</PresentationFormat>
  <Paragraphs>220</Paragraphs>
  <Slides>25</Slides>
  <Notes>17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4</vt:i4>
      </vt:variant>
      <vt:variant>
        <vt:lpstr>Títulos de slides</vt:lpstr>
      </vt:variant>
      <vt:variant>
        <vt:i4>25</vt:i4>
      </vt:variant>
    </vt:vector>
  </HeadingPairs>
  <TitlesOfParts>
    <vt:vector size="33" baseType="lpstr">
      <vt:lpstr>Arial</vt:lpstr>
      <vt:lpstr>Arial Black</vt:lpstr>
      <vt:lpstr>Calibri</vt:lpstr>
      <vt:lpstr>Times New Roman</vt:lpstr>
      <vt:lpstr>Tema do Office</vt:lpstr>
      <vt:lpstr>1_Tema do Office</vt:lpstr>
      <vt:lpstr>2_Tema do Office</vt:lpstr>
      <vt:lpstr>3_Tema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cliente</dc:creator>
  <cp:lastModifiedBy>Rosi Meri</cp:lastModifiedBy>
  <cp:revision>267</cp:revision>
  <dcterms:created xsi:type="dcterms:W3CDTF">2009-02-07T14:41:56Z</dcterms:created>
  <dcterms:modified xsi:type="dcterms:W3CDTF">2026-02-26T21:21:51Z</dcterms:modified>
</cp:coreProperties>
</file>