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9" r:id="rId2"/>
    <p:sldId id="272" r:id="rId3"/>
    <p:sldId id="288" r:id="rId4"/>
    <p:sldId id="301" r:id="rId5"/>
    <p:sldId id="302" r:id="rId6"/>
    <p:sldId id="289" r:id="rId7"/>
    <p:sldId id="303" r:id="rId8"/>
    <p:sldId id="329" r:id="rId9"/>
    <p:sldId id="316" r:id="rId10"/>
    <p:sldId id="290" r:id="rId11"/>
    <p:sldId id="317" r:id="rId12"/>
    <p:sldId id="318" r:id="rId13"/>
    <p:sldId id="305" r:id="rId14"/>
    <p:sldId id="304" r:id="rId15"/>
    <p:sldId id="324" r:id="rId16"/>
    <p:sldId id="325" r:id="rId17"/>
    <p:sldId id="326" r:id="rId18"/>
    <p:sldId id="319" r:id="rId19"/>
    <p:sldId id="327" r:id="rId20"/>
    <p:sldId id="320" r:id="rId21"/>
    <p:sldId id="328" r:id="rId22"/>
    <p:sldId id="321" r:id="rId23"/>
    <p:sldId id="322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CC"/>
    <a:srgbClr val="00CCFF"/>
    <a:srgbClr val="99FFCC"/>
    <a:srgbClr val="66FFFF"/>
    <a:srgbClr val="00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652" autoAdjust="0"/>
    <p:restoredTop sz="94660"/>
  </p:normalViewPr>
  <p:slideViewPr>
    <p:cSldViewPr showGuides="1">
      <p:cViewPr varScale="1">
        <p:scale>
          <a:sx n="94" d="100"/>
          <a:sy n="94" d="100"/>
        </p:scale>
        <p:origin x="66" y="66"/>
      </p:cViewPr>
      <p:guideLst>
        <p:guide orient="horz" pos="22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3DAC1-C3D3-487A-AEDD-64D10D38BD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F59A9-E974-4F5E-96FF-5DFD9B4BBB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72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FD9EAD3-7063-44F1-A51D-032F425E2B98}" type="slidenum">
              <a:rPr lang="pt-BR" sz="1200">
                <a:solidFill>
                  <a:prstClr val="black"/>
                </a:solidFill>
              </a:rPr>
              <a:pPr/>
              <a:t>1</a:t>
            </a:fld>
            <a:endParaRPr lang="pt-B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7BD887A-E8B4-424D-BA8D-A238B5B0516E}" type="slidenum">
              <a:rPr lang="pt-BR" sz="1200">
                <a:solidFill>
                  <a:prstClr val="black"/>
                </a:solidFill>
              </a:rPr>
              <a:pPr/>
              <a:t>2</a:t>
            </a:fld>
            <a:endParaRPr lang="pt-B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09ED-6E53-4F4C-A4BD-587FD59A11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074728"/>
      </p:ext>
    </p:extLst>
  </p:cSld>
  <p:clrMapOvr>
    <a:masterClrMapping/>
  </p:clrMapOvr>
  <p:transition advTm="60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BDB63-71B8-46FC-8EF5-24EDA4E0EB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681803"/>
      </p:ext>
    </p:extLst>
  </p:cSld>
  <p:clrMapOvr>
    <a:masterClrMapping/>
  </p:clrMapOvr>
  <p:transition advTm="60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AE848-2FEC-43DC-A12B-08AA8D273C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513139"/>
      </p:ext>
    </p:extLst>
  </p:cSld>
  <p:clrMapOvr>
    <a:masterClrMapping/>
  </p:clrMapOvr>
  <p:transition advTm="60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544B7-83DA-4B8F-947A-268A936FF9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727105"/>
      </p:ext>
    </p:extLst>
  </p:cSld>
  <p:clrMapOvr>
    <a:masterClrMapping/>
  </p:clrMapOvr>
  <p:transition advTm="60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D31C-6E77-4502-9882-89382EB03B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272693"/>
      </p:ext>
    </p:extLst>
  </p:cSld>
  <p:clrMapOvr>
    <a:masterClrMapping/>
  </p:clrMapOvr>
  <p:transition advTm="60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BFBF0-8ABE-4DBD-923E-6936B18738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252109"/>
      </p:ext>
    </p:extLst>
  </p:cSld>
  <p:clrMapOvr>
    <a:masterClrMapping/>
  </p:clrMapOvr>
  <p:transition advTm="60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7B2C5-1334-48ED-8A9E-E386A583B7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626220"/>
      </p:ext>
    </p:extLst>
  </p:cSld>
  <p:clrMapOvr>
    <a:masterClrMapping/>
  </p:clrMapOvr>
  <p:transition advTm="60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C95E-6E44-4B6D-A4AF-928CF61400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079276"/>
      </p:ext>
    </p:extLst>
  </p:cSld>
  <p:clrMapOvr>
    <a:masterClrMapping/>
  </p:clrMapOvr>
  <p:transition advTm="60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CB3BC-516C-4D9C-B47E-BB7C3DCFA3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553603"/>
      </p:ext>
    </p:extLst>
  </p:cSld>
  <p:clrMapOvr>
    <a:masterClrMapping/>
  </p:clrMapOvr>
  <p:transition advTm="60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EB2CF-AE8C-4BE3-8B3C-514E7B2C8D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203830"/>
      </p:ext>
    </p:extLst>
  </p:cSld>
  <p:clrMapOvr>
    <a:masterClrMapping/>
  </p:clrMapOvr>
  <p:transition advTm="60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53C78-2270-4791-A82B-7341500285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607497"/>
      </p:ext>
    </p:extLst>
  </p:cSld>
  <p:clrMapOvr>
    <a:masterClrMapping/>
  </p:clrMapOvr>
  <p:transition advTm="60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6058DA-F624-4BE2-8D59-F788D6BD47E6}" type="slidenum">
              <a:rPr lang="pt-BR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34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60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347864" y="1916832"/>
            <a:ext cx="5796136" cy="185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2ª  PARTE                      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   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             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DO  MEIO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11560" y="116632"/>
            <a:ext cx="792088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FadeUp">
              <a:avLst>
                <a:gd name="adj" fmla="val 9405"/>
              </a:avLst>
            </a:prstTxWarp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ESTUDO  METÓDICO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LIVRO  DOS  MÉDIUNS</a:t>
            </a:r>
          </a:p>
        </p:txBody>
      </p:sp>
      <p:sp>
        <p:nvSpPr>
          <p:cNvPr id="8" name="Retângulo 7"/>
          <p:cNvSpPr/>
          <p:nvPr/>
        </p:nvSpPr>
        <p:spPr>
          <a:xfrm>
            <a:off x="3347864" y="4365104"/>
            <a:ext cx="5796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CAP.  XXVII  A  XXXII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94093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95736" y="188640"/>
            <a:ext cx="4464496" cy="1656184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15854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RELATIVO                                                              ÀS                                                         SOCIEDADES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26404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ALGUNS  COLOCAM  OS  FATOS  ACIMA                    DOS  PRINCÍPIOS  E  SE  DIVIDEM  PELA  MANEIRA  DE  ENCARÁ-LOS.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" y="5589240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INTERPRETAÇÕES:</a:t>
            </a:r>
          </a:p>
        </p:txBody>
      </p:sp>
      <p:sp>
        <p:nvSpPr>
          <p:cNvPr id="8" name="Retângulo 7"/>
          <p:cNvSpPr/>
          <p:nvPr/>
        </p:nvSpPr>
        <p:spPr>
          <a:xfrm>
            <a:off x="1" y="5229200"/>
            <a:ext cx="9143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ESPIRITISMO  É  MUITO  DIVERSAMENTE  APRECIADO  E  MUITO  POUCO  COMPREENDIDO  EM  SUA  ESSÊNCIA.</a:t>
            </a:r>
          </a:p>
        </p:txBody>
      </p:sp>
    </p:spTree>
    <p:extLst>
      <p:ext uri="{BB962C8B-B14F-4D97-AF65-F5344CB8AC3E}">
        <p14:creationId xmlns:p14="http://schemas.microsoft.com/office/powerpoint/2010/main" val="103512322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t="-10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61864" y="188640"/>
            <a:ext cx="7020272" cy="720080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RELATIVO  ÀS  SOCIEDADES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44522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SE  CONHECEM.                                                            É  COMO  EM  FAMÍLIA.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" y="5373216"/>
            <a:ext cx="914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MULTIPLICAÇÃO  DAS  SOCIEDADES: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560" y="5373216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  EM  PEQUENOS  GRUPOS.  MAIS                          FÁCIL  A  UNIFORMIDADE  DE  SENTIMENTOS.</a:t>
            </a:r>
          </a:p>
        </p:txBody>
      </p:sp>
    </p:spTree>
    <p:extLst>
      <p:ext uri="{BB962C8B-B14F-4D97-AF65-F5344CB8AC3E}">
        <p14:creationId xmlns:p14="http://schemas.microsoft.com/office/powerpoint/2010/main" val="1277894075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61864" y="116632"/>
            <a:ext cx="7020272" cy="720080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RELATIVO  ÀS  SOCIEDADES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58924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NÃO  NA  ESPERANÇA  DE  VER  COISAS.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" y="5517232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SOCIEDADE  INDISSOLÚVEL: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373216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SERIA  AQUELA  ONDE  SE  REUNISSEM                        COM  O  OBJETIVO  DE  SE  INSTRUIR.</a:t>
            </a:r>
          </a:p>
        </p:txBody>
      </p:sp>
    </p:spTree>
    <p:extLst>
      <p:ext uri="{BB962C8B-B14F-4D97-AF65-F5344CB8AC3E}">
        <p14:creationId xmlns:p14="http://schemas.microsoft.com/office/powerpoint/2010/main" val="1177895172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61864" y="332656"/>
            <a:ext cx="7020272" cy="576064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AS  GRANDES  SOCIEDADES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5805264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EXCLUEM  A  INTIMIDADE  DOS  ELEMENTOS.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5589240"/>
            <a:ext cx="914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EXIGEM  LOCAL  ESPECIAL.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5445224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RECURSOS  PECUNIÁRIOS  E  APARELHAMENTO  ADMINISTRATIVO.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968" y="5229200"/>
            <a:ext cx="9143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NELAS,  AS  DIVERGÊNCIAS  DE  OPINIÕES,            DE  IDEIAS  DÃO  MAIS  FACILIDADES  PARA  ESPÍRITOS  PERTURBADORES.</a:t>
            </a:r>
          </a:p>
        </p:txBody>
      </p:sp>
    </p:spTree>
    <p:extLst>
      <p:ext uri="{BB962C8B-B14F-4D97-AF65-F5344CB8AC3E}">
        <p14:creationId xmlns:p14="http://schemas.microsoft.com/office/powerpoint/2010/main" val="2693080187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9" grpId="0"/>
      <p:bldP spid="9" grpId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45224"/>
            <a:ext cx="91440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MAIS  DIFÍCIL  DE  CONTENTAR                                  TODO  MUNDO.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86916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NUMA  REUNIÃO  ESPÍRITA,  TODO  AQUELE  QUE  PROVOCA  DESORDEM  OU  DESUNIÃO  POR  QUAISQUER  MEIOS,  É  UM  MAU  ESPÍRITA   DE  QUE  SE  DEVE  DESEMBARAÇAR.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5157192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CADA  UM  DESEJARIA  QUE  OS  TRABALHOS  FOSSEM  DIRIGIDOS  “AO  SEU  GOSTO”.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" y="5085184"/>
            <a:ext cx="9143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ALGUNS  JULGAM  QUE  O  TÍTULO  DE                      SÓCIO  LHES  DARIA  O  DIREITO  DE  IMPOR  SEUS  PONTOS  DE  VISTA,  GERANDO: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373216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PROTESTOS  E  MAL  ESTAR.                                  DESUNIÃO  E  DISSOLUÇÃO.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115616" y="260648"/>
            <a:ext cx="7020272" cy="576064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AS  GRANDES  SOCIEDADES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7027" y="5157192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PRINCÍPIO  ESTABELECIDO  POR                              ALLAN  KARDEC.</a:t>
            </a:r>
          </a:p>
        </p:txBody>
      </p:sp>
    </p:spTree>
    <p:extLst>
      <p:ext uri="{BB962C8B-B14F-4D97-AF65-F5344CB8AC3E}">
        <p14:creationId xmlns:p14="http://schemas.microsoft.com/office/powerpoint/2010/main" val="1054245619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7" grpId="0"/>
      <p:bldP spid="7" grpId="1"/>
      <p:bldP spid="8" grpId="0"/>
      <p:bldP spid="8" grpId="1"/>
      <p:bldP spid="14" grpId="0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157192"/>
            <a:ext cx="91440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ELEMENTOS  NOVOS.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2292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ORGULHOSOS  E  DONOS  DA  VERDADE.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5157192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IDEIAS  PRECONCEBIDAS.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522920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INCRÉDULOS  SISTEMÁTICOS.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061864" y="260648"/>
            <a:ext cx="7110536" cy="504056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CUIDADOS  ESPECIAIS  COM:</a:t>
            </a:r>
          </a:p>
        </p:txBody>
      </p:sp>
    </p:spTree>
    <p:extLst>
      <p:ext uri="{BB962C8B-B14F-4D97-AF65-F5344CB8AC3E}">
        <p14:creationId xmlns:p14="http://schemas.microsoft.com/office/powerpoint/2010/main" val="3237315109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304764" y="188640"/>
            <a:ext cx="6534472" cy="576064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CUIDADOS  ESPECIAIS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5877272"/>
            <a:ext cx="91440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 ORADORES  INSÍPIDOS: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58924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ESPÍRITOS  NÃO  GOSTAM  DE  PALAVREADOS  INÚTEIS.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1" y="5805264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QUEREM  FALAR  POR  ÚLTIMO.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" y="5805264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COMPRAZEM-SE  NA  CONTRADIÇÃO.</a:t>
            </a:r>
          </a:p>
        </p:txBody>
      </p:sp>
    </p:spTree>
    <p:extLst>
      <p:ext uri="{BB962C8B-B14F-4D97-AF65-F5344CB8AC3E}">
        <p14:creationId xmlns:p14="http://schemas.microsoft.com/office/powerpoint/2010/main" val="2751669777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061864" y="260648"/>
            <a:ext cx="7020272" cy="576064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CUIDADOS  ESPECIAIS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0363" y="2998569"/>
            <a:ext cx="507423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600" b="1" i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QUEDA  MORAL: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2852936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i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  PROVOCA  NOS  OUTROS:  </a:t>
            </a:r>
          </a:p>
        </p:txBody>
      </p:sp>
      <p:sp>
        <p:nvSpPr>
          <p:cNvPr id="9" name="Retângulo 8"/>
          <p:cNvSpPr/>
          <p:nvPr/>
        </p:nvSpPr>
        <p:spPr>
          <a:xfrm>
            <a:off x="-17258" y="5445224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NUM  GRUPO  UMA  PESSOA  CAI;                         HÁ  UM  INIMIGO  NO  CAMPO.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5157192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NÃO  FOR  ENERGICAMENTE  DESENCORAJADO  ATINGE  OS                         MÉDIUNS  COM  OBSESSÃO.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0" y="3068960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PERTURBAÇÃO  DA  HARMONIA.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0" y="3068960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HOSTILIDADE  DOS  SENTIMENTOS.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0" y="2996952"/>
            <a:ext cx="4571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PERVERSÃO  DO  SENSO  MORAL.</a:t>
            </a:r>
          </a:p>
        </p:txBody>
      </p:sp>
    </p:spTree>
    <p:extLst>
      <p:ext uri="{BB962C8B-B14F-4D97-AF65-F5344CB8AC3E}">
        <p14:creationId xmlns:p14="http://schemas.microsoft.com/office/powerpoint/2010/main" val="1703223929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9" grpId="1"/>
      <p:bldP spid="11" grpId="0"/>
      <p:bldP spid="11" grpId="1"/>
      <p:bldP spid="14" grpId="0"/>
      <p:bldP spid="17" grpId="0"/>
      <p:bldP spid="17" grpId="1"/>
      <p:bldP spid="18" grpId="0"/>
      <p:bldP spid="1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 t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116632"/>
            <a:ext cx="8820472" cy="792088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1169"/>
              </a:avLst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CONDIÇÕES  FAVORÁVEIS  PARA  UMA  SOCIEDADE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558924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PERFEITA  COMUNHÃO  DE  IDEIA  E                                 DE  SENTIMENTOS.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-5074" y="5733256"/>
            <a:ext cx="914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BENEVOLÊNCIA  RECÍPROCA  ENTRE  TODOS.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" y="5589240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RENÚNCIA  DE  SENTIMENTOS  CONTRÁRIOS               À  CARIDADE  CRISTÃ.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-19115" y="5589240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DESEJO  DE  SE  INSTRUIR  E  DE  MELHORAR  COM  O  ENSINO  DOS  BONS  ESPÍRITOS.</a:t>
            </a:r>
          </a:p>
        </p:txBody>
      </p:sp>
    </p:spTree>
    <p:extLst>
      <p:ext uri="{BB962C8B-B14F-4D97-AF65-F5344CB8AC3E}">
        <p14:creationId xmlns:p14="http://schemas.microsoft.com/office/powerpoint/2010/main" val="3792487145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8" grpId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188640"/>
            <a:ext cx="8820472" cy="792088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1169"/>
              </a:avLst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CONDIÇÕES   FAVORÁVEIS   PARA   UMA   SOCIEDADE 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6109" y="530120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DESEJO  ÚNICO  DE  SE  TORNAREM  ÚTEIS  TODOS  OS  PARTICIPANTES  DA  REUNIÃO.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10396" y="5013176"/>
            <a:ext cx="9143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EXCLUSÃO  DE  TUDO  O  QUE  SÓ  TENHA  POR  OBJETIVO  A  CURIOSIDADE  NAS  COMUNICAÇÕES.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-8967" y="5301208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RECOLHIMENTO  E  SILÊNCIO  RESPEITOSO  DURANTE  AS  COMUNICAÇÕES.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" y="5301208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UNIÃO  PELO  PENSAMENTO  DE  TODOS                      NO  APELO  AOS  ESPÍRITOS  EVOCADOS.</a:t>
            </a:r>
          </a:p>
        </p:txBody>
      </p:sp>
    </p:spTree>
    <p:extLst>
      <p:ext uri="{BB962C8B-B14F-4D97-AF65-F5344CB8AC3E}">
        <p14:creationId xmlns:p14="http://schemas.microsoft.com/office/powerpoint/2010/main" val="1307937863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3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297237" y="479574"/>
            <a:ext cx="5846763" cy="107721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XXVII  -  Das  contradições              e  mistificações.  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273349" y="1703710"/>
            <a:ext cx="5867400" cy="107721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XXVIII  -  Do  Charlatanismo  e  da  Prestidigitação.  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275012" y="2927846"/>
            <a:ext cx="5868988" cy="107721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XXIX  -  Das  Reuniões  e  Sociedades.   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3244231" y="5589240"/>
            <a:ext cx="5867400" cy="5842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XXXII  -  Vocabulário  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275012" y="4140369"/>
            <a:ext cx="5868988" cy="5847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XXX  -  Regulamento  SPEE    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275012" y="4860449"/>
            <a:ext cx="5868988" cy="5847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XXXI  -  Dissertações </a:t>
            </a:r>
          </a:p>
        </p:txBody>
      </p:sp>
    </p:spTree>
    <p:extLst>
      <p:ext uri="{BB962C8B-B14F-4D97-AF65-F5344CB8AC3E}">
        <p14:creationId xmlns:p14="http://schemas.microsoft.com/office/powerpoint/2010/main" val="2646440402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0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22101" y="1130663"/>
            <a:ext cx="91440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NUMA  SOCIEDADE  ESPÍRITA</a:t>
            </a:r>
          </a:p>
        </p:txBody>
      </p:sp>
      <p:sp>
        <p:nvSpPr>
          <p:cNvPr id="4" name="Retângulo 3"/>
          <p:cNvSpPr/>
          <p:nvPr/>
        </p:nvSpPr>
        <p:spPr>
          <a:xfrm>
            <a:off x="-14586" y="558924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REPORTAGENS  E  RELATOS  DE                          VIRTUDES  OU  VÍCIOS.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627784" y="2350621"/>
            <a:ext cx="6502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LER  E  COMENTAR</a:t>
            </a: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" name="Retângulo 5"/>
          <p:cNvSpPr/>
          <p:nvPr/>
        </p:nvSpPr>
        <p:spPr>
          <a:xfrm>
            <a:off x="-19436" y="5949280"/>
            <a:ext cx="914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TUDO  RELACIONADO  COM  O  ESPIRITISMO.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" y="5229200"/>
            <a:ext cx="9143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PRÓ                                                                          CONTRA                                                                          OBRAS  ESPECIAIS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805264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JORNAIS,  FATOS  E  NOTÍCIAS.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1764" y="188640"/>
            <a:ext cx="8820472" cy="691623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1169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MATÉRIAS  DE  ESTUDO  </a:t>
            </a:r>
          </a:p>
        </p:txBody>
      </p:sp>
    </p:spTree>
    <p:extLst>
      <p:ext uri="{BB962C8B-B14F-4D97-AF65-F5344CB8AC3E}">
        <p14:creationId xmlns:p14="http://schemas.microsoft.com/office/powerpoint/2010/main" val="1623841702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39552" y="188640"/>
            <a:ext cx="7956376" cy="648072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NUMA  SOCIEDADE  ESPÍRITA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1412776"/>
            <a:ext cx="9143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ASSIM  ORGANIZADA  SERÁ  UMA                       SOCIEDADE  </a:t>
            </a:r>
            <a:r>
              <a:rPr lang="pt-BR" sz="3000" b="1" i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“SEM  TEMPO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 PARA  COMUNICAÇÕES  DIRETAS.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" y="1628800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ESPIRITISMO  SE  LIGA  A  TODOS  OS  RAMOS  DA  ORDEM  SOCIAL.</a:t>
            </a:r>
          </a:p>
        </p:txBody>
      </p:sp>
    </p:spTree>
    <p:extLst>
      <p:ext uri="{BB962C8B-B14F-4D97-AF65-F5344CB8AC3E}">
        <p14:creationId xmlns:p14="http://schemas.microsoft.com/office/powerpoint/2010/main" val="800248161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-6000" r="-9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5445224"/>
            <a:ext cx="914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PELO  MELHORAMENTO  DAS  MASSAS.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61764" y="116632"/>
            <a:ext cx="8586700" cy="864096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1169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A  TRANSFORMAÇÃO  DA  HUMANIDADE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5301208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SÓ  SE  FARA  POUCO  A  POUCO  PELO  MELHORAMENTO  DOS  INDIVÍDUOS.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" y="5157192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DAR-SE-Á:</a:t>
            </a:r>
          </a:p>
        </p:txBody>
      </p:sp>
    </p:spTree>
    <p:extLst>
      <p:ext uri="{BB962C8B-B14F-4D97-AF65-F5344CB8AC3E}">
        <p14:creationId xmlns:p14="http://schemas.microsoft.com/office/powerpoint/2010/main" val="4169322326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5" grpId="0"/>
      <p:bldP spid="16" grpId="0"/>
      <p:bldP spid="1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18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7704" y="332656"/>
            <a:ext cx="5256584" cy="64807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1169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OUTROS  CAPÍTULOS: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5098539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XXX  -  REGULAMENTO  DA  SOCIEDADE  PARISIENSE.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07504" y="5157192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XXXI  -  DISSERTAÇÕES  ESPÍRITAS.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0" y="5085184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XXXII  -  VOCABULÁRIO  ESPÍRITA.</a:t>
            </a:r>
          </a:p>
        </p:txBody>
      </p:sp>
    </p:spTree>
    <p:extLst>
      <p:ext uri="{BB962C8B-B14F-4D97-AF65-F5344CB8AC3E}">
        <p14:creationId xmlns:p14="http://schemas.microsoft.com/office/powerpoint/2010/main" val="449829210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t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16632"/>
            <a:ext cx="8064896" cy="864096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CONTRADIÇÕES   E   MISTIFICAÇÕES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519744" y="313302"/>
            <a:ext cx="5472608" cy="470756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4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SUAS  FONTES: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5877272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HOMENS  E  OS  ESPÍRITOS.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" y="5517232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ESPÍRITOS  SUPERIORES                            JAMAIS  SE  CONTRADIZEM.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" y="5517232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SEMPRE  A  MESMA  PARA                                       AS  MESMAS  PESSOAS.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4413" y="5445224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CONTRADIÇÃO  É  APARENTE.                                    A  IDEIA  FUNDAMENTAL  É  A  MESMA. 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367643" y="313302"/>
            <a:ext cx="6408712" cy="470756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4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SUA  LINGUAGEM:</a:t>
            </a:r>
          </a:p>
        </p:txBody>
      </p:sp>
    </p:spTree>
    <p:extLst>
      <p:ext uri="{BB962C8B-B14F-4D97-AF65-F5344CB8AC3E}">
        <p14:creationId xmlns:p14="http://schemas.microsoft.com/office/powerpoint/2010/main" val="690184081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8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t="-9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59632" y="260648"/>
            <a:ext cx="6552728" cy="504056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4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SUA  LINGUAGEM: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5546615"/>
            <a:ext cx="91440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PODE  VARIAR  SEGUNDO                                     AS  PESSOAS  E  OS  LUGARES.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0" y="566124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APROPRIAM  A  LINGUAGEM  ÀS                   PESSOAS  COMO  OS  BONS  ORADORES.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0" y="538067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ESTUDEM,  COMPAREM  E  APROFUNDEM.                  O  CONHECIMENTO  DA  VERDADE                            TEM  ESSE  PREÇO.</a:t>
            </a:r>
          </a:p>
        </p:txBody>
      </p:sp>
    </p:spTree>
    <p:extLst>
      <p:ext uri="{BB962C8B-B14F-4D97-AF65-F5344CB8AC3E}">
        <p14:creationId xmlns:p14="http://schemas.microsoft.com/office/powerpoint/2010/main" val="4151594578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2191" y="116632"/>
            <a:ext cx="8499617" cy="1008112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9479"/>
              </a:avLst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CONTRADIÇÕES  E  MISTIFICAÇÕES:                                                                         COMO  EVITÁ-LAS?</a:t>
            </a:r>
          </a:p>
        </p:txBody>
      </p:sp>
      <p:sp>
        <p:nvSpPr>
          <p:cNvPr id="6" name="Retângulo 5"/>
          <p:cNvSpPr/>
          <p:nvPr/>
        </p:nvSpPr>
        <p:spPr>
          <a:xfrm>
            <a:off x="-1955" y="5517232"/>
            <a:ext cx="91440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EXIGIR  DO  ESPIRITISMO  SENÃO             O  QUE  ELE  PODE  E  DEVE  DAR-LHES.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5474607"/>
            <a:ext cx="91440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  FIM:  A  MELHORIA  MORAL                                       DA  HUMANIDADE.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085184"/>
            <a:ext cx="91440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CAMINHO  É:  O  BEM.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-12318" y="5589240"/>
            <a:ext cx="91440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CAMINHO  NÃO  É:                                                  HONRAS,  FORTUNAS  E  PAIXÕES.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7309" y="5445224"/>
            <a:ext cx="91440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  É  MISTIFICADO  TEM  APENAS                          O  QUE  MERECE.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0" y="5157192"/>
            <a:ext cx="91440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VEJAM  NOS  ESPÍRITOS,  OS  SUBSTITUTOS  DOS  ADIVINHOS                                         E  DOS  FEITICEIROS.</a:t>
            </a:r>
          </a:p>
        </p:txBody>
      </p:sp>
    </p:spTree>
    <p:extLst>
      <p:ext uri="{BB962C8B-B14F-4D97-AF65-F5344CB8AC3E}">
        <p14:creationId xmlns:p14="http://schemas.microsoft.com/office/powerpoint/2010/main" val="1491158257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13" grpId="0"/>
      <p:bldP spid="13" grpId="1"/>
      <p:bldP spid="15" grpId="1"/>
      <p:bldP spid="15" grpId="2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88640"/>
            <a:ext cx="91440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É  POSSÍVEL  OBTER  LUCROS  COMO           MÉDIUM  E  TER  UMA  FACULDADE  REAL?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26064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DESINTERESSE  ABSOLUTO  É  A  MELHOR  GARANTIA  CONTRA  O  CHARLATANISMO.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" y="476672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1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RESPOSTA  RESULTA  DOS  PRINCÍPIOS:</a:t>
            </a:r>
          </a:p>
        </p:txBody>
      </p:sp>
      <p:sp>
        <p:nvSpPr>
          <p:cNvPr id="6" name="Retângulo 5"/>
          <p:cNvSpPr/>
          <p:nvPr/>
        </p:nvSpPr>
        <p:spPr>
          <a:xfrm>
            <a:off x="1" y="260648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HÁ  CHARLATANISMO  DESINTERESSADO.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" y="116632"/>
            <a:ext cx="9143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ESPÍRITOS  NÃO  ESTÃO  À  NOSSA  DISPOSIÇÃO  PARA  EXIBIÇÃO  À  QUALQUER  HORA  E  PARA  TODOS  OS  FINS.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6191" y="116632"/>
            <a:ext cx="9143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ESPÍRITOS  POUCO  CASO  FAZEM  DAS  COISAS  MATERIAIS  E  NÃO  NOS  AJUDARIAM  A  MERCANTILIZAR  A  SUA  PRESENÇA.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75556" y="188640"/>
            <a:ext cx="7992888" cy="864096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CHARLATANISMO  E  PRESTIDIGITAÇÃO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116632"/>
            <a:ext cx="9143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“SE  O  ESPÍRITO  NÃO  ATENDE,  DÁ-SE  UM  JEITO!” -  A  IMAGINAÇÃO  É  FECUNDA  QUANDO  SE  TRATA  DE  GANHAR  DINHEIRO.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20948" y="332656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MÉDIUM  NÃO  RECEBE  A  FACULDADE  PARA  O  SEU  GOZO. 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" y="476672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MEDIUNIDADE  NÃO  É  GANHA  PÃO.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0" y="18864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FACULDADE  CONCEDIDA  PARA                              FAZER  O  BEM.</a:t>
            </a:r>
          </a:p>
        </p:txBody>
      </p:sp>
    </p:spTree>
    <p:extLst>
      <p:ext uri="{BB962C8B-B14F-4D97-AF65-F5344CB8AC3E}">
        <p14:creationId xmlns:p14="http://schemas.microsoft.com/office/powerpoint/2010/main" val="3853099685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0" grpId="0"/>
      <p:bldP spid="15" grpId="0"/>
      <p:bldP spid="15" grpId="1"/>
      <p:bldP spid="16" grpId="0"/>
      <p:bldP spid="16" grpId="1"/>
      <p:bldP spid="17" grpId="0"/>
      <p:bldP spid="17" grpId="1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971600" y="116632"/>
            <a:ext cx="7200800" cy="720080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REUNIÕES  E  SOCIEDADES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64525" y="80628"/>
            <a:ext cx="7107875" cy="756084"/>
          </a:xfrm>
          <a:prstGeom prst="rect">
            <a:avLst/>
          </a:prstGeom>
        </p:spPr>
        <p:txBody>
          <a:bodyPr wrap="square">
            <a:prstTxWarp prst="textDeflate">
              <a:avLst>
                <a:gd name="adj" fmla="val 23644"/>
              </a:avLst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9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REUNIÕES  FRÍVOLAS                                                 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5733256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OBJETIVO:  BANALIDADES  E  DIVERSÕES.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5445224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ADVINHAR  IDADE  E   REVELAR  SEGREDINHOS,  ETC.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0" y="551723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ESPÍRITOS  LEVIANOS                                                        AÍ  SE  ENCONTRAM.</a:t>
            </a:r>
          </a:p>
        </p:txBody>
      </p:sp>
    </p:spTree>
    <p:extLst>
      <p:ext uri="{BB962C8B-B14F-4D97-AF65-F5344CB8AC3E}">
        <p14:creationId xmlns:p14="http://schemas.microsoft.com/office/powerpoint/2010/main" val="2518415349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3" grpId="1"/>
      <p:bldP spid="15" grpId="0"/>
      <p:bldP spid="15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107921"/>
            <a:ext cx="7920880" cy="648072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9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REUNIÕES  EXPERIMENTAIS                                                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" y="5304110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OBJETIVO:  PRODUÇÃO  DAS  MANIFESTAÇÕES  FÍSICAS.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" y="5448126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ALGUNS:  MAIS  CURIOSO                                    DO  QUE  INSTRUTIVO.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4164" y="5376118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CAUSA  MAIS  ESPANTO  QUE  CONVENCIMENTO.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3131" y="5376118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FIZERAM  DESCOBRIR  AS  LEIS                        QUE  REGEM  O  MUNDO  INVISÍVEL.</a:t>
            </a:r>
          </a:p>
        </p:txBody>
      </p:sp>
      <p:sp>
        <p:nvSpPr>
          <p:cNvPr id="9" name="Retângulo 8"/>
          <p:cNvSpPr/>
          <p:nvPr/>
        </p:nvSpPr>
        <p:spPr>
          <a:xfrm>
            <a:off x="4164" y="5373216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ALGUNS  SÃO  MEIO  DE  CONVICÇÃO.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-27813" y="55172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PRECISAM  DE  MÉTODO  E  PRUDÊNCIA.</a:t>
            </a:r>
          </a:p>
        </p:txBody>
      </p:sp>
    </p:spTree>
    <p:extLst>
      <p:ext uri="{BB962C8B-B14F-4D97-AF65-F5344CB8AC3E}">
        <p14:creationId xmlns:p14="http://schemas.microsoft.com/office/powerpoint/2010/main" val="2871407180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t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1018062" y="260648"/>
            <a:ext cx="7107875" cy="646331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9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REUNIÕES  INSTRUTIVAS                                                 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5013176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CONDIÇÕES: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" y="5229200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PERMANECEREM  SÉRIAS  E  OCUPAR-SE  SÓ  COM  COISAS  ÚTEIS.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" y="5229200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OBSERVAR  TUDO  O  QUE  PODE  FAZER  PROGREDIR  A  CIÊNCIA  ESPÍRITA.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" y="5229200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AFASTAR  O  MÉDIUM  OBSEDADO                              OU  FASCINADO.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" y="5157192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ASSOCIAR  O  PENSAMENTO  DE  TODOS,  UNIDOS  NUMA  MESMA  INTENÇÃO.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0" y="52292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REGULARIDADE  DAS  REUNIÕES  PARA  A  PROGRAMAÇÃO  DE  ESPÍRITOS  E  HOMENS.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" y="5157192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AFASTAR  COM  AMOR  OS  ESPÍRITOS  MENTIROSOS.  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" y="5229200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COMPATIBLIZAR  O  NÚMERO  DE  ASSISTENTES. 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" y="5229200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HOMOGENEIDADE  É  DIFICULTADA                           PELO  GRANDE  NÚMERO.</a:t>
            </a:r>
          </a:p>
        </p:txBody>
      </p:sp>
    </p:spTree>
    <p:extLst>
      <p:ext uri="{BB962C8B-B14F-4D97-AF65-F5344CB8AC3E}">
        <p14:creationId xmlns:p14="http://schemas.microsoft.com/office/powerpoint/2010/main" val="3445598654"/>
      </p:ext>
    </p:extLst>
  </p:cSld>
  <p:clrMapOvr>
    <a:masterClrMapping/>
  </p:clrMapOvr>
  <p:transition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5" grpId="1"/>
      <p:bldP spid="8" grpId="0"/>
      <p:bldP spid="8" grpId="1"/>
      <p:bldP spid="10" grpId="0"/>
      <p:bldP spid="10" grpId="1"/>
      <p:bldP spid="11" grpId="0"/>
      <p:bldP spid="11" grpId="1"/>
      <p:bldP spid="14" grpId="0"/>
      <p:bldP spid="16" grpId="0"/>
      <p:bldP spid="16" grpId="1"/>
      <p:bldP spid="20" grpId="0"/>
      <p:bldP spid="20" grpId="1"/>
      <p:bldP spid="21" grpId="0"/>
      <p:bldP spid="21" grpId="1"/>
    </p:bldLst>
  </p:timing>
</p:sld>
</file>

<file path=ppt/theme/theme1.xml><?xml version="1.0" encoding="utf-8"?>
<a:theme xmlns:a="http://schemas.openxmlformats.org/drawingml/2006/main" name="1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966</Words>
  <Application>Microsoft Office PowerPoint</Application>
  <PresentationFormat>Apresentação na tela (4:3)</PresentationFormat>
  <Paragraphs>134</Paragraphs>
  <Slides>23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Times New Roman</vt:lpstr>
      <vt:lpstr>1_Estrutura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Rosi Meri</cp:lastModifiedBy>
  <cp:revision>202</cp:revision>
  <dcterms:created xsi:type="dcterms:W3CDTF">2017-02-06T10:23:24Z</dcterms:created>
  <dcterms:modified xsi:type="dcterms:W3CDTF">2018-06-14T01:39:34Z</dcterms:modified>
</cp:coreProperties>
</file>