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9" r:id="rId2"/>
    <p:sldId id="272" r:id="rId3"/>
    <p:sldId id="309" r:id="rId4"/>
    <p:sldId id="288" r:id="rId5"/>
    <p:sldId id="289" r:id="rId6"/>
    <p:sldId id="290" r:id="rId7"/>
    <p:sldId id="315" r:id="rId8"/>
    <p:sldId id="311" r:id="rId9"/>
    <p:sldId id="312" r:id="rId10"/>
    <p:sldId id="325" r:id="rId11"/>
    <p:sldId id="292" r:id="rId12"/>
    <p:sldId id="305" r:id="rId13"/>
    <p:sldId id="293" r:id="rId14"/>
    <p:sldId id="313" r:id="rId15"/>
    <p:sldId id="294" r:id="rId16"/>
    <p:sldId id="295" r:id="rId17"/>
    <p:sldId id="307" r:id="rId18"/>
    <p:sldId id="308" r:id="rId19"/>
    <p:sldId id="296" r:id="rId20"/>
    <p:sldId id="316" r:id="rId21"/>
    <p:sldId id="318" r:id="rId22"/>
    <p:sldId id="320" r:id="rId23"/>
    <p:sldId id="321" r:id="rId24"/>
    <p:sldId id="319" r:id="rId25"/>
    <p:sldId id="322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FF"/>
    <a:srgbClr val="000000"/>
    <a:srgbClr val="FFCC66"/>
    <a:srgbClr val="FFD757"/>
    <a:srgbClr val="F8F164"/>
    <a:srgbClr val="F8F15E"/>
    <a:srgbClr val="FAF590"/>
    <a:srgbClr val="66FF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182" autoAdjust="0"/>
    <p:restoredTop sz="99243" autoAdjust="0"/>
  </p:normalViewPr>
  <p:slideViewPr>
    <p:cSldViewPr showGuides="1">
      <p:cViewPr varScale="1">
        <p:scale>
          <a:sx n="99" d="100"/>
          <a:sy n="99" d="100"/>
        </p:scale>
        <p:origin x="72" y="90"/>
      </p:cViewPr>
      <p:guideLst>
        <p:guide orient="horz" pos="22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3DAC1-C3D3-487A-AEDD-64D10D38BD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F59A9-E974-4F5E-96FF-5DFD9B4BBB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72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FD9EAD3-7063-44F1-A51D-032F425E2B98}" type="slidenum">
              <a:rPr lang="pt-BR" sz="1200">
                <a:solidFill>
                  <a:prstClr val="black"/>
                </a:solidFill>
              </a:rPr>
              <a:pPr/>
              <a:t>1</a:t>
            </a:fld>
            <a:endParaRPr lang="pt-B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7BD887A-E8B4-424D-BA8D-A238B5B0516E}" type="slidenum">
              <a:rPr lang="pt-BR" sz="1200">
                <a:solidFill>
                  <a:prstClr val="black"/>
                </a:solidFill>
              </a:rPr>
              <a:pPr/>
              <a:t>2</a:t>
            </a:fld>
            <a:endParaRPr lang="pt-B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09ED-6E53-4F4C-A4BD-587FD59A11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074728"/>
      </p:ext>
    </p:extLst>
  </p:cSld>
  <p:clrMapOvr>
    <a:masterClrMapping/>
  </p:clrMapOvr>
  <p:transition advTm="60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BDB63-71B8-46FC-8EF5-24EDA4E0EB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681803"/>
      </p:ext>
    </p:extLst>
  </p:cSld>
  <p:clrMapOvr>
    <a:masterClrMapping/>
  </p:clrMapOvr>
  <p:transition advTm="60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AE848-2FEC-43DC-A12B-08AA8D273C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513139"/>
      </p:ext>
    </p:extLst>
  </p:cSld>
  <p:clrMapOvr>
    <a:masterClrMapping/>
  </p:clrMapOvr>
  <p:transition advTm="60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544B7-83DA-4B8F-947A-268A936FF9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727105"/>
      </p:ext>
    </p:extLst>
  </p:cSld>
  <p:clrMapOvr>
    <a:masterClrMapping/>
  </p:clrMapOvr>
  <p:transition advTm="60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D31C-6E77-4502-9882-89382EB03B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272693"/>
      </p:ext>
    </p:extLst>
  </p:cSld>
  <p:clrMapOvr>
    <a:masterClrMapping/>
  </p:clrMapOvr>
  <p:transition advTm="60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BFBF0-8ABE-4DBD-923E-6936B18738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252109"/>
      </p:ext>
    </p:extLst>
  </p:cSld>
  <p:clrMapOvr>
    <a:masterClrMapping/>
  </p:clrMapOvr>
  <p:transition advTm="60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7B2C5-1334-48ED-8A9E-E386A583B7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626220"/>
      </p:ext>
    </p:extLst>
  </p:cSld>
  <p:clrMapOvr>
    <a:masterClrMapping/>
  </p:clrMapOvr>
  <p:transition advTm="60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C95E-6E44-4B6D-A4AF-928CF61400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079276"/>
      </p:ext>
    </p:extLst>
  </p:cSld>
  <p:clrMapOvr>
    <a:masterClrMapping/>
  </p:clrMapOvr>
  <p:transition advTm="60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CB3BC-516C-4D9C-B47E-BB7C3DCFA3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553603"/>
      </p:ext>
    </p:extLst>
  </p:cSld>
  <p:clrMapOvr>
    <a:masterClrMapping/>
  </p:clrMapOvr>
  <p:transition advTm="60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EB2CF-AE8C-4BE3-8B3C-514E7B2C8D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203830"/>
      </p:ext>
    </p:extLst>
  </p:cSld>
  <p:clrMapOvr>
    <a:masterClrMapping/>
  </p:clrMapOvr>
  <p:transition advTm="60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53C78-2270-4791-A82B-7341500285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607497"/>
      </p:ext>
    </p:extLst>
  </p:cSld>
  <p:clrMapOvr>
    <a:masterClrMapping/>
  </p:clrMapOvr>
  <p:transition advTm="60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6058DA-F624-4BE2-8D59-F788D6BD47E6}" type="slidenum">
              <a:rPr lang="pt-BR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34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60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347864" y="2167696"/>
            <a:ext cx="5796136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2ª  PARTE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  MEIO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11560" y="116632"/>
            <a:ext cx="792088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FadeUp">
              <a:avLst>
                <a:gd name="adj" fmla="val 9405"/>
              </a:avLst>
            </a:prstTxWarp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ESTUDO  METÓDICO  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LIVRO  DOS  MÉDIUNS</a:t>
            </a:r>
          </a:p>
        </p:txBody>
      </p:sp>
      <p:sp>
        <p:nvSpPr>
          <p:cNvPr id="7" name="Retângulo 6"/>
          <p:cNvSpPr/>
          <p:nvPr/>
        </p:nvSpPr>
        <p:spPr>
          <a:xfrm>
            <a:off x="3347864" y="4221088"/>
            <a:ext cx="5796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CAP. XXI  AO  XXVI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4093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</a14:imgLayer>
                </a14:imgProps>
              </a:ext>
            </a:extLst>
          </a:blip>
          <a:srcRect/>
          <a:stretch>
            <a:fillRect t="-1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2662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OS  ESPÍRITOS  PODEM  TORNAR-SE  VISÍVEIS  E  TANGÍVEIS  PARA  OS  ANIMAIS.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987824" y="980728"/>
            <a:ext cx="6156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EX:  A  MULA  DE  BALAÃO.                                                                                                    </a:t>
            </a:r>
          </a:p>
          <a:p>
            <a:pPr algn="ctr"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(NÚMEROS   22 : 20 - 27)</a:t>
            </a:r>
          </a:p>
        </p:txBody>
      </p:sp>
    </p:spTree>
    <p:extLst>
      <p:ext uri="{BB962C8B-B14F-4D97-AF65-F5344CB8AC3E}">
        <p14:creationId xmlns:p14="http://schemas.microsoft.com/office/powerpoint/2010/main" val="3423359391"/>
      </p:ext>
    </p:extLst>
  </p:cSld>
  <p:clrMapOvr>
    <a:masterClrMapping/>
  </p:clrMapOvr>
  <p:transition advTm="60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8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16632"/>
            <a:ext cx="8208912" cy="792088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IDENTIDADE  DOS  ESPÍRITOS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4919953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NAS  INSTRUÇÕES  GERAIS:                                       </a:t>
            </a:r>
            <a:r>
              <a:rPr lang="pt-BR" sz="30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NOME  É  INDIFERENTE;  INTERESSA   APENAS  O  ENSINO.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37321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NAS  COMUNICAÇÕES  ÍNTIMAS:          </a:t>
            </a:r>
            <a:r>
              <a:rPr lang="pt-BR" sz="30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                    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INTERESSA-NOS  O  INDIVÍDUO.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-22981" y="536481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JULGAMOS  OS  ESPÍRITOS  COMO  OS  HOMENS,  PELA  SUA   LINGUAGEM.</a:t>
            </a:r>
          </a:p>
        </p:txBody>
      </p:sp>
      <p:sp>
        <p:nvSpPr>
          <p:cNvPr id="6" name="Retângulo 5"/>
          <p:cNvSpPr/>
          <p:nvPr/>
        </p:nvSpPr>
        <p:spPr>
          <a:xfrm>
            <a:off x="-45962" y="4630643"/>
            <a:ext cx="9144000" cy="205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29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  OS  ESPÍRITOS  SUPERIORES  A  MAIORIA  NÃO  DEVE  TER  NOMES  PARA                           NÓS.  MAS  PRECISAMOS  DE  NOMES                                              PARA  FIXAR  IDEIAS. </a:t>
            </a:r>
          </a:p>
        </p:txBody>
      </p:sp>
    </p:spTree>
    <p:extLst>
      <p:ext uri="{BB962C8B-B14F-4D97-AF65-F5344CB8AC3E}">
        <p14:creationId xmlns:p14="http://schemas.microsoft.com/office/powerpoint/2010/main" val="3286271343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836" y="332656"/>
            <a:ext cx="91534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ELES  TOMAM  O  NOME  DE  PERSONAGEM CONHECIDO  CUJA  NATUREZA  MAIS  SE IDENTIFIQUE  COM  A  DELES.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33265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LONGO  DA  SUA  PURIFICAÇÃO  AS CARACTERÍSTICAS  DA  PERSONALIDADE                        DOS  ESPÍRITOS  DESAPARECEM  NA UNIFORMIDADE  DA  PERFEIÇÃO.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76672"/>
            <a:ext cx="91603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FORMAM  POR  ASSIM  DIZER  UM  TODO COLETIVO,  MAS  CONSERVAM  A  SUA INDIVIDUALIDADE.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332656"/>
            <a:ext cx="91440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NOSSOS  ANJOS  GUARDIÃES  PODEM  SE                                DAR  A  CONHECER  PELO  NOME  DE  UM                          SANTO  QUE  VENERAMOS.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332656"/>
            <a:ext cx="9144000" cy="1036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pt-BR" sz="29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OS  ESPÍRITOS  INFERIORES  PODEM  SE                      ENFEITAR  COM  UM  NOME  RESPEITÁVEL.</a:t>
            </a:r>
          </a:p>
        </p:txBody>
      </p:sp>
    </p:spTree>
    <p:extLst>
      <p:ext uri="{BB962C8B-B14F-4D97-AF65-F5344CB8AC3E}">
        <p14:creationId xmlns:p14="http://schemas.microsoft.com/office/powerpoint/2010/main" val="1605264360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260648"/>
            <a:ext cx="7668344" cy="1152128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3961"/>
              </a:avLst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SÃO  PROVAS  DA  IDENTIDADE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DOS  ESPÍRITOS: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2564904"/>
            <a:ext cx="57362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CITAÇÃO  DE  FATOS                                                                                                                                         CIRCUNSTÂNCIAS  FORTUITAS                                                                                                              (ESPERAR,  SEM  PROVOCAR)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2996952"/>
            <a:ext cx="48600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PALAVRAS  FAMILIARES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3140968"/>
            <a:ext cx="51455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LINGUAGEM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2492896"/>
            <a:ext cx="55081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4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DISTINGUIR:</a:t>
            </a:r>
            <a:r>
              <a:rPr lang="pt-BR" sz="3200" b="1" dirty="0">
                <a:solidFill>
                  <a:srgbClr val="00FFCC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ENTRE  OS  BONS  E                                            OS  MAUS  ESPÍRITOS.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35327471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1124744"/>
            <a:ext cx="570944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REGRA: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  LINGUAGEM  DOS  ESPÍRITOS CORRESPONDE  SEMPRE  AO  SEU  GRAU  DE  ELEVAÇÃO.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1196752"/>
            <a:ext cx="572412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ÚNICO  MEIO  INFALÍVEL:  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UMA  CRÍTICA  RIGOROSA.  REJEITAR  TUDO  O  QUE                          PECA  PELA  LÓGICA  E  O BOM  SENSO.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1124744"/>
            <a:ext cx="5724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BONS  ESPÍRITOS  JAMAIS  SE  OFENDEM  E  ACONSELHAM  A  CRÍTICA  RIGOROSA.</a:t>
            </a:r>
          </a:p>
        </p:txBody>
      </p:sp>
      <p:sp>
        <p:nvSpPr>
          <p:cNvPr id="9" name="Retângulo 8"/>
          <p:cNvSpPr/>
          <p:nvPr/>
        </p:nvSpPr>
        <p:spPr>
          <a:xfrm>
            <a:off x="395536" y="116632"/>
            <a:ext cx="5328592" cy="792088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3961"/>
              </a:avLst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5495689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11760" y="116632"/>
            <a:ext cx="3888432" cy="741318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IMITÁVEL: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501317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PENSAMENTO  SUPERIOR.                                                                                                       O  VERDADEIRO  SABER.                                                                                                                      A  VIRTUDE.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-7932" y="5373216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FORMA  MATERIAL. </a:t>
            </a:r>
            <a:endParaRPr lang="pt-BR" sz="3200" dirty="0"/>
          </a:p>
        </p:txBody>
      </p:sp>
      <p:sp>
        <p:nvSpPr>
          <p:cNvPr id="11" name="Retângulo 10"/>
          <p:cNvSpPr/>
          <p:nvPr/>
        </p:nvSpPr>
        <p:spPr>
          <a:xfrm>
            <a:off x="269776" y="138667"/>
            <a:ext cx="8172400" cy="699259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4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INFERIOR  NÃO  IMITA: </a:t>
            </a:r>
            <a:endParaRPr lang="pt-BR" sz="4000" dirty="0">
              <a:latin typeface="Arial Black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537321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900" b="1" dirty="0">
                <a:latin typeface="Arial" charset="0"/>
              </a:rPr>
              <a:t> 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SEMPRE  APARECERÁ.                                                               </a:t>
            </a:r>
            <a:r>
              <a:rPr lang="pt-BR" sz="29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PRECISO  PERSPICÁCIA  NO  JULGAMENTO.                            </a:t>
            </a:r>
            <a:r>
              <a:rPr lang="pt-BR" sz="2900" b="1" dirty="0">
                <a:latin typeface="Arial" charset="0"/>
              </a:rPr>
              <a:t>                   </a:t>
            </a:r>
            <a:r>
              <a:rPr lang="pt-BR" sz="2900" b="1" i="1" dirty="0">
                <a:latin typeface="Arial" charset="0"/>
              </a:rPr>
              <a:t>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33039" y="158691"/>
            <a:ext cx="8027473" cy="699259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</a:t>
            </a:r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SINAL  DE  IMPOSTURA </a:t>
            </a:r>
          </a:p>
        </p:txBody>
      </p:sp>
    </p:spTree>
    <p:extLst>
      <p:ext uri="{BB962C8B-B14F-4D97-AF65-F5344CB8AC3E}">
        <p14:creationId xmlns:p14="http://schemas.microsoft.com/office/powerpoint/2010/main" val="1208625672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0" grpId="0"/>
      <p:bldP spid="11" grpId="0"/>
      <p:bldP spid="11" grpId="1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20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39752" y="116632"/>
            <a:ext cx="4824536" cy="86409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DAS  EVOCAÇÕES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517232"/>
            <a:ext cx="91440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COMUNICAÇÕES  PODEM  SER  POR  EVOCAÇÃO  OU  ESPONTÂNEAS.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6690" y="335558"/>
            <a:ext cx="7830617" cy="576064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PODEM  SER  EVOCADOS:</a:t>
            </a:r>
          </a:p>
        </p:txBody>
      </p:sp>
      <p:sp>
        <p:nvSpPr>
          <p:cNvPr id="7" name="Retângulo 6"/>
          <p:cNvSpPr/>
          <p:nvPr/>
        </p:nvSpPr>
        <p:spPr>
          <a:xfrm>
            <a:off x="1" y="5445224"/>
            <a:ext cx="914399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BONS</a:t>
            </a:r>
            <a:r>
              <a:rPr lang="pt-BR" sz="3200" b="1" dirty="0">
                <a:latin typeface="Arial" charset="0"/>
              </a:rPr>
              <a:t>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  MAUS  E  DE                                            TODOS  OS  TEMPOS.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661248"/>
            <a:ext cx="914399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PARENTES,  AMIGOS OU  INDIFERENTES.</a:t>
            </a:r>
            <a:endParaRPr lang="pt-BR" sz="3200" b="1" dirty="0"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544522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OS  ESPÍRITOS  E  DE                               QUALQUER GRAU.</a:t>
            </a:r>
          </a:p>
        </p:txBody>
      </p:sp>
    </p:spTree>
    <p:extLst>
      <p:ext uri="{BB962C8B-B14F-4D97-AF65-F5344CB8AC3E}">
        <p14:creationId xmlns:p14="http://schemas.microsoft.com/office/powerpoint/2010/main" val="4064089217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7" grpId="1"/>
      <p:bldP spid="8" grpId="0"/>
      <p:bldP spid="12" grpId="0"/>
      <p:bldP spid="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10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0793" y="5229200"/>
            <a:ext cx="91440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ESPÍRITOS  QUEREM</a:t>
            </a:r>
            <a:r>
              <a:rPr lang="en-US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                                             PODEM  ATENDER?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5373216"/>
            <a:ext cx="9144000" cy="114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CAUSAS IMPEDITIVAS:                                        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OCUPAÇÕES,  MISSÕES,  ENCARNAÇÃO.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5048274"/>
            <a:ext cx="9144000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OUTRAS  CAUSAS:  </a:t>
            </a:r>
          </a:p>
          <a:p>
            <a:pPr lvl="0" algn="ctr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NATUREZA  DO  MÉDIUM,  DO  EVOCADOR    E  DO  MEIO.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5373216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EVOCAÇÃO  DEVE  SER  FEITA                                  EM  NOME  DE  DEUS.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23528" y="188640"/>
            <a:ext cx="8640960" cy="792088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lvl="0" algn="ctr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IMPEDIMENTOS  DA  COMUNICAÇÃO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53585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0" grpId="0"/>
      <p:bldP spid="10" grpId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229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É  INCONVENIENTE</a:t>
            </a:r>
            <a:r>
              <a:rPr lang="en-US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? 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71600" y="188640"/>
            <a:ext cx="7272808" cy="720080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EVOCAR   OS   ESPÍRITOS   MAUS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558924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FIM  SÉRIO: 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INSTRUTIVO  E  MELHORÁ-LOS,                                                                                  NÃO  HÁ  INCONVENIENTES.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494116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CURIOSIDADES: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BRINCAR  E  PEDIR  SERVIÇOS, HÁ  INCONVENIENTES                                 E  ESTÁ  SUJEITO  A  PUNIÇÃO.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4581128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ASCENDÊNCIA  SOBRE  OS                             ESPÍRITOS  INFERIORES:                                                                    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PELA  VONTADE  ENÉRGICA, MAS PELA  SUPERIORIDADE  MORAL.</a:t>
            </a:r>
          </a:p>
        </p:txBody>
      </p:sp>
    </p:spTree>
    <p:extLst>
      <p:ext uri="{BB962C8B-B14F-4D97-AF65-F5344CB8AC3E}">
        <p14:creationId xmlns:p14="http://schemas.microsoft.com/office/powerpoint/2010/main" val="3161423056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9" grpId="1"/>
      <p:bldP spid="11" grpId="0"/>
      <p:bldP spid="11" grpId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47864" y="260648"/>
            <a:ext cx="5796136" cy="1224136"/>
          </a:xfrm>
          <a:prstGeom prst="rect">
            <a:avLst/>
          </a:prstGeom>
        </p:spPr>
        <p:txBody>
          <a:bodyPr wrap="none">
            <a:prstTxWarp prst="textFadeUp">
              <a:avLst>
                <a:gd name="adj" fmla="val 7968"/>
              </a:avLst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COMO  FALAR  COM  OS 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OS  ESPÍRITOS 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2292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OS  SUPERIORES:                                   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RESPEITO,  ATENÇÃO  E  SUBMISSÃO.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" y="5013176"/>
            <a:ext cx="9143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OS  INFERIORES: 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DEPENDE                                          DO  SEU  CARÁTER. SE  SÃO                                                     LEVIANOS,  IGNORANTES  OU  CÍNICOS.  </a:t>
            </a:r>
          </a:p>
        </p:txBody>
      </p:sp>
    </p:spTree>
    <p:extLst>
      <p:ext uri="{BB962C8B-B14F-4D97-AF65-F5344CB8AC3E}">
        <p14:creationId xmlns:p14="http://schemas.microsoft.com/office/powerpoint/2010/main" val="46281107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297237" y="692696"/>
            <a:ext cx="5846763" cy="107721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XXI  -  Da  Influência                                 do  Meio  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276600" y="1916832"/>
            <a:ext cx="5867400" cy="5847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XXII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-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Dos  Animais  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275012" y="2708920"/>
            <a:ext cx="5868988" cy="58578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XXIII  -  Da  Obsessão   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3276725" y="5517232"/>
            <a:ext cx="5867400" cy="5842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XXVI  -  Das  Perguntas 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247841" y="3501008"/>
            <a:ext cx="5868988" cy="107721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XXIV  -  Da  Identidade         dos  Espíritos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271367" y="4797152"/>
            <a:ext cx="5868988" cy="58578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XXV  -  Das  Evocações   </a:t>
            </a:r>
          </a:p>
        </p:txBody>
      </p:sp>
    </p:spTree>
    <p:extLst>
      <p:ext uri="{BB962C8B-B14F-4D97-AF65-F5344CB8AC3E}">
        <p14:creationId xmlns:p14="http://schemas.microsoft.com/office/powerpoint/2010/main" val="2646440402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/>
      <p:bldP spid="1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27784" y="332656"/>
            <a:ext cx="3672408" cy="576064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TENHAMOS: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373216"/>
            <a:ext cx="91440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VENERAÇÃO  PARA  COM  OS                                     QUE  MERECEM.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30120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BENEVOLÊNCIA </a:t>
            </a: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COM                                 TODOS  OS  OUTROS.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" y="5301208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RECONHECIMENTO  PARA  COM                                  OS  QUE  NOS  ASSISTEM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7160772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20080" y="260648"/>
            <a:ext cx="7740352" cy="864096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3184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PERGUNTAS  QUE  SE  PODEM                                 FAZER  AOS  ESPÍRITOS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1" y="260648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FORMA: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CLAREZA,  PRECISÃO,  SEM  COMPLEXIDADE  E  PRÉ  ELABORADAS.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" y="188640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FUNDO: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ATENÇÃO  SÉRIA. NÃO  EXPERIMENTÁ-LOS  COM  O  QUE                                       JÁ  É  SABIDO.</a:t>
            </a:r>
          </a:p>
        </p:txBody>
      </p:sp>
    </p:spTree>
    <p:extLst>
      <p:ext uri="{BB962C8B-B14F-4D97-AF65-F5344CB8AC3E}">
        <p14:creationId xmlns:p14="http://schemas.microsoft.com/office/powerpoint/2010/main" val="3559400608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88640"/>
            <a:ext cx="8136904" cy="792088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ESTÃO  NAS  RESPOSTAS  DOS  ESPÍRITOS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8727" y="2564904"/>
            <a:ext cx="9144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CONHECIMENTOS  QUE  POSSUEM.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2564904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INTERESSE  QUE  MERECEMOS.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2615" y="2564904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AFEIÇÃO  QUE  NOS  CONSAGRAM.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" y="2492896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OBJETIVO  PROPOSTO  E  A  UTILIDADE.</a:t>
            </a:r>
          </a:p>
        </p:txBody>
      </p:sp>
    </p:spTree>
    <p:extLst>
      <p:ext uri="{BB962C8B-B14F-4D97-AF65-F5344CB8AC3E}">
        <p14:creationId xmlns:p14="http://schemas.microsoft.com/office/powerpoint/2010/main" val="3406299556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74694" y="188640"/>
            <a:ext cx="7794612" cy="792088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QUAL  É  A  UTILIDADE  DAS  PERGUNTAS?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476672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ÚTEIS  PARA  A  NOSSA  INSTRUÇÃO.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" y="260648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ÚTEIS  PARA  DESMASCARAR  OS  MISTIFICADORES.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188640"/>
            <a:ext cx="9143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 AS  NOSSAS  PERGUNTAS,                                 O  LIVRO DOS  ESPÍRITOS  E  O  LIVRO  DOS  MÉDIUNS  AINDA  ESTARIAM  POR  FAZER.</a:t>
            </a:r>
          </a:p>
        </p:txBody>
      </p:sp>
    </p:spTree>
    <p:extLst>
      <p:ext uri="{BB962C8B-B14F-4D97-AF65-F5344CB8AC3E}">
        <p14:creationId xmlns:p14="http://schemas.microsoft.com/office/powerpoint/2010/main" val="1126784024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  <p:bldP spid="5" grpId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05632" y="260648"/>
            <a:ext cx="7732736" cy="504056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6181"/>
              </a:avLst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EXPERIÊNCIA  DE  KARDEC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2687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ASSUNTOS  E  OBSERVAÇÕES:</a:t>
            </a:r>
          </a:p>
        </p:txBody>
      </p:sp>
    </p:spTree>
    <p:extLst>
      <p:ext uri="{BB962C8B-B14F-4D97-AF65-F5344CB8AC3E}">
        <p14:creationId xmlns:p14="http://schemas.microsoft.com/office/powerpoint/2010/main" val="372642152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1886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FUTURO: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TODA  PREDIÇÃO  CIRCUNSTANCIADA  DEVE  SER           CONSIDERADA  SUSPEITA.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1886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EXISTÊNCIAS  PASSADAS:                                             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PERMITE  REVELAR  ALGUMAS  COISAS  PARA  O  BEM.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116632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QUESTÕES  MORAIS  E  MATERIAIS:                             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INTERESSES  DA  ALMA  SÃO                          SEMPRE  ATENDIDOS.  OS  MATERIAIS, SEGUNDO  O  MOTIVO.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0" y="1886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INVENÇÕES  E  DESCOBERTAS:                                             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CIÊNCIA  DEVE  SER  ADQUIRIDA  PELO TRABALHO  DO  HOMEM.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0" y="33265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TESOUROS  OCULTOS: </a:t>
            </a:r>
            <a:r>
              <a:rPr lang="pt-BR" sz="32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VERDADEIRA FORTUNA  ESTÁ  NO  TRABALHO.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32369" y="33265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OUTROS  MUNDOS: </a:t>
            </a:r>
            <a:r>
              <a:rPr lang="pt-BR" sz="3200" b="1" dirty="0">
                <a:solidFill>
                  <a:srgbClr val="FFFF00"/>
                </a:solidFill>
                <a:latin typeface="Arial" charset="0"/>
              </a:rPr>
              <a:t>                                                  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FALAM  SOBRE  O  ESTADO  MORAL.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5985" y="18864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PARTICULARMENTE  ANTIPÁTICAS  AOS  ESPÍRITOS  AS  PERGUNTAS  INÚTEIS,  FEITAS  PARA  SATISFAÇÃO  DA  CURIOSIDADE.</a:t>
            </a:r>
          </a:p>
        </p:txBody>
      </p:sp>
    </p:spTree>
    <p:extLst>
      <p:ext uri="{BB962C8B-B14F-4D97-AF65-F5344CB8AC3E}">
        <p14:creationId xmlns:p14="http://schemas.microsoft.com/office/powerpoint/2010/main" val="2988626071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  <p:bldP spid="15" grpId="0"/>
      <p:bldP spid="15" grpId="1"/>
      <p:bldP spid="18" grpId="0"/>
      <p:bldP spid="18" grpId="1"/>
      <p:bldP spid="19" grpId="0"/>
      <p:bldP spid="19" grpId="1"/>
      <p:bldP spid="21" grpId="0"/>
      <p:bldP spid="21" grpId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01317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INFLUÊNCIA  DOS  PARTICIPANTES                             DA  REUNIÃO: 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61764" y="188639"/>
            <a:ext cx="8820472" cy="640521"/>
          </a:xfrm>
          <a:prstGeom prst="rect">
            <a:avLst/>
          </a:prstGeom>
        </p:spPr>
        <p:txBody>
          <a:bodyPr wrap="square">
            <a:prstTxWarp prst="textDeflate">
              <a:avLst>
                <a:gd name="adj" fmla="val 13857"/>
              </a:avLst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INFLUÊNCIA  DOS  ENCARNADOS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1" y="5229200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  MEIOS  INSTRUÍDOS:                                           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(ONDE  A  IRONIA  PREDOMINA)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5229200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IRÃO  OS  ESPÍRITOS  ZOMBETEIROS                                  E  BATEDORES.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83568" y="256871"/>
            <a:ext cx="7488833" cy="504056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5823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DA  INFLUÊNCIA  DO  MEIO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3274902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1"/>
      <p:bldP spid="5" grpId="0"/>
      <p:bldP spid="5" grpId="1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13792" y="188640"/>
            <a:ext cx="8316416" cy="720080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INFLUÊNCIA  DOS  DESENCARNADOS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5157192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  MEIOS  POUCO  INSTRUÍDOS:                                          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(ONDE  HÁ  SINCERIDADE)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5229200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BONS  ESPÍRITOS  VÃO                                               DE  BOA  VONTADE.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479715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TODA  VEZ  QUE  OS  HOMENS  SE  REÚNEM,  HÁ  ENTRE  ELES  UMA  REUNIÃO  OCULTA  DE  ESPÍRITOS  SIMPATIZANTES  DE  SUAS  QUALIDADES  OU  DE  SUAS  IMPERFEIÇÕES.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515719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ELES  QUE  RESPONDERÃO  PRIMEIRO  AO  CHAMADO  PARA  COMUNICAÇÃO.</a:t>
            </a:r>
          </a:p>
        </p:txBody>
      </p:sp>
    </p:spTree>
    <p:extLst>
      <p:ext uri="{BB962C8B-B14F-4D97-AF65-F5344CB8AC3E}">
        <p14:creationId xmlns:p14="http://schemas.microsoft.com/office/powerpoint/2010/main" val="690184081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  <p:bldP spid="5" grpId="1"/>
      <p:bldP spid="7" grpId="0"/>
      <p:bldP spid="7" grpId="1"/>
      <p:bldP spid="15" grpId="0"/>
      <p:bldP spid="15" grpId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95936" y="332656"/>
            <a:ext cx="5148064" cy="1152128"/>
          </a:xfrm>
          <a:prstGeom prst="rect">
            <a:avLst/>
          </a:prstGeom>
        </p:spPr>
        <p:txBody>
          <a:bodyPr wrap="none">
            <a:prstTxWarp prst="textFadeUp">
              <a:avLst>
                <a:gd name="adj" fmla="val 15292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ATRAÇÃO  DOS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ESPÍRITOS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3529" y="544522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EXERCIDA  PELA  SIMPATIA                                               OU  PELA  ANTIPATIA.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15719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CONDIÇÕES  DO  MEIO  SERÃO                          TANTO  MELHORES,  QUANDO  MAIS  HOMOGENEIDADE  HOUVER  PARA  O  BEM.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" y="5589240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ESTAMOS  RODEADOS  POR                        NOSSOS  AFINS.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" y="4919008"/>
            <a:ext cx="9143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MEIO  É  SUPERADO  PELOS                               ESPÍRITOS  SUPERIORES. 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NÃO  VÃO                       ÀS  REUNIÕES  ONDE  SABEM  QUE  SUA  PRESENÇA  É  INÚTIL.</a:t>
            </a:r>
          </a:p>
        </p:txBody>
      </p:sp>
    </p:spTree>
    <p:extLst>
      <p:ext uri="{BB962C8B-B14F-4D97-AF65-F5344CB8AC3E}">
        <p14:creationId xmlns:p14="http://schemas.microsoft.com/office/powerpoint/2010/main" val="3853099685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16016" y="404664"/>
            <a:ext cx="4427984" cy="1224136"/>
          </a:xfrm>
          <a:prstGeom prst="rect">
            <a:avLst/>
          </a:prstGeom>
        </p:spPr>
        <p:txBody>
          <a:bodyPr wrap="none">
            <a:prstTxWarp prst="textFadeUp">
              <a:avLst>
                <a:gd name="adj" fmla="val 8918"/>
              </a:avLst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  MEDIUNIDADE</a:t>
            </a:r>
          </a:p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NOS  ANIMAIS</a:t>
            </a:r>
          </a:p>
        </p:txBody>
      </p:sp>
    </p:spTree>
    <p:extLst>
      <p:ext uri="{BB962C8B-B14F-4D97-AF65-F5344CB8AC3E}">
        <p14:creationId xmlns:p14="http://schemas.microsoft.com/office/powerpoint/2010/main" val="103512322"/>
      </p:ext>
    </p:extLst>
  </p:cSld>
  <p:clrMapOvr>
    <a:masterClrMapping/>
  </p:clrMapOvr>
  <p:transition advTm="60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563888" y="388008"/>
            <a:ext cx="5701762" cy="1080120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6917"/>
              </a:avLst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4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MATERIAL  DO  ESPÍRITO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067944" y="2132856"/>
            <a:ext cx="50760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ESPÍRITO  BUSCA  NO  CÉREBRO  DO  MÉDIUM,            A  VESTIMENTA  DAS  PALAVRAS  PARA  OS  SEUS  PENSAMENTOS: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139952" y="2564904"/>
            <a:ext cx="49900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PAISAGENS  MORAIS,  FILOSÓFICAS, PSICOLÓGICAS,  ETC.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851920" y="2319844"/>
            <a:ext cx="52920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É  O  PENSAMENTO. </a:t>
            </a:r>
            <a:endParaRPr lang="pt-BR" sz="3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805231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</a14:imgLayer>
                </a14:imgProps>
              </a:ext>
            </a:extLst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499992" y="275164"/>
            <a:ext cx="4464496" cy="1281628"/>
          </a:xfrm>
          <a:prstGeom prst="rect">
            <a:avLst/>
          </a:prstGeom>
        </p:spPr>
        <p:txBody>
          <a:bodyPr wrap="square">
            <a:prstTxWarp prst="textDeflate">
              <a:avLst>
                <a:gd name="adj" fmla="val 7168"/>
              </a:avLst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MATERIAIS  DO  MÉDIUM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2292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SEUS  ARQUIVOS  DO  PASSADO.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-19115" y="5301208"/>
            <a:ext cx="9163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  VOCABULÁRIO  DO  PRESENTE.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508518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SUAS  FACILIDADES  INTELECTUAIS                                    E  MORAIS.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501317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SUAS  LEMBRANÇAS,  PASSÍVEIS  DE  SEREM  DESPERTADAS,  NO  FUNDO  DO  CORAÇÃO  OU  DO  CÉREBRO.</a:t>
            </a:r>
          </a:p>
        </p:txBody>
      </p:sp>
    </p:spTree>
    <p:extLst>
      <p:ext uri="{BB962C8B-B14F-4D97-AF65-F5344CB8AC3E}">
        <p14:creationId xmlns:p14="http://schemas.microsoft.com/office/powerpoint/2010/main" val="2613062973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3" grpId="0"/>
      <p:bldP spid="13" grpId="1"/>
      <p:bldP spid="14" grpId="0"/>
      <p:bldP spid="14" grpId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851920" y="692696"/>
            <a:ext cx="52920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SEMELHANTES  ATUAM  SOBRE                                  OS  SEUS  SEMELHANTES. </a:t>
            </a:r>
            <a:endParaRPr lang="pt-BR" sz="3200" dirty="0"/>
          </a:p>
        </p:txBody>
      </p:sp>
      <p:sp>
        <p:nvSpPr>
          <p:cNvPr id="10" name="Retângulo 9"/>
          <p:cNvSpPr/>
          <p:nvPr/>
        </p:nvSpPr>
        <p:spPr>
          <a:xfrm>
            <a:off x="3203848" y="620688"/>
            <a:ext cx="59401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PERISPÍRITO  DO  ESPÍRITO  É  SEMELHANTE  AO  PERISPÍRITO  DO                        ESPÍRITO  ENCARNADO. </a:t>
            </a:r>
            <a:endParaRPr lang="pt-BR" sz="3200" dirty="0"/>
          </a:p>
        </p:txBody>
      </p:sp>
      <p:sp>
        <p:nvSpPr>
          <p:cNvPr id="11" name="Retângulo 10"/>
          <p:cNvSpPr/>
          <p:nvPr/>
        </p:nvSpPr>
        <p:spPr>
          <a:xfrm>
            <a:off x="3715639" y="404664"/>
            <a:ext cx="544006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ASSIMILAM-SE  E                                    SE  ATRAEM.                                         ISSO  TORNA  POSSÍVEL  SUA  FÁCIL  RELAÇÃO.             NOS  ANIMAIS  NÃO                                        EXISTE  ESTA  APTIDÃO.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27286" y="404664"/>
            <a:ext cx="57241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OS  ESPÍRITOS  PODEM  TORNAR-SE  VISÍVEIS  E  TANGÍVEIS  PARA  OS  ANIMAIS.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EX:  A  MULA  DE  BALAÃO.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(NÚMEROS   22 : 20 - 27)</a:t>
            </a:r>
          </a:p>
        </p:txBody>
      </p:sp>
    </p:spTree>
    <p:extLst>
      <p:ext uri="{BB962C8B-B14F-4D97-AF65-F5344CB8AC3E}">
        <p14:creationId xmlns:p14="http://schemas.microsoft.com/office/powerpoint/2010/main" val="456559847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11" grpId="1"/>
      <p:bldP spid="12" grpId="0"/>
    </p:bldLst>
  </p:timing>
</p:sld>
</file>

<file path=ppt/theme/theme1.xml><?xml version="1.0" encoding="utf-8"?>
<a:theme xmlns:a="http://schemas.openxmlformats.org/drawingml/2006/main" name="1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3290</TotalTime>
  <Words>999</Words>
  <Application>Microsoft Office PowerPoint</Application>
  <PresentationFormat>Apresentação na tela (4:3)</PresentationFormat>
  <Paragraphs>121</Paragraphs>
  <Slides>25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Times New Roman</vt:lpstr>
      <vt:lpstr>1_Estrutura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Rosi Meri</cp:lastModifiedBy>
  <cp:revision>229</cp:revision>
  <dcterms:created xsi:type="dcterms:W3CDTF">2017-02-06T10:23:24Z</dcterms:created>
  <dcterms:modified xsi:type="dcterms:W3CDTF">2018-06-14T01:26:58Z</dcterms:modified>
</cp:coreProperties>
</file>