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19" r:id="rId2"/>
    <p:sldId id="272" r:id="rId3"/>
    <p:sldId id="320" r:id="rId4"/>
    <p:sldId id="329" r:id="rId5"/>
    <p:sldId id="330" r:id="rId6"/>
    <p:sldId id="302" r:id="rId7"/>
    <p:sldId id="303" r:id="rId8"/>
    <p:sldId id="304" r:id="rId9"/>
    <p:sldId id="292" r:id="rId10"/>
    <p:sldId id="306" r:id="rId11"/>
    <p:sldId id="321" r:id="rId12"/>
    <p:sldId id="290" r:id="rId13"/>
    <p:sldId id="305" r:id="rId14"/>
    <p:sldId id="307" r:id="rId15"/>
    <p:sldId id="325" r:id="rId16"/>
    <p:sldId id="326" r:id="rId17"/>
    <p:sldId id="308" r:id="rId18"/>
    <p:sldId id="294" r:id="rId19"/>
    <p:sldId id="327" r:id="rId20"/>
    <p:sldId id="309" r:id="rId21"/>
    <p:sldId id="293" r:id="rId22"/>
    <p:sldId id="312" r:id="rId23"/>
    <p:sldId id="295" r:id="rId24"/>
    <p:sldId id="313" r:id="rId25"/>
    <p:sldId id="314" r:id="rId26"/>
    <p:sldId id="315" r:id="rId27"/>
    <p:sldId id="316" r:id="rId28"/>
    <p:sldId id="328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FFFF"/>
    <a:srgbClr val="66CCFF"/>
    <a:srgbClr val="3399FF"/>
    <a:srgbClr val="99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093" autoAdjust="0"/>
    <p:restoredTop sz="94622" autoAdjust="0"/>
  </p:normalViewPr>
  <p:slideViewPr>
    <p:cSldViewPr showGuides="1">
      <p:cViewPr varScale="1">
        <p:scale>
          <a:sx n="94" d="100"/>
          <a:sy n="94" d="100"/>
        </p:scale>
        <p:origin x="66" y="78"/>
      </p:cViewPr>
      <p:guideLst>
        <p:guide orient="horz" pos="22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3DAC1-C3D3-487A-AEDD-64D10D38BD1F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F59A9-E974-4F5E-96FF-5DFD9B4BBB6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72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D9EAD3-7063-44F1-A51D-032F425E2B98}" type="slidenum">
              <a:rPr lang="pt-BR" sz="1200">
                <a:solidFill>
                  <a:prstClr val="black"/>
                </a:solidFill>
              </a:rPr>
              <a:pPr/>
              <a:t>1</a:t>
            </a:fld>
            <a:endParaRPr lang="pt-BR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BD887A-E8B4-424D-BA8D-A238B5B0516E}" type="slidenum">
              <a:rPr lang="pt-BR" sz="1200">
                <a:solidFill>
                  <a:prstClr val="black"/>
                </a:solidFill>
              </a:rPr>
              <a:pPr/>
              <a:t>2</a:t>
            </a:fld>
            <a:endParaRPr lang="pt-BR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309ED-6E53-4F4C-A4BD-587FD59A11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074728"/>
      </p:ext>
    </p:extLst>
  </p:cSld>
  <p:clrMapOvr>
    <a:masterClrMapping/>
  </p:clrMapOvr>
  <p:transition advTm="60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BDB63-71B8-46FC-8EF5-24EDA4E0EBE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681803"/>
      </p:ext>
    </p:extLst>
  </p:cSld>
  <p:clrMapOvr>
    <a:masterClrMapping/>
  </p:clrMapOvr>
  <p:transition advTm="60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AE848-2FEC-43DC-A12B-08AA8D273C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0513139"/>
      </p:ext>
    </p:extLst>
  </p:cSld>
  <p:clrMapOvr>
    <a:masterClrMapping/>
  </p:clrMapOvr>
  <p:transition advTm="60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544B7-83DA-4B8F-947A-268A936FF95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727105"/>
      </p:ext>
    </p:extLst>
  </p:cSld>
  <p:clrMapOvr>
    <a:masterClrMapping/>
  </p:clrMapOvr>
  <p:transition advTm="60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8D31C-6E77-4502-9882-89382EB03B4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1272693"/>
      </p:ext>
    </p:extLst>
  </p:cSld>
  <p:clrMapOvr>
    <a:masterClrMapping/>
  </p:clrMapOvr>
  <p:transition advTm="60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BFBF0-8ABE-4DBD-923E-6936B18738E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4252109"/>
      </p:ext>
    </p:extLst>
  </p:cSld>
  <p:clrMapOvr>
    <a:masterClrMapping/>
  </p:clrMapOvr>
  <p:transition advTm="60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7B2C5-1334-48ED-8A9E-E386A583B7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626220"/>
      </p:ext>
    </p:extLst>
  </p:cSld>
  <p:clrMapOvr>
    <a:masterClrMapping/>
  </p:clrMapOvr>
  <p:transition advTm="60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C95E-6E44-4B6D-A4AF-928CF61400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079276"/>
      </p:ext>
    </p:extLst>
  </p:cSld>
  <p:clrMapOvr>
    <a:masterClrMapping/>
  </p:clrMapOvr>
  <p:transition advTm="60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CB3BC-516C-4D9C-B47E-BB7C3DCFA3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553603"/>
      </p:ext>
    </p:extLst>
  </p:cSld>
  <p:clrMapOvr>
    <a:masterClrMapping/>
  </p:clrMapOvr>
  <p:transition advTm="60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B2CF-AE8C-4BE3-8B3C-514E7B2C8D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203830"/>
      </p:ext>
    </p:extLst>
  </p:cSld>
  <p:clrMapOvr>
    <a:masterClrMapping/>
  </p:clrMapOvr>
  <p:transition advTm="60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53C78-2270-4791-A82B-7341500285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5607497"/>
      </p:ext>
    </p:extLst>
  </p:cSld>
  <p:clrMapOvr>
    <a:masterClrMapping/>
  </p:clrMapOvr>
  <p:transition advTm="60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6058DA-F624-4BE2-8D59-F788D6BD47E6}" type="slidenum">
              <a:rPr lang="pt-BR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4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60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347864" y="2167696"/>
            <a:ext cx="5796136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2ª  PARTE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DOS  MÉDIUNS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560" y="116632"/>
            <a:ext cx="792088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FadeUp">
              <a:avLst>
                <a:gd name="adj" fmla="val 9405"/>
              </a:avLst>
            </a:prstTxWarp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ESTUDO  METÓDICO 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LIVRO  DOS  MÉDIUNS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347864" y="4581128"/>
            <a:ext cx="579613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CAP. XVII  AO  X</a:t>
            </a:r>
            <a:r>
              <a:rPr lang="en-US" sz="3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X</a:t>
            </a:r>
            <a:endParaRPr lang="pt-BR" sz="3400" b="1" dirty="0">
              <a:solidFill>
                <a:schemeClr val="bg1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2922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27584" y="188640"/>
            <a:ext cx="7560840" cy="576064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PERIGOS  DA  MEDIUNIDADE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916832"/>
            <a:ext cx="45720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SOBRE  O  CÉREBRO</a:t>
            </a: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3789040"/>
            <a:ext cx="55081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MEDIUNIDADE  NÃO  PRODUZIRÁ  A  LOUCURA  SE  ESTA  NÃO  EXISTIR                            EM  GERME.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3933056"/>
            <a:ext cx="52200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ESTADO  MORAL                             E  MENTAL.</a:t>
            </a:r>
          </a:p>
        </p:txBody>
      </p:sp>
    </p:spTree>
    <p:extLst>
      <p:ext uri="{BB962C8B-B14F-4D97-AF65-F5344CB8AC3E}">
        <p14:creationId xmlns:p14="http://schemas.microsoft.com/office/powerpoint/2010/main" val="3856794106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508518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 PESSOAS  DÉBEIS,  FRACAS.                                                                                                     -  COM  EXCENTRICIDADE  NAS  IDEIAS.                                                                                                      -  COM  IDEIA  FIXA. </a:t>
            </a:r>
          </a:p>
        </p:txBody>
      </p:sp>
      <p:sp>
        <p:nvSpPr>
          <p:cNvPr id="8" name="Retângulo 7"/>
          <p:cNvSpPr/>
          <p:nvPr/>
        </p:nvSpPr>
        <p:spPr>
          <a:xfrm>
            <a:off x="4211960" y="295488"/>
            <a:ext cx="4788024" cy="1728192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533"/>
              </a:avLst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AFASTAR  DO  DESENVOLVIMENTO  DA  MEDIUNIDADE: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551723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 COM  ENFRAQUECIMENTO  DAS                            FACULDADES  MENTAIS.</a:t>
            </a:r>
          </a:p>
        </p:txBody>
      </p:sp>
    </p:spTree>
    <p:extLst>
      <p:ext uri="{BB962C8B-B14F-4D97-AF65-F5344CB8AC3E}">
        <p14:creationId xmlns:p14="http://schemas.microsoft.com/office/powerpoint/2010/main" val="3378806747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t="-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179512" y="188640"/>
            <a:ext cx="8784976" cy="648072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INCONVENIENTES   E   PERIGOS   DA   MEDIUNIDADE</a:t>
            </a:r>
            <a:endParaRPr lang="pt-BR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0" y="4621661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NAS  CRIANÇAS: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5373216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PERIGO  DA  INEXPERIÊNCIA: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ACESSO  A  ESPÍRITOS  ZOMBETEIROS  OU  MALVADOS.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" y="5589240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DESENVOLVER  É  MUITO  PERIGOSO.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" y="5733256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ORGANISMOS  FRACOS  E  DELICADOS.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" y="5589240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IMAGINAÇÃO  SUPEREXCITÁVEL.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0" y="5733256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DAR-LHES  O  ENSINO  MORAL.</a:t>
            </a:r>
          </a:p>
        </p:txBody>
      </p:sp>
    </p:spTree>
    <p:extLst>
      <p:ext uri="{BB962C8B-B14F-4D97-AF65-F5344CB8AC3E}">
        <p14:creationId xmlns:p14="http://schemas.microsoft.com/office/powerpoint/2010/main" val="10351232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t="-16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683568" y="188640"/>
            <a:ext cx="7632848" cy="936104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6941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NAS  CRIANÇAS  QUANDO  MÉDIUNS  NATURAIS: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570696" y="3573016"/>
            <a:ext cx="456680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MEDIUNIDADE  ESTÁ  EM  SUA  NATUREZA.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572000" y="3140968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 CONHECEM  O  ESPIRITISMO,                               ELAS  EXPLICAM                                         OS  FATOS.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572001" y="3645024"/>
            <a:ext cx="457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SUA  CONSTITUIÇÃO  É  ADEQUADA.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572001" y="3212976"/>
            <a:ext cx="4571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VISÕES  LHES  PARECEM  NATURAIS.  QUASE  SEMPRE  AS  ESQUECEM.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572000" y="3140968"/>
            <a:ext cx="4572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EXERCER  A  FACULDADE  SEMPRE  SOB  O  OLHAR  DE  PESSOAS  EXPERIENTES.</a:t>
            </a:r>
          </a:p>
        </p:txBody>
      </p:sp>
    </p:spTree>
    <p:extLst>
      <p:ext uri="{BB962C8B-B14F-4D97-AF65-F5344CB8AC3E}">
        <p14:creationId xmlns:p14="http://schemas.microsoft.com/office/powerpoint/2010/main" val="3774076215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2" grpId="1"/>
      <p:bldP spid="14" grpId="0"/>
      <p:bldP spid="14" grpId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3140968"/>
            <a:ext cx="4932040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ALÉM  DOS  ESPÍRITOS  PODEM                           COMUNICAR-SE: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3356992"/>
            <a:ext cx="5004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ALMA  DE               PESSOA  VIVA.</a:t>
            </a:r>
          </a:p>
        </p:txBody>
      </p:sp>
      <p:sp>
        <p:nvSpPr>
          <p:cNvPr id="7" name="Retângulo 6"/>
          <p:cNvSpPr/>
          <p:nvPr/>
        </p:nvSpPr>
        <p:spPr>
          <a:xfrm>
            <a:off x="575556" y="188640"/>
            <a:ext cx="7992888" cy="1008112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6941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PAPEL  DO  MÉDIUM  NAS  COMUNICAÇÕES  ESPÍRITAS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3356992"/>
            <a:ext cx="5004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ALMA  DO  PRÓPRIO  MÉDIUM.</a:t>
            </a:r>
          </a:p>
        </p:txBody>
      </p:sp>
    </p:spTree>
    <p:extLst>
      <p:ext uri="{BB962C8B-B14F-4D97-AF65-F5344CB8AC3E}">
        <p14:creationId xmlns:p14="http://schemas.microsoft.com/office/powerpoint/2010/main" val="2084088688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4" grpId="0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3212976"/>
            <a:ext cx="4932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DESDOBRANDO  NO SONAMBULISMO           OU  NO  ÊXTASE.</a:t>
            </a:r>
          </a:p>
        </p:txBody>
      </p:sp>
      <p:sp>
        <p:nvSpPr>
          <p:cNvPr id="9" name="Retângulo 8"/>
          <p:cNvSpPr/>
          <p:nvPr/>
        </p:nvSpPr>
        <p:spPr>
          <a:xfrm>
            <a:off x="395536" y="332656"/>
            <a:ext cx="4176464" cy="1152128"/>
          </a:xfrm>
          <a:prstGeom prst="rect">
            <a:avLst/>
          </a:prstGeom>
        </p:spPr>
        <p:txBody>
          <a:bodyPr wrap="square">
            <a:prstTxWarp prst="textDeflate">
              <a:avLst>
                <a:gd name="adj" fmla="val 3093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ALMA  DO    MÉDIUM</a:t>
            </a:r>
          </a:p>
        </p:txBody>
      </p:sp>
    </p:spTree>
    <p:extLst>
      <p:ext uri="{BB962C8B-B14F-4D97-AF65-F5344CB8AC3E}">
        <p14:creationId xmlns:p14="http://schemas.microsoft.com/office/powerpoint/2010/main" val="210881837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95536" y="260648"/>
            <a:ext cx="4176464" cy="1224136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2558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ALMA  DE  PESSOA  VIVA</a:t>
            </a:r>
          </a:p>
        </p:txBody>
      </p:sp>
      <p:sp>
        <p:nvSpPr>
          <p:cNvPr id="8" name="Retângulo 7"/>
          <p:cNvSpPr/>
          <p:nvPr/>
        </p:nvSpPr>
        <p:spPr>
          <a:xfrm>
            <a:off x="1" y="23489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  DESDOBRAMENTO,                                       TRANSMITE  O  SEU  PENSAMENTO                      AO  MÉDIUM.     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260648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COMUNICAÇÃO  É  DO  MÉDIUM                            OU  DA  OUTRA  ALMA?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18864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DISTINGUIR  PELA  NATUREZA  DA  COMUNICAÇÃO,  PELAS  CIRCUNSTÂNCIAS,  PELA  LINGUAGEM.  ESTUDE  E  OBSERVE!</a:t>
            </a:r>
          </a:p>
        </p:txBody>
      </p:sp>
    </p:spTree>
    <p:extLst>
      <p:ext uri="{BB962C8B-B14F-4D97-AF65-F5344CB8AC3E}">
        <p14:creationId xmlns:p14="http://schemas.microsoft.com/office/powerpoint/2010/main" val="4169923761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8" grpId="0"/>
      <p:bldP spid="8" grpId="1"/>
      <p:bldP spid="10" grpId="0"/>
      <p:bldP spid="10" grpId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0" y="260648"/>
            <a:ext cx="9144000" cy="131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MÉDIUNS  COM  INTELIGÊNCIA  MAIS                          OU  MENOS  DESENVOLVIDA   À DISPOSIÇÃO  DE  UM  ESPÍRITO. 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971600" y="404664"/>
            <a:ext cx="7272808" cy="504056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3870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PAPEL  DO  MÉDIUM</a:t>
            </a:r>
          </a:p>
        </p:txBody>
      </p:sp>
      <p:sp>
        <p:nvSpPr>
          <p:cNvPr id="4" name="Retângulo 3"/>
          <p:cNvSpPr/>
          <p:nvPr/>
        </p:nvSpPr>
        <p:spPr>
          <a:xfrm>
            <a:off x="611560" y="188640"/>
            <a:ext cx="8136904" cy="936104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5721"/>
              </a:avLst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COM  MÉDIUNS  DE  INTELIGÊNCIA  DESENVOLVIDA</a:t>
            </a:r>
          </a:p>
        </p:txBody>
      </p:sp>
      <p:sp>
        <p:nvSpPr>
          <p:cNvPr id="5" name="Retângulo 4"/>
          <p:cNvSpPr/>
          <p:nvPr/>
        </p:nvSpPr>
        <p:spPr>
          <a:xfrm>
            <a:off x="1" y="260648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NOSSO  PENSAMENTO  SE  COMUNICA  INSTANTANEAMENTE.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764704"/>
            <a:ext cx="469717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DO  CÉREBRO  DO  MÉDIUM  QUE  OS  ESPÍRITOS  RETIRAM  OS  ELEMENTOS  NECESSÁRIOS  PARA  DAR  AO                         PENSAMENTO  QUE  TRANSMITEM,  A  VESTIMENTA  DA  PALAVRA.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79512" y="332656"/>
            <a:ext cx="8784976" cy="504056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3930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COM  MÉDIUNS  POUCO  ADIANTADOS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" y="188640"/>
            <a:ext cx="9143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DECOMPOMOS  NOSSOS  PENSAMENTOS                        E  PROCEDEMOS  PALAVRA  POR  PALAVRA,  LETRA  POR  LETRA.</a:t>
            </a:r>
          </a:p>
        </p:txBody>
      </p:sp>
    </p:spTree>
    <p:extLst>
      <p:ext uri="{BB962C8B-B14F-4D97-AF65-F5344CB8AC3E}">
        <p14:creationId xmlns:p14="http://schemas.microsoft.com/office/powerpoint/2010/main" val="1226744154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4" grpId="0"/>
      <p:bldP spid="4" grpId="1"/>
      <p:bldP spid="5" grpId="0"/>
      <p:bldP spid="5" grpId="1"/>
      <p:bldP spid="6" grpId="0"/>
      <p:bldP spid="7" grpId="0"/>
      <p:bldP spid="7" grpId="1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6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5536" y="188640"/>
            <a:ext cx="8388424" cy="792088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PAPEL  DE  INTÉRPRETE  DO  MÉDIUM</a:t>
            </a:r>
          </a:p>
        </p:txBody>
      </p:sp>
      <p:sp>
        <p:nvSpPr>
          <p:cNvPr id="3" name="Retângulo 2"/>
          <p:cNvSpPr/>
          <p:nvPr/>
        </p:nvSpPr>
        <p:spPr>
          <a:xfrm>
            <a:off x="-7141" y="116632"/>
            <a:ext cx="9173696" cy="1296144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11774"/>
              </a:avLst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QUAL  O  MATERIAL  QUE  O  ESPÍRITO                        ESPÍRITO  USA  PARA  INFLUENCIAR          O  MÉDIUM?</a:t>
            </a:r>
          </a:p>
        </p:txBody>
      </p:sp>
      <p:sp>
        <p:nvSpPr>
          <p:cNvPr id="5" name="Retângulo 4"/>
          <p:cNvSpPr/>
          <p:nvPr/>
        </p:nvSpPr>
        <p:spPr>
          <a:xfrm>
            <a:off x="4545222" y="2060848"/>
            <a:ext cx="45987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ESPÍRITO  BUSCA  NO  CÉREBRO  DO  MÉDIUM,  A  VESTIMENTA  DAS  PALAVRAS  PARA  OS  SEUS  PENSAMENTOS:</a:t>
            </a:r>
          </a:p>
        </p:txBody>
      </p:sp>
      <p:sp>
        <p:nvSpPr>
          <p:cNvPr id="7" name="Retângulo 6"/>
          <p:cNvSpPr/>
          <p:nvPr/>
        </p:nvSpPr>
        <p:spPr>
          <a:xfrm>
            <a:off x="4566533" y="2442954"/>
            <a:ext cx="4571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PAISAGENS  MORAIS.</a:t>
            </a:r>
          </a:p>
        </p:txBody>
      </p:sp>
      <p:sp>
        <p:nvSpPr>
          <p:cNvPr id="8" name="Retângulo 7"/>
          <p:cNvSpPr/>
          <p:nvPr/>
        </p:nvSpPr>
        <p:spPr>
          <a:xfrm>
            <a:off x="4539237" y="2996952"/>
            <a:ext cx="457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FILOSÓFICAS  E  PSICOLÓGICAS,  ETC.</a:t>
            </a:r>
          </a:p>
        </p:txBody>
      </p:sp>
      <p:sp>
        <p:nvSpPr>
          <p:cNvPr id="4" name="Retângulo 3"/>
          <p:cNvSpPr/>
          <p:nvPr/>
        </p:nvSpPr>
        <p:spPr>
          <a:xfrm>
            <a:off x="4572000" y="242088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PENSAMENTO! 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20862567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5" grpId="0"/>
      <p:bldP spid="5" grpId="1"/>
      <p:bldP spid="7" grpId="0"/>
      <p:bldP spid="8" grpId="0"/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6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67544" y="188640"/>
            <a:ext cx="8172400" cy="720080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MATERIAIS  DO  MÉDIUM</a:t>
            </a:r>
          </a:p>
        </p:txBody>
      </p:sp>
      <p:sp>
        <p:nvSpPr>
          <p:cNvPr id="5" name="Retângulo 4"/>
          <p:cNvSpPr/>
          <p:nvPr/>
        </p:nvSpPr>
        <p:spPr>
          <a:xfrm>
            <a:off x="4373724" y="2132856"/>
            <a:ext cx="45987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SEUS  ARQUIVOS                      DO  PASSADO.</a:t>
            </a:r>
          </a:p>
        </p:txBody>
      </p:sp>
      <p:sp>
        <p:nvSpPr>
          <p:cNvPr id="7" name="Retângulo 6"/>
          <p:cNvSpPr/>
          <p:nvPr/>
        </p:nvSpPr>
        <p:spPr>
          <a:xfrm>
            <a:off x="4373724" y="2204864"/>
            <a:ext cx="4571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SEU  VOCABULÁRIO  DO  PRESENTE.</a:t>
            </a:r>
          </a:p>
        </p:txBody>
      </p:sp>
      <p:sp>
        <p:nvSpPr>
          <p:cNvPr id="4" name="Retângulo 3"/>
          <p:cNvSpPr/>
          <p:nvPr/>
        </p:nvSpPr>
        <p:spPr>
          <a:xfrm>
            <a:off x="4373724" y="2348880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MECÂNICO,  SEMIMECÂNICO  OU  INTUITIVO:</a:t>
            </a:r>
            <a:endParaRPr lang="pt-BR" sz="3600" dirty="0">
              <a:latin typeface="Arial Black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540542" y="2492896"/>
            <a:ext cx="46034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SUAS  FACILIDADES  INTELECTUAIS                                    E  MORAIS.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342597" y="1772816"/>
            <a:ext cx="48014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SUAS  LEMBRANÇAS,  PASSÍVEIS  DE  SER  DESPERTADAS,  NO  FUNDO  DO  CORAÇÃO  OU  DO  CÉREBRO.</a:t>
            </a:r>
          </a:p>
        </p:txBody>
      </p:sp>
    </p:spTree>
    <p:extLst>
      <p:ext uri="{BB962C8B-B14F-4D97-AF65-F5344CB8AC3E}">
        <p14:creationId xmlns:p14="http://schemas.microsoft.com/office/powerpoint/2010/main" val="1746500429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4" grpId="0"/>
      <p:bldP spid="4" grpId="1"/>
      <p:bldP spid="12" grpId="0"/>
      <p:bldP spid="12" grpId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75856" y="1556792"/>
            <a:ext cx="5866319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XVII  -  Formação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3275856" y="2564904"/>
            <a:ext cx="5868144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XVIII  -  Os  Perigos</a:t>
            </a:r>
          </a:p>
        </p:txBody>
      </p:sp>
      <p:sp>
        <p:nvSpPr>
          <p:cNvPr id="6" name="Retângulo 5"/>
          <p:cNvSpPr/>
          <p:nvPr/>
        </p:nvSpPr>
        <p:spPr>
          <a:xfrm>
            <a:off x="3275856" y="3644900"/>
            <a:ext cx="5868144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XIX  -  Seu  Papel</a:t>
            </a:r>
          </a:p>
        </p:txBody>
      </p:sp>
      <p:sp>
        <p:nvSpPr>
          <p:cNvPr id="7" name="Retângulo 6"/>
          <p:cNvSpPr/>
          <p:nvPr/>
        </p:nvSpPr>
        <p:spPr>
          <a:xfrm>
            <a:off x="3275856" y="4653136"/>
            <a:ext cx="5868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XX  -  A  Influência                       Moral</a:t>
            </a:r>
          </a:p>
        </p:txBody>
      </p:sp>
    </p:spTree>
    <p:extLst>
      <p:ext uri="{BB962C8B-B14F-4D97-AF65-F5344CB8AC3E}">
        <p14:creationId xmlns:p14="http://schemas.microsoft.com/office/powerpoint/2010/main" val="264644040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7145" y="522920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RESPOSTAS  ALTERADAS:  </a:t>
            </a:r>
            <a:r>
              <a:rPr lang="en-US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MAU  INTÉRPRETE.                                                                   O  MÉDIUM  DEVE  PROCURAR  ESTUDAR. </a:t>
            </a:r>
            <a:endParaRPr lang="pt-BR" sz="29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ESPÍRITO  DO  MÉDIUM  É  O  INTÉRPRETE,  POR  ISSO  </a:t>
            </a:r>
            <a:r>
              <a:rPr lang="en-US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INFLUENCIA                             A  FORMA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5229200"/>
            <a:ext cx="91355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SEMPRE  CONCORRE  PARA  A  REALIZAÇÃO DO  FENÔMENO.</a:t>
            </a:r>
            <a:r>
              <a:rPr lang="en-US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196056393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61764" y="215179"/>
            <a:ext cx="8820472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43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FACULDADE  MEDIÚNICA: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3732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MÉDIUM  NECESSITA  DELA  PARA  MELHORAR-SE.</a:t>
            </a:r>
          </a:p>
        </p:txBody>
      </p:sp>
      <p:sp>
        <p:nvSpPr>
          <p:cNvPr id="5" name="Retângulo 4"/>
          <p:cNvSpPr/>
          <p:nvPr/>
        </p:nvSpPr>
        <p:spPr>
          <a:xfrm>
            <a:off x="-14166" y="5445224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ORGÂNICA  E  INDEPENDE  DA  MORAL.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5301208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DIGNOS  E  INDIGNOS  SÃO  DOTADOS  DELA. (COMO  DOS  SENTIDOS  FÍSICOS)</a:t>
            </a:r>
          </a:p>
        </p:txBody>
      </p:sp>
      <p:sp>
        <p:nvSpPr>
          <p:cNvPr id="9" name="Retângulo 8"/>
          <p:cNvSpPr/>
          <p:nvPr/>
        </p:nvSpPr>
        <p:spPr>
          <a:xfrm>
            <a:off x="377787" y="107579"/>
            <a:ext cx="8388424" cy="747464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INFLUÊNCIA  MORAL  DO  MÉDIUM</a:t>
            </a:r>
          </a:p>
        </p:txBody>
      </p:sp>
    </p:spTree>
    <p:extLst>
      <p:ext uri="{BB962C8B-B14F-4D97-AF65-F5344CB8AC3E}">
        <p14:creationId xmlns:p14="http://schemas.microsoft.com/office/powerpoint/2010/main" val="2835327471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6" grpId="0"/>
      <p:bldP spid="6" grpId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17848" y="188640"/>
            <a:ext cx="7308304" cy="936104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5273"/>
              </a:avLst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O  USO  DA  FACULDADE  MEDIÚNICA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58924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MAU  USO  SERÁ  DUPLAMENTE  PUNIDO.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" y="5589240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  SER  BOM  OU  MAU.</a:t>
            </a:r>
          </a:p>
        </p:txBody>
      </p:sp>
      <p:sp>
        <p:nvSpPr>
          <p:cNvPr id="6" name="Retângulo 5"/>
          <p:cNvSpPr/>
          <p:nvPr/>
        </p:nvSpPr>
        <p:spPr>
          <a:xfrm>
            <a:off x="9486" y="5589240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DEPENDE  DAS  QUALIDADES  DO  MÉDIUM.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-4680" y="537321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PARA  ESCLARECÊ-LO.                                            CORRIGI-LO  DE  ALGUM  DEFEITO.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88640"/>
            <a:ext cx="914400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</a:pPr>
            <a:r>
              <a:rPr lang="pt-BR" sz="3200" b="1" i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MESMO  ASSUNTO  RECEBIDO  REPETIDAS VEZES  POR  UM  MÉDIUM: </a:t>
            </a:r>
          </a:p>
        </p:txBody>
      </p:sp>
    </p:spTree>
    <p:extLst>
      <p:ext uri="{BB962C8B-B14F-4D97-AF65-F5344CB8AC3E}">
        <p14:creationId xmlns:p14="http://schemas.microsoft.com/office/powerpoint/2010/main" val="188430284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1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49796" y="116632"/>
            <a:ext cx="8244408" cy="1080120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5870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CONDIÇÕES  PARA  NÃO  ALTERAR   AS  MENSAGENS: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229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DESPOJAR-SE  DA  VAIDADE.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" y="5229200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DESEJAR  O  BEM.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5229200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EXPULSAR  O  EGOÍSMO  E                                         O  ORGULHO.</a:t>
            </a:r>
          </a:p>
        </p:txBody>
      </p:sp>
    </p:spTree>
    <p:extLst>
      <p:ext uri="{BB962C8B-B14F-4D97-AF65-F5344CB8AC3E}">
        <p14:creationId xmlns:p14="http://schemas.microsoft.com/office/powerpoint/2010/main" val="4064089217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39551" y="210706"/>
            <a:ext cx="8064896" cy="91403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3930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SINAIS  DE  ORGULHO                         NO  MÉDIUM</a:t>
            </a:r>
          </a:p>
        </p:txBody>
      </p:sp>
      <p:sp>
        <p:nvSpPr>
          <p:cNvPr id="4" name="Retângulo 3"/>
          <p:cNvSpPr/>
          <p:nvPr/>
        </p:nvSpPr>
        <p:spPr>
          <a:xfrm>
            <a:off x="-20668" y="551723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AFASTAR-SE  DOS  AMIGOS  QUE  PODERIAM  DAR-LHES  AVISOS,  ETC.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" y="5517232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CONFIANÇA  CEGA  NA  SUPERIORIDADE                        DE  SUAS  COMUNICAÇÕES.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5445224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CONFIANÇA  CEGA  NA  INFALIBILIDADE                          DO  ESPÍRITO  COMUNICANTE.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" y="5589240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ABORRECER-SE  COM  A  CRÍTICA.</a:t>
            </a:r>
          </a:p>
        </p:txBody>
      </p:sp>
    </p:spTree>
    <p:extLst>
      <p:ext uri="{BB962C8B-B14F-4D97-AF65-F5344CB8AC3E}">
        <p14:creationId xmlns:p14="http://schemas.microsoft.com/office/powerpoint/2010/main" val="997231804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11" grpId="0"/>
      <p:bldP spid="1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88640"/>
            <a:ext cx="9144000" cy="1080120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9303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CONDIÇÕES  PARA  ATRAIR  OS   BONS ESPÍRITOS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4572000" y="3106291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AMOR  AO  PRÓXIMO.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4572000" y="2996952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BONDADE  E  A  BENEVOLÊNCIA.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4582522" y="2860070"/>
            <a:ext cx="45635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SIMPLICIDADE                         DE  CORAÇÃO  E  O  DESPRENDIMENTO.</a:t>
            </a:r>
          </a:p>
        </p:txBody>
      </p:sp>
    </p:spTree>
    <p:extLst>
      <p:ext uri="{BB962C8B-B14F-4D97-AF65-F5344CB8AC3E}">
        <p14:creationId xmlns:p14="http://schemas.microsoft.com/office/powerpoint/2010/main" val="26083790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t="-7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899592" y="188640"/>
            <a:ext cx="7416824" cy="504056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3930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SINAIS  DO  BOM  MÉDIUM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234888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TER  HUMILDADE:                                                                 CONSIDERAR-SE  INDIGNO  DESSE  FAVOR.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56490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SE  PREVALECER  DA  SUA  FACULDADE.</a:t>
            </a:r>
          </a:p>
        </p:txBody>
      </p:sp>
      <p:sp>
        <p:nvSpPr>
          <p:cNvPr id="6" name="Retângulo 5"/>
          <p:cNvSpPr/>
          <p:nvPr/>
        </p:nvSpPr>
        <p:spPr>
          <a:xfrm>
            <a:off x="1" y="2413337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SE  ATRIBUIR  NENHUM  MÉRITO                             PELA  MEDIUNIDADE.</a:t>
            </a:r>
          </a:p>
        </p:txBody>
      </p:sp>
    </p:spTree>
    <p:extLst>
      <p:ext uri="{BB962C8B-B14F-4D97-AF65-F5344CB8AC3E}">
        <p14:creationId xmlns:p14="http://schemas.microsoft.com/office/powerpoint/2010/main" val="1157343296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27784" y="332656"/>
            <a:ext cx="3672408" cy="576064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AVISOS!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2197755"/>
            <a:ext cx="53640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MÉDIUM  PERFEITO:                                                               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HÁ  PERFEIÇÃO                      NA  TERRA.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1988840"/>
            <a:ext cx="5076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MELHOR  MÉDIUM:                      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O  QUE  TEM                         SIDO  ENGANADO  MENOS  VEZES.                                                        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2132856"/>
            <a:ext cx="52200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MÉDIUM  ENGANADO:                                                           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FOI  ATACADO  PELO                      SEU  LADO  FRACO.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0" y="1700808"/>
            <a:ext cx="61561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ESPÍRITOS  SEMELHANTES  ATRAEM  OS  ESPÍRITOS  SEMELHANTES.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0" y="2204864"/>
            <a:ext cx="51480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MÉDIUNS  LEVIANOS  ATRAEM  ESPÍRITOS                         DA  MESMA  NATUREZA.</a:t>
            </a:r>
          </a:p>
        </p:txBody>
      </p:sp>
    </p:spTree>
    <p:extLst>
      <p:ext uri="{BB962C8B-B14F-4D97-AF65-F5344CB8AC3E}">
        <p14:creationId xmlns:p14="http://schemas.microsoft.com/office/powerpoint/2010/main" val="230069891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1" grpId="0"/>
      <p:bldP spid="11" grpId="1"/>
      <p:bldP spid="15" grpId="0"/>
      <p:bldP spid="15" grpId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486916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MÉDIUM  QUE  POR  SUA  CONDUTA  É  LEGITIMAMENTE  SUSPEITO: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</a:t>
            </a:r>
            <a:r>
              <a:rPr lang="pt-BR" sz="30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                                    </a:t>
            </a: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REPELIR  SUAS  COMUNICAÇÕES.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4827" y="2394754"/>
            <a:ext cx="55801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MAIS  VALE  REPELIR                       DEZ  VERDADES                                                                                    DO  QUE  ADMITIR                            UMA  ÚNICA  MENTIRA.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1484784"/>
            <a:ext cx="50040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PRECISO  QUE  OS  DIRIGENTES  SEJAM DOTADOS  DE  RARA  SAGACIDADE  PARA                             DISCERNIR  AS  COMUNICAÇÕES  AUTÊNTICAS. 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627784" y="260648"/>
            <a:ext cx="3672408" cy="504056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AVISOS!</a:t>
            </a:r>
          </a:p>
        </p:txBody>
      </p:sp>
    </p:spTree>
    <p:extLst>
      <p:ext uri="{BB962C8B-B14F-4D97-AF65-F5344CB8AC3E}">
        <p14:creationId xmlns:p14="http://schemas.microsoft.com/office/powerpoint/2010/main" val="3619219835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99592" y="188640"/>
            <a:ext cx="7344816" cy="1080120"/>
          </a:xfrm>
          <a:prstGeom prst="rect">
            <a:avLst/>
          </a:prstGeom>
        </p:spPr>
        <p:txBody>
          <a:bodyPr wrap="none">
            <a:prstTxWarp prst="textFadeUp">
              <a:avLst>
                <a:gd name="adj" fmla="val 665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COMO  CONSTATAR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EXISTÊNCIA  DA  MEDIUNIDADE?</a:t>
            </a:r>
          </a:p>
        </p:txBody>
      </p:sp>
      <p:sp>
        <p:nvSpPr>
          <p:cNvPr id="3" name="Retângulo 2"/>
          <p:cNvSpPr/>
          <p:nvPr/>
        </p:nvSpPr>
        <p:spPr>
          <a:xfrm>
            <a:off x="-19239" y="5157192"/>
            <a:ext cx="9144000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MEIO ÚNICO:</a:t>
            </a:r>
          </a:p>
        </p:txBody>
      </p:sp>
      <p:sp>
        <p:nvSpPr>
          <p:cNvPr id="5" name="Retângulo 4"/>
          <p:cNvSpPr/>
          <p:nvPr/>
        </p:nvSpPr>
        <p:spPr>
          <a:xfrm>
            <a:off x="1" y="5157192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EXPERIMENTAR!</a:t>
            </a:r>
          </a:p>
        </p:txBody>
      </p:sp>
    </p:spTree>
    <p:extLst>
      <p:ext uri="{BB962C8B-B14F-4D97-AF65-F5344CB8AC3E}">
        <p14:creationId xmlns:p14="http://schemas.microsoft.com/office/powerpoint/2010/main" val="965239005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79512" y="260648"/>
            <a:ext cx="8559447" cy="648072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A  MEDIUNIDADE  MANIFESTA-SE:</a:t>
            </a:r>
          </a:p>
        </p:txBody>
      </p:sp>
      <p:sp>
        <p:nvSpPr>
          <p:cNvPr id="5" name="Retângulo 4"/>
          <p:cNvSpPr/>
          <p:nvPr/>
        </p:nvSpPr>
        <p:spPr>
          <a:xfrm>
            <a:off x="-33471" y="228997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NAS  CRIANÇAS  E  NOS  VELHOS,                               EM  HOMENS  E  MULHERES.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6" y="282164"/>
            <a:ext cx="9143999" cy="758845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11401"/>
              </a:avLst>
            </a:prstTxWarp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ELA  SE  MANIFESTA  COM   QUALQUER  QUE  SEJA:                        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5984" y="5157192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TEMPERAMENTO.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15213" y="5229200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ESTADO  DE  SAÚDE.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5071" y="501317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DESENVOLVIMENTO  MORAL                                              E  INTELECTUAL.</a:t>
            </a:r>
          </a:p>
        </p:txBody>
      </p:sp>
    </p:spTree>
    <p:extLst>
      <p:ext uri="{BB962C8B-B14F-4D97-AF65-F5344CB8AC3E}">
        <p14:creationId xmlns:p14="http://schemas.microsoft.com/office/powerpoint/2010/main" val="1307547989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14" grpId="0"/>
      <p:bldP spid="15" grpId="0"/>
      <p:bldP spid="15" grpId="1"/>
      <p:bldP spid="16" grpId="0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78843" y="116632"/>
            <a:ext cx="8613637" cy="889253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FORMAÇÃO   DOS   MÉDIUNS   ESCREVENTES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816597" y="246814"/>
            <a:ext cx="7582813" cy="576064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DIFICULDADE  DOS  INICIANTES:</a:t>
            </a:r>
          </a:p>
        </p:txBody>
      </p:sp>
      <p:sp>
        <p:nvSpPr>
          <p:cNvPr id="5" name="Retângulo 4"/>
          <p:cNvSpPr/>
          <p:nvPr/>
        </p:nvSpPr>
        <p:spPr>
          <a:xfrm>
            <a:off x="-34585" y="5229200"/>
            <a:ext cx="91439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TEREM  QUE  TRATAR  COM  ESPÍRITOS                             INFERIORES:  SÃO  ELES  QUE  FAZEM                             OS  EXERCÍCIOS  COM  INICIANTES.</a:t>
            </a:r>
          </a:p>
        </p:txBody>
      </p:sp>
      <p:sp>
        <p:nvSpPr>
          <p:cNvPr id="9" name="Retângulo 8"/>
          <p:cNvSpPr/>
          <p:nvPr/>
        </p:nvSpPr>
        <p:spPr>
          <a:xfrm>
            <a:off x="219656" y="126072"/>
            <a:ext cx="8613637" cy="696806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DIFICULDADE  DOS  MÉDIUNS  FEITOS: 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5229200"/>
            <a:ext cx="9143999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NECESSÁRIOS  OS  CONSELHOS                           DA  PRUDÊNCIA  E  DA  EXPERIÊNCIA                     PARA  NÃO  CAIR  NAS  ARMADILHAS.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4980563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9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SERVIR-SE  DA  MEDIUNIDADE  NOS                      MOMENTOS  OPORTUNOS  E  NÃO  A  TODO  INSTANTE.  SE  A  MEDIUNIDADE  NÃO                               SE  REVELAR,  RENUNCIE  A  ELA.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051720" y="126072"/>
            <a:ext cx="4464496" cy="864096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RECOMENDAÇÃO! </a:t>
            </a:r>
          </a:p>
        </p:txBody>
      </p:sp>
    </p:spTree>
    <p:extLst>
      <p:ext uri="{BB962C8B-B14F-4D97-AF65-F5344CB8AC3E}">
        <p14:creationId xmlns:p14="http://schemas.microsoft.com/office/powerpoint/2010/main" val="4081027600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  <p:bldP spid="5" grpId="1"/>
      <p:bldP spid="9" grpId="0"/>
      <p:bldP spid="9" grpId="1"/>
      <p:bldP spid="10" grpId="0"/>
      <p:bldP spid="10" grpId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t="-4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229200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PERDA  E  SUSPENSÃO  DA  MEDIUNIDADE:</a:t>
            </a:r>
          </a:p>
        </p:txBody>
      </p:sp>
      <p:sp>
        <p:nvSpPr>
          <p:cNvPr id="9" name="Retângulo 8"/>
          <p:cNvSpPr/>
          <p:nvPr/>
        </p:nvSpPr>
        <p:spPr>
          <a:xfrm>
            <a:off x="611560" y="116632"/>
            <a:ext cx="7818141" cy="926977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2400" dirty="0">
                <a:latin typeface="Arial Black" pitchFamily="34" charset="0"/>
              </a:rPr>
              <a:t> </a:t>
            </a:r>
            <a:r>
              <a:rPr lang="pt-BR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FORMAÇÃO  DOS  MÉDIUNS </a:t>
            </a:r>
            <a:endParaRPr lang="pt-BR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697814"/>
      </p:ext>
    </p:extLst>
  </p:cSld>
  <p:clrMapOvr>
    <a:masterClrMapping/>
  </p:clrMapOvr>
  <p:transition advTm="60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589240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SERVIR-SE  DELA  PARA  COISAS  FRÍVOLAS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55892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VAIDADE</a:t>
            </a:r>
          </a:p>
        </p:txBody>
      </p:sp>
      <p:sp>
        <p:nvSpPr>
          <p:cNvPr id="6" name="Retângulo 5"/>
          <p:cNvSpPr/>
          <p:nvPr/>
        </p:nvSpPr>
        <p:spPr>
          <a:xfrm>
            <a:off x="1" y="5517232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AMBIÇÃO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5517232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RECUSAR  PRATICÁ-LA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43808" y="260648"/>
            <a:ext cx="3325806" cy="576064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PERDA</a:t>
            </a:r>
            <a:endParaRPr lang="pt-BR" sz="3200" b="1" dirty="0">
              <a:solidFill>
                <a:schemeClr val="bg1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35" y="1013827"/>
            <a:ext cx="9146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É  FREQUENTE  POR  PUNIÇÃO:</a:t>
            </a:r>
          </a:p>
        </p:txBody>
      </p:sp>
    </p:spTree>
    <p:extLst>
      <p:ext uri="{BB962C8B-B14F-4D97-AF65-F5344CB8AC3E}">
        <p14:creationId xmlns:p14="http://schemas.microsoft.com/office/powerpoint/2010/main" val="2771846828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6" grpId="1"/>
      <p:bldP spid="7" grpId="0"/>
      <p:bldP spid="7" grpId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t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1947" y="99350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POR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</a:t>
            </a: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SOLICITUDE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: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18" y="5301208"/>
            <a:ext cx="91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PROMOVER  O  REPOUSO.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530120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PROVAR  A  PACIÊNCIA.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" y="5301208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PROVAR  A  INFLUÊNCIA  DOS  ESPÍRITOS.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430" y="5251266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DAR  TEMPO  PARA  MEDITAR.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188640"/>
            <a:ext cx="9144000" cy="120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</a:pPr>
            <a:r>
              <a:rPr lang="pt-BR" sz="33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SINAL  DE  SER  UMA  CENSURA  ESTÁ          NA  CONSCIÊNCIA  DO  MÉDIUM: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0" y="508518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USO  FEZ  DA  MEDIUNIDADE?                                                                                                   QUE  BEM  RESULTOU  AOS  OUTROS?                                                                                                    QUE  PROVEITO  RETIROU  PARA  SI?</a:t>
            </a:r>
          </a:p>
        </p:txBody>
      </p:sp>
      <p:sp>
        <p:nvSpPr>
          <p:cNvPr id="2" name="Retângulo 1"/>
          <p:cNvSpPr/>
          <p:nvPr/>
        </p:nvSpPr>
        <p:spPr>
          <a:xfrm>
            <a:off x="2224015" y="114832"/>
            <a:ext cx="4695970" cy="720080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SUSPENSÃO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401380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27584" y="188640"/>
            <a:ext cx="7488832" cy="576064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PERIGOS  DA  MEDIUNIDADE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5733256"/>
            <a:ext cx="91440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SOBRE  A  SAÚDE: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589240"/>
            <a:ext cx="9114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RECOMENDAÇÃO: REPOUSO.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5520134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FADIGA.                                                                     (GASTOS  DE  FLUIDOS)</a:t>
            </a:r>
          </a:p>
        </p:txBody>
      </p:sp>
    </p:spTree>
    <p:extLst>
      <p:ext uri="{BB962C8B-B14F-4D97-AF65-F5344CB8AC3E}">
        <p14:creationId xmlns:p14="http://schemas.microsoft.com/office/powerpoint/2010/main" val="3286271343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1_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3640</TotalTime>
  <Words>950</Words>
  <Application>Microsoft Office PowerPoint</Application>
  <PresentationFormat>Apresentação na tela (4:3)</PresentationFormat>
  <Paragraphs>138</Paragraphs>
  <Slides>28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Times New Roman</vt:lpstr>
      <vt:lpstr>Wingdings</vt:lpstr>
      <vt:lpstr>1_Estrutura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Rosi Meri</cp:lastModifiedBy>
  <cp:revision>235</cp:revision>
  <cp:lastPrinted>2017-07-15T17:49:21Z</cp:lastPrinted>
  <dcterms:created xsi:type="dcterms:W3CDTF">2017-02-06T10:23:24Z</dcterms:created>
  <dcterms:modified xsi:type="dcterms:W3CDTF">2018-06-13T21:19:50Z</dcterms:modified>
</cp:coreProperties>
</file>