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9" r:id="rId3"/>
    <p:sldId id="272" r:id="rId4"/>
    <p:sldId id="288" r:id="rId5"/>
    <p:sldId id="340" r:id="rId6"/>
    <p:sldId id="289" r:id="rId7"/>
    <p:sldId id="290" r:id="rId8"/>
    <p:sldId id="291" r:id="rId9"/>
    <p:sldId id="292" r:id="rId10"/>
    <p:sldId id="293" r:id="rId11"/>
    <p:sldId id="294" r:id="rId12"/>
    <p:sldId id="306" r:id="rId13"/>
    <p:sldId id="305" r:id="rId14"/>
    <p:sldId id="308" r:id="rId15"/>
    <p:sldId id="309" r:id="rId16"/>
    <p:sldId id="334" r:id="rId17"/>
    <p:sldId id="310" r:id="rId18"/>
    <p:sldId id="311" r:id="rId19"/>
    <p:sldId id="312" r:id="rId20"/>
    <p:sldId id="313" r:id="rId21"/>
    <p:sldId id="337" r:id="rId22"/>
    <p:sldId id="320" r:id="rId23"/>
    <p:sldId id="335" r:id="rId24"/>
    <p:sldId id="342" r:id="rId25"/>
    <p:sldId id="331" r:id="rId26"/>
    <p:sldId id="332" r:id="rId27"/>
    <p:sldId id="33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CC"/>
    <a:srgbClr val="99CCFF"/>
    <a:srgbClr val="0000FF"/>
    <a:srgbClr val="0000CC"/>
    <a:srgbClr val="FFCCFF"/>
    <a:srgbClr val="00FFFF"/>
    <a:srgbClr val="00CCFF"/>
    <a:srgbClr val="66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903" autoAdjust="0"/>
    <p:restoredTop sz="94660"/>
  </p:normalViewPr>
  <p:slideViewPr>
    <p:cSldViewPr showGuides="1">
      <p:cViewPr varScale="1">
        <p:scale>
          <a:sx n="99" d="100"/>
          <a:sy n="99" d="100"/>
        </p:scale>
        <p:origin x="72" y="96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3DAC1-C3D3-487A-AEDD-64D10D38BD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59A9-E974-4F5E-96FF-5DFD9B4BB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7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D9EAD3-7063-44F1-A51D-032F425E2B98}" type="slidenum">
              <a:rPr lang="pt-BR" sz="1200">
                <a:solidFill>
                  <a:prstClr val="black"/>
                </a:solidFill>
              </a:rPr>
              <a:pPr/>
              <a:t>1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BD887A-E8B4-424D-BA8D-A238B5B0516E}" type="slidenum">
              <a:rPr lang="pt-BR" sz="1200">
                <a:solidFill>
                  <a:prstClr val="black"/>
                </a:solidFill>
              </a:rPr>
              <a:pPr/>
              <a:t>2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87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17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21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09ED-6E53-4F4C-A4BD-587FD59A1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074728"/>
      </p:ext>
    </p:extLst>
  </p:cSld>
  <p:clrMapOvr>
    <a:masterClrMapping/>
  </p:clrMapOvr>
  <p:transition advTm="60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44B7-83DA-4B8F-947A-268A936FF9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727105"/>
      </p:ext>
    </p:extLst>
  </p:cSld>
  <p:clrMapOvr>
    <a:masterClrMapping/>
  </p:clrMapOvr>
  <p:transition advTm="60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D31C-6E77-4502-9882-89382EB03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272693"/>
      </p:ext>
    </p:extLst>
  </p:cSld>
  <p:clrMapOvr>
    <a:masterClrMapping/>
  </p:clrMapOvr>
  <p:transition advTm="60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FBF0-8ABE-4DBD-923E-6936B1873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252109"/>
      </p:ext>
    </p:extLst>
  </p:cSld>
  <p:clrMapOvr>
    <a:masterClrMapping/>
  </p:clrMapOvr>
  <p:transition advTm="60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B2C5-1334-48ED-8A9E-E386A583B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626220"/>
      </p:ext>
    </p:extLst>
  </p:cSld>
  <p:clrMapOvr>
    <a:masterClrMapping/>
  </p:clrMapOvr>
  <p:transition advTm="60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95E-6E44-4B6D-A4AF-928CF61400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079276"/>
      </p:ext>
    </p:extLst>
  </p:cSld>
  <p:clrMapOvr>
    <a:masterClrMapping/>
  </p:clrMapOvr>
  <p:transition advTm="60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3BC-516C-4D9C-B47E-BB7C3DCFA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553603"/>
      </p:ext>
    </p:extLst>
  </p:cSld>
  <p:clrMapOvr>
    <a:masterClrMapping/>
  </p:clrMapOvr>
  <p:transition advTm="60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B2CF-AE8C-4BE3-8B3C-514E7B2C8D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03830"/>
      </p:ext>
    </p:extLst>
  </p:cSld>
  <p:clrMapOvr>
    <a:masterClrMapping/>
  </p:clrMapOvr>
  <p:transition advTm="6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91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3C78-2270-4791-A82B-734150028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607497"/>
      </p:ext>
    </p:extLst>
  </p:cSld>
  <p:clrMapOvr>
    <a:masterClrMapping/>
  </p:clrMapOvr>
  <p:transition advTm="60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DB63-71B8-46FC-8EF5-24EDA4E0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681803"/>
      </p:ext>
    </p:extLst>
  </p:cSld>
  <p:clrMapOvr>
    <a:masterClrMapping/>
  </p:clrMapOvr>
  <p:transition advTm="60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E848-2FEC-43DC-A12B-08AA8D273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513139"/>
      </p:ext>
    </p:extLst>
  </p:cSld>
  <p:clrMapOvr>
    <a:masterClrMapping/>
  </p:clrMapOvr>
  <p:transition advTm="6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8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37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12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17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4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44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448E-B059-4D14-B8E4-7EA53409E062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0BA9-618E-495F-B37E-371EFA9473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5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6058DA-F624-4BE2-8D59-F788D6BD47E6}" type="slidenum">
              <a:rPr lang="pt-BR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3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67352" y="2060848"/>
            <a:ext cx="57961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MANIFESTAÇÕES  ESPÍRITAS</a:t>
            </a:r>
            <a:endParaRPr lang="pt-BR" sz="29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560" y="116632"/>
            <a:ext cx="79208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9405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 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MÉDIUNS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19872" y="4293096"/>
            <a:ext cx="574238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  MÉDIUNS:                             CAP.  XIV  AO  XVI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09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3968" y="188640"/>
            <a:ext cx="3888432" cy="648072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VIDENTES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5172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DOTADOS  DA  FACULDADE 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PERMANENTE</a:t>
            </a:r>
            <a:r>
              <a:rPr lang="pt-BR" sz="3000" b="1" dirty="0">
                <a:solidFill>
                  <a:srgbClr val="00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 VER  OS  ESPÍRITOS.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04" y="551723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EM  SONHO: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VIDÊNCIA.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904" y="5055567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QUASE  SEMPRE  É  O  EFEITO                                DE  UMA  CRISE  PASSAGEIRA,                             ACIDENTAL  E  ESPONTÂNEA.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968" y="514790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JULGA  VER  COM  OS  OLHOS  MAS  É                                          A  ALMA  QUE  VÊ.  NO  ESTADO  NORMAL                            OU  NO  ESTADO  SONAMBÚLICO.</a:t>
            </a:r>
          </a:p>
        </p:txBody>
      </p:sp>
    </p:spTree>
    <p:extLst>
      <p:ext uri="{BB962C8B-B14F-4D97-AF65-F5344CB8AC3E}">
        <p14:creationId xmlns:p14="http://schemas.microsoft.com/office/powerpoint/2010/main" val="27292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16632"/>
            <a:ext cx="8014485" cy="504056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2403"/>
              </a:avLst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  VISTOS  NOS  ESPÍRITOS: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8924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IR  E  VIR,  ETC.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GESTOS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FISIONOMIA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ROUPA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SENTIMENTOS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4365104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DESENVOLVIMENTO  DA  FACULDADE    DEVE  PROCESSAR-SE  NATURALMENTE,                            SEM  QUE  SE  PROVOQUE.</a:t>
            </a:r>
          </a:p>
        </p:txBody>
      </p:sp>
    </p:spTree>
    <p:extLst>
      <p:ext uri="{BB962C8B-B14F-4D97-AF65-F5344CB8AC3E}">
        <p14:creationId xmlns:p14="http://schemas.microsoft.com/office/powerpoint/2010/main" val="8509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3688" y="260648"/>
            <a:ext cx="5616624" cy="576064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9588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 SONÂMBULOS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1333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EXPRIMEM  O  PENSAMENTO  DOS                        ESPÍRITOS  DURANTE  O  SONAMBULISMO.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3407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QUALIDADES  MORAIS  DO  SONÂMBULO  TÊM  UMA  GRANDE  INFLUÊNCIA  PARA  ATRAIR  OS  BONS  ESPÍRITOS.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162880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COMUNICAÇÃO  SE  TORNA  MAIS  FÁCIL.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1484784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A  SUA  ALMA  EMANCIPADA  QUE: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148478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VÊ,  OUVE  E  PERCEBE  ALÉM  DOS                          LIMITES  DOS  SENTIDOS.</a:t>
            </a:r>
          </a:p>
        </p:txBody>
      </p:sp>
    </p:spTree>
    <p:extLst>
      <p:ext uri="{BB962C8B-B14F-4D97-AF65-F5344CB8AC3E}">
        <p14:creationId xmlns:p14="http://schemas.microsoft.com/office/powerpoint/2010/main" val="6660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1680" y="116632"/>
            <a:ext cx="5616624" cy="648072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 CURADORES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14" y="5341624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PORTADORES  DO  DOM  DE  CURAR.                     POR  SIMPLES  TOQUES,  PELO  OLHAR,  POR                       UM  GESTO,  SEM  NENHUMA  MEDICAÇÃO.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4452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ESSAS  PESSOAS  AGEM  SOB  A                            INFLUÊNCIA  DOS  ESPÍRITOS.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2292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ATUAÇÃO  DO  ESPÍRITO  SOBRE  O  MÉDIUM: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51723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AUMENTA  SUA  FORÇA.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66124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AMPLIA  SUA  VONTADE.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51723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DIRIGE  E  QUALIFICA  SEU  FLUIDO.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1224136" cy="12241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1578" y="201414"/>
            <a:ext cx="7596845" cy="77931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  PNEUMATÓGRAFOS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30120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CONSISTE  NA  APTIDÃO  PARA  OBTER  A  ESCRITA  DIRETA.  É  MUITO  RARA.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229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  E  O  RECOLHIMENTO  SÃO  CONDIÇÕES  ESSENCIAIS.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946" y="5085184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SEGUNDO  A  POTÊNCIA  DO                                          MÉDIUM  OBTÊM-SE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445224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TRAÇOS,  SINAIS.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373216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LETRAS,  PALAVRAS.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373216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FRASES  OU  ATÉ  PÁGINAS  INTEIRAS.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1571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IMPOSSÍVEL  OBTÊ-LAS  EM  REUNIÕES  POUCO  SÉRIAS.</a:t>
            </a:r>
          </a:p>
        </p:txBody>
      </p:sp>
    </p:spTree>
    <p:extLst>
      <p:ext uri="{BB962C8B-B14F-4D97-AF65-F5344CB8AC3E}">
        <p14:creationId xmlns:p14="http://schemas.microsoft.com/office/powerpoint/2010/main" val="9330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68469"/>
            <a:ext cx="8496944" cy="720080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5381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  ESCREVENTES   OU   PSICÓGRAFOS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301208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FORMA  DE  COMUNICAÇÃO                                  MAIS  SIMPLES,  MAIS  CÔMODA                                             E  MAIS  COMPLETA.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0" y="4797152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 PERMITE  ESTABELECER  RELAÇÕES                        TÃO  PERMANENTES  E  REGULARES                               COM  OS  ESPÍRITOS,  COMO  AS  QUE                                         MANTEMOS  ENTRE  NÓS.</a:t>
            </a:r>
          </a:p>
        </p:txBody>
      </p:sp>
    </p:spTree>
    <p:extLst>
      <p:ext uri="{BB962C8B-B14F-4D97-AF65-F5344CB8AC3E}">
        <p14:creationId xmlns:p14="http://schemas.microsoft.com/office/powerpoint/2010/main" val="29374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11560" y="2348880"/>
            <a:ext cx="460308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MECÂNICOS: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3568" y="2420888"/>
            <a:ext cx="4581607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SEMIMECÂNICOS:</a:t>
            </a:r>
          </a:p>
        </p:txBody>
      </p:sp>
      <p:sp>
        <p:nvSpPr>
          <p:cNvPr id="9" name="Retângulo 8"/>
          <p:cNvSpPr/>
          <p:nvPr/>
        </p:nvSpPr>
        <p:spPr>
          <a:xfrm>
            <a:off x="827584" y="2420888"/>
            <a:ext cx="457199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INTUITIVOS: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1560" y="188640"/>
            <a:ext cx="8010636" cy="720080"/>
          </a:xfrm>
          <a:prstGeom prst="rect">
            <a:avLst/>
          </a:prstGeom>
          <a:ln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PENSAMENTO   DURANTE   O   FENÔMENO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83568" y="3501008"/>
            <a:ext cx="460308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APÓS  A  ESCRITA.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55576" y="3356992"/>
            <a:ext cx="45720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MESMO  TEMPO  DA  ESCRITA.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39552" y="3501008"/>
            <a:ext cx="457199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 DA  ESCRITA. 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7584" y="2348880"/>
            <a:ext cx="4572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INSPIRADOS: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07504" y="3429000"/>
            <a:ext cx="572412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APELO  À  INSPIRAÇÃO.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11560" y="2348880"/>
            <a:ext cx="511256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 PRESSENTIMENTO: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20080" y="3367901"/>
            <a:ext cx="4572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MODO  OCULTO.</a:t>
            </a:r>
          </a:p>
        </p:txBody>
      </p:sp>
    </p:spTree>
    <p:extLst>
      <p:ext uri="{BB962C8B-B14F-4D97-AF65-F5344CB8AC3E}">
        <p14:creationId xmlns:p14="http://schemas.microsoft.com/office/powerpoint/2010/main" val="31663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3688" y="188640"/>
            <a:ext cx="5616624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 ESPECIAIS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452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SABER  DO  ESPÍRITO  E  APTIDÃO                                   DO  MÉDIUM.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POETAS  OU  MÚSICOS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DESENHISTAS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MORALISTAS  OU  SÁBIOS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MÉDICOS,  ETC.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4452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VARIAÇÕES  SÃO  INFINITAS  COM  APTIDÕES  PARTICULARES.</a:t>
            </a:r>
          </a:p>
        </p:txBody>
      </p:sp>
    </p:spTree>
    <p:extLst>
      <p:ext uri="{BB962C8B-B14F-4D97-AF65-F5344CB8AC3E}">
        <p14:creationId xmlns:p14="http://schemas.microsoft.com/office/powerpoint/2010/main" val="17222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9" grpId="0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8691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ALÉM  DAS  APTIDÕES  OS  ESPÍRITOS                             SE  COMUNICAM  DANDO  PREFERÊNCIA                                 À  ESSE  OU  ÀQUELE  MÉDIUM,  DE                          ACORDO  COM  AS  SUAS  SIMPATIAS.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188640"/>
            <a:ext cx="8299517" cy="72008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8180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   BOA  COMUNICAÇÃO  DEPENDE: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517232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QUALIDADES  DO  ESPÍRITO.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5445224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APTIDÕES  DO  MÉDIUM.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517232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INTENÇÕES  DE  QUEM  INTERROGA.</a:t>
            </a:r>
          </a:p>
        </p:txBody>
      </p:sp>
    </p:spTree>
    <p:extLst>
      <p:ext uri="{BB962C8B-B14F-4D97-AF65-F5344CB8AC3E}">
        <p14:creationId xmlns:p14="http://schemas.microsoft.com/office/powerpoint/2010/main" val="37043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188640"/>
            <a:ext cx="6840760" cy="648072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 ESPECIAIS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517232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DUAS  GRANDES  CATEGORIAS: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445224"/>
            <a:ext cx="4591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EFEITOS  FÍSICOS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5157192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TODOS  OS  FENÔMENOS  ESPÍRITAS  HÁ  UM  EFEITO  FÍSICO  AO  QUAL  SE  JUNTA  COM  FREQUÊNCIA  UM  EFEITO  INTELIGENTE.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517232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LIMITE  ENTRE  OS  DOIS  É  DIFÍCIL                               DE  SE  ESTABELECER.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87912" y="5301208"/>
            <a:ext cx="4556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EFEITOS  INTELECTUAIS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9203" y="1393998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PODEM  SER: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" y="5445224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SENSITIVOS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" y="5517232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NATURAIS  OU  INCONSCIENTES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551723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FACULTATIVOS  OU  VOLUNTÁRIOS</a:t>
            </a:r>
          </a:p>
        </p:txBody>
      </p:sp>
    </p:spTree>
    <p:extLst>
      <p:ext uri="{BB962C8B-B14F-4D97-AF65-F5344CB8AC3E}">
        <p14:creationId xmlns:p14="http://schemas.microsoft.com/office/powerpoint/2010/main" val="23801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  <p:bldP spid="16" grpId="0"/>
      <p:bldP spid="17" grpId="0"/>
      <p:bldP spid="17" grpId="1"/>
      <p:bldP spid="18" grpId="0"/>
      <p:bldP spid="18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297237" y="1700808"/>
            <a:ext cx="5846763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XIV  -  Dos  Médiuns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3276600" y="2852936"/>
            <a:ext cx="5867400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XV  -  Médiuns  Escreventes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277477" y="4005064"/>
            <a:ext cx="5868988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XVI  -  Médiuns  Especiais</a:t>
            </a:r>
          </a:p>
        </p:txBody>
      </p:sp>
    </p:spTree>
    <p:extLst>
      <p:ext uri="{BB962C8B-B14F-4D97-AF65-F5344CB8AC3E}">
        <p14:creationId xmlns:p14="http://schemas.microsoft.com/office/powerpoint/2010/main" val="264644040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188640"/>
            <a:ext cx="6480720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AOS  MÉDIUNS  ESPECIAIS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47864" y="4797152"/>
            <a:ext cx="5796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LIÇÕES  DE  SÓCRATES  SOBRE  O  CULTIVO  DE                   UMA  APTIDÃO: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627784" y="3429000"/>
            <a:ext cx="65162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MÉDIUM  PODE  TER  NUMEROSAS  APTIDÕES, MAS  SEMPRE  HAVERÁ  A  PREDOMINÂNCIA  DE  UMA.                             E  ESSA  É  A  QUE  ELE  DEVE  TRATAR  DE  CULTIVAR,                                   SE  FOR  ÚTIL.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70301" y="4005064"/>
            <a:ext cx="64442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LIMITANDO-SE   À  SUA  ESPECILIDADE,  O  MÉDIUM                        PODE  APRIMORÁ-LA   E                         OBTER  BONS  RESULTADOS.  OCUPANDO-SE  DE  TUDO,                        NADA  CONSEGUIRÁ  DE  BOM.</a:t>
            </a:r>
          </a:p>
        </p:txBody>
      </p:sp>
    </p:spTree>
    <p:extLst>
      <p:ext uri="{BB962C8B-B14F-4D97-AF65-F5344CB8AC3E}">
        <p14:creationId xmlns:p14="http://schemas.microsoft.com/office/powerpoint/2010/main" val="32617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88640"/>
            <a:ext cx="4680520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ESCALA  ESPÍRITA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4941168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ORDEM:  ESPÍRITOS  PUROS</a:t>
            </a:r>
          </a:p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  CLASSE:  PUROS</a:t>
            </a:r>
          </a:p>
        </p:txBody>
      </p:sp>
    </p:spTree>
    <p:extLst>
      <p:ext uri="{BB962C8B-B14F-4D97-AF65-F5344CB8AC3E}">
        <p14:creationId xmlns:p14="http://schemas.microsoft.com/office/powerpoint/2010/main" val="16556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01" y="55892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5ª  CLASSE:  BENÉVOLOS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653136"/>
            <a:ext cx="91439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ORDEM:  BONS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58924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2ª  CLASSE:  SUPERIORES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780" y="566124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3ª  CLASSE:  PRUDENTES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58924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4ª  CLASSE:  SÁBIOS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03848" y="332656"/>
            <a:ext cx="5616624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ESCALA  ESPÍRITA</a:t>
            </a:r>
          </a:p>
        </p:txBody>
      </p:sp>
    </p:spTree>
    <p:extLst>
      <p:ext uri="{BB962C8B-B14F-4D97-AF65-F5344CB8AC3E}">
        <p14:creationId xmlns:p14="http://schemas.microsoft.com/office/powerpoint/2010/main" val="13210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5892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9ª  CLASSE:  LEVIANOS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581128"/>
            <a:ext cx="91439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ORDEM:  IMPERFEITOS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558924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6ª  CLASSE:  PERTURBADORES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88" y="558924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7ª  CLASSE:  NEUTROS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48" y="558924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8ª  CLASSE:  PSEUDO-SÁBIOS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5892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10ª  CLASSE:  IMPUROS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63688" y="116632"/>
            <a:ext cx="5616624" cy="79208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ESCALA  ESPÍRITA</a:t>
            </a:r>
          </a:p>
        </p:txBody>
      </p:sp>
    </p:spTree>
    <p:extLst>
      <p:ext uri="{BB962C8B-B14F-4D97-AF65-F5344CB8AC3E}">
        <p14:creationId xmlns:p14="http://schemas.microsoft.com/office/powerpoint/2010/main" val="33085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7" grpId="1"/>
      <p:bldP spid="9" grpId="0"/>
      <p:bldP spid="9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672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58830"/>
              </p:ext>
            </p:extLst>
          </p:nvPr>
        </p:nvGraphicFramePr>
        <p:xfrm>
          <a:off x="72454" y="1463675"/>
          <a:ext cx="4427538" cy="44211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2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9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ESPECIAIS  PARA                                          EFEITOS  FÍSICOS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TIPTÓLOGOS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MOTORES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DE TRANSLAÇÕES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SUSPENSÕES 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DE EFEITOS MUSICAIS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DE APARIÇÕES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DE TRANSPORTES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NOTURNOS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PNEUMATÓGRAFOS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CURADORES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EXCITADORES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5594" name="Rectangle 26"/>
          <p:cNvSpPr>
            <a:spLocks noChangeArrowheads="1"/>
          </p:cNvSpPr>
          <p:nvPr/>
        </p:nvSpPr>
        <p:spPr bwMode="auto">
          <a:xfrm>
            <a:off x="0" y="324074"/>
            <a:ext cx="91440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80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 ESPECIAIS                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6567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62403"/>
              </p:ext>
            </p:extLst>
          </p:nvPr>
        </p:nvGraphicFramePr>
        <p:xfrm>
          <a:off x="4716016" y="1463675"/>
          <a:ext cx="4427538" cy="44211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2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98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ESPECIAIS  PARA                                          EFEITOS  INTELECTUAIS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AUDITIVOS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FALANTES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VIDENTES 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INSPIRADOS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DE PRESSENTIMENTOS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PROFÉTICOS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SONÂMBULOS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EXTÁTICOS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PINTORES E DESENHISTAS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MÚSICOS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78983747"/>
      </p:ext>
    </p:extLst>
  </p:cSld>
  <p:clrMapOvr>
    <a:masterClrMapping/>
  </p:clrMapOvr>
  <p:transition advTm="5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760" name="Group 168"/>
          <p:cNvGraphicFramePr>
            <a:graphicFrameLocks noGrp="1"/>
          </p:cNvGraphicFramePr>
          <p:nvPr/>
        </p:nvGraphicFramePr>
        <p:xfrm>
          <a:off x="0" y="1463675"/>
          <a:ext cx="2987675" cy="5300847"/>
        </p:xfrm>
        <a:graphic>
          <a:graphicData uri="http://schemas.openxmlformats.org/drawingml/2006/table">
            <a:tbl>
              <a:tblPr/>
              <a:tblGrid>
                <a:gridCol w="298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SEGUNDO O                                              MODO                                         DE EXECUÇÃO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MECÂNICOS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SEMIMECÂNICOS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INTUITIVOS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POLÍGRAFOS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POLIGLOTAS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ILETRADOS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66624" name="Rectangle 32"/>
          <p:cNvSpPr>
            <a:spLocks noChangeArrowheads="1"/>
          </p:cNvSpPr>
          <p:nvPr/>
        </p:nvSpPr>
        <p:spPr bwMode="auto">
          <a:xfrm>
            <a:off x="0" y="142652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MÉDIUNS ESPECIAIS  </a:t>
            </a:r>
            <a:b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VARIEDADES DE ESCREVENTES</a:t>
            </a:r>
          </a:p>
        </p:txBody>
      </p:sp>
      <p:graphicFrame>
        <p:nvGraphicFramePr>
          <p:cNvPr id="366747" name="Group 155"/>
          <p:cNvGraphicFramePr>
            <a:graphicFrameLocks noGrp="1"/>
          </p:cNvGraphicFramePr>
          <p:nvPr/>
        </p:nvGraphicFramePr>
        <p:xfrm>
          <a:off x="3059113" y="1484313"/>
          <a:ext cx="2987675" cy="5300847"/>
        </p:xfrm>
        <a:graphic>
          <a:graphicData uri="http://schemas.openxmlformats.org/drawingml/2006/table">
            <a:tbl>
              <a:tblPr/>
              <a:tblGrid>
                <a:gridCol w="298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SEGUNDO O DESENVOLVIMENTO DA FACULDADE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NOVIÇOS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IMPRODUTIVOS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LACÔNICOS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EXPLÍCITOS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EXPERIMENTADOS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FLEXÍVEIS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EXCLUSIVOS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EVOCAÇÃO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DITADOS ESPONT.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66737" name="Group 145"/>
          <p:cNvGraphicFramePr>
            <a:graphicFrameLocks noGrp="1"/>
          </p:cNvGraphicFramePr>
          <p:nvPr/>
        </p:nvGraphicFramePr>
        <p:xfrm>
          <a:off x="6121400" y="1484313"/>
          <a:ext cx="2987675" cy="5296338"/>
        </p:xfrm>
        <a:graphic>
          <a:graphicData uri="http://schemas.openxmlformats.org/drawingml/2006/table">
            <a:tbl>
              <a:tblPr/>
              <a:tblGrid>
                <a:gridCol w="298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SEGUNDO O GÊNERO E A ESPECIALIDADE DA COMUNICAÇÃO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VERSIFICADORES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POÉTICOS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LITERÁRIOS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INCORRETOS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HISTORIADORES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CIENTÍFICOS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RECEITISTAS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RELIGIOSOS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FILÓSOFOS E MORAL.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COMUN. TRIVIAIS E OBSCENAS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607924"/>
      </p:ext>
    </p:extLst>
  </p:cSld>
  <p:clrMapOvr>
    <a:masterClrMapping/>
  </p:clrMapOvr>
  <p:transition advTm="7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62732"/>
            <a:ext cx="2667000" cy="56626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800" b="1" dirty="0">
                <a:solidFill>
                  <a:schemeClr val="bg1"/>
                </a:solidFill>
                <a:latin typeface="Arial" charset="0"/>
              </a:rPr>
              <a:t>1. </a:t>
            </a: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AMBICIOSOS                           2. </a:t>
            </a:r>
            <a:r>
              <a:rPr lang="pt-BR" sz="1600" b="1" i="1" dirty="0">
                <a:solidFill>
                  <a:schemeClr val="bg1"/>
                </a:solidFill>
                <a:latin typeface="Arial" charset="0"/>
              </a:rPr>
              <a:t>DE</a:t>
            </a: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 APARIÇÕES 3.APRENDIZES 4.AUDIENTES                      5.BONS                           6.CALMOS 7.CIENTÍFICOS 8.CONVULSIVOS 9.CURADORES 10.DESENHISTAS 11.DEVOTADOS                                                      12.PARA DITADOS  13.EGOÍSTAS 14.EXCITADORES 15.EXCLUSIVOS 16.ESCREVENTES 17.EXPERIMENTADOS 18.EXPLÍCITOS  19.EXTÁTICOS                       20.PARA EVOCAÇÃO 21.FACULTATIVOS 22.FALANTES  23.FASCINADOS  24.FEITOS          25.FORMADOS</a:t>
            </a:r>
            <a:r>
              <a:rPr lang="pt-BR" sz="18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68538" y="889719"/>
            <a:ext cx="2425700" cy="5635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26.DE EF. FÍSICOS 27.HISTORIADORES 28.ILETRADOS 29.IMPRESSIONÁVEIS 30.IMPRODUTIVOS  31.INCONSCIENTES  32.INCORRETOS 33.INDIFERENTES 34.INSPIRADOS  35.INTELECTUAIS 36.INTUITIVOS 37.INVEJOSOS 38.INVOLUNTÁRIOS 39.LACÔNICOS 40.LEVIANOS 41.LITERÁRIOS                               42. de-MÁ-FÉ      43.MALEÁVEIS 44.MECÂNICOS  45.MERCENÁRIOS 46.MODESTOS  47.MOTORES 48.MUSICAIS 49.NATURAIS 50.NOTURNOS</a:t>
            </a:r>
            <a:r>
              <a:rPr lang="pt-BR" sz="18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4354">
            <a:off x="76200" y="6841"/>
            <a:ext cx="8988425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3000" dirty="0">
                <a:solidFill>
                  <a:srgbClr val="CC0000"/>
                </a:solidFill>
                <a:latin typeface="Impact" pitchFamily="34" charset="0"/>
              </a:rPr>
              <a:t>  </a:t>
            </a:r>
            <a:r>
              <a:rPr lang="pt-BR" sz="3200" b="1" dirty="0">
                <a:solidFill>
                  <a:srgbClr val="CC0000"/>
                </a:solidFill>
                <a:latin typeface="Impact" pitchFamily="34" charset="0"/>
              </a:rPr>
              <a:t>QUADRO  COMPLEMENTAR  DA  ESCALA:  OS  MÉDIUNS</a:t>
            </a:r>
            <a:endParaRPr lang="pt-BR" sz="3000" b="1" dirty="0">
              <a:latin typeface="Impact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0" y="844699"/>
            <a:ext cx="2879725" cy="5608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51.NOVATOS                            52.OBSCENOS                       53.OBSIDIADOS 54.ORGULHOSOS                               55.PERFEITOS         56.PINTORES                            57.POÉTICOS                             58.POLIGLOTAS 59.POLÍGRAFOS                     60.POSITIVOS                              61.</a:t>
            </a:r>
            <a:r>
              <a:rPr lang="pt-BR" sz="1600" b="1" i="1" dirty="0">
                <a:solidFill>
                  <a:schemeClr val="bg1"/>
                </a:solidFill>
                <a:latin typeface="Arial" charset="0"/>
              </a:rPr>
              <a:t>DE</a:t>
            </a: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 PRESSENTIMENTOS 62.PRESUNÇOSOS 63.PROFÉTICOS 64.RECEITISTAS 65.RELIGIOSOS                         66.SEGUROS 67.SEMIMECÂNICOS 68.SENSITIVOS                               69.SÉRIOS                    70.SONAMBÚLICOS 71.SUBJUGADOS                                72. SUSCETÍVEIS                                          73. </a:t>
            </a:r>
            <a:r>
              <a:rPr lang="pt-BR" sz="1600" b="1" i="1" dirty="0">
                <a:solidFill>
                  <a:schemeClr val="bg1"/>
                </a:solidFill>
                <a:latin typeface="Arial" charset="0"/>
              </a:rPr>
              <a:t>DE</a:t>
            </a: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 SUSPENSÕES                       74. </a:t>
            </a:r>
            <a:r>
              <a:rPr lang="pt-BR" sz="1600" b="1" i="1" dirty="0">
                <a:solidFill>
                  <a:schemeClr val="bg1"/>
                </a:solidFill>
                <a:latin typeface="Arial" charset="0"/>
              </a:rPr>
              <a:t>DE</a:t>
            </a: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 TRANSLAÇÃO                           75. </a:t>
            </a:r>
            <a:r>
              <a:rPr lang="pt-BR" sz="1600" b="1" i="1" dirty="0">
                <a:solidFill>
                  <a:schemeClr val="bg1"/>
                </a:solidFill>
                <a:latin typeface="Arial" charset="0"/>
              </a:rPr>
              <a:t>DE</a:t>
            </a: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 TRANSPORTE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86575" y="5185941"/>
            <a:ext cx="2222500" cy="1195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76.TRIVIAIS 77.VELOZES                        78. VOLUNTÁRIOS 79.VIDENTES                  80. VERSEJADORES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flipH="1">
            <a:off x="6948264" y="836712"/>
            <a:ext cx="2051720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>
                <a:latin typeface="Arial Black" pitchFamily="34" charset="0"/>
                <a:cs typeface="Arial" pitchFamily="34" charset="0"/>
              </a:rPr>
              <a:t>APTIDÕES DOS          MÉDIUNS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948264" y="1900883"/>
            <a:ext cx="2051720" cy="831639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CC0000"/>
                </a:solidFill>
                <a:latin typeface="Tahoma" pitchFamily="34" charset="0"/>
              </a:rPr>
              <a:t> 80</a:t>
            </a:r>
            <a:r>
              <a:rPr lang="pt-BR" sz="4000" b="1" dirty="0">
                <a:solidFill>
                  <a:srgbClr val="CC0000"/>
                </a:solidFill>
                <a:latin typeface="Tahoma" pitchFamily="34" charset="0"/>
              </a:rPr>
              <a:t>   </a:t>
            </a:r>
            <a:r>
              <a:rPr lang="pt-BR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VARIEDADES</a:t>
            </a:r>
          </a:p>
        </p:txBody>
      </p:sp>
    </p:spTree>
    <p:extLst>
      <p:ext uri="{BB962C8B-B14F-4D97-AF65-F5344CB8AC3E}">
        <p14:creationId xmlns:p14="http://schemas.microsoft.com/office/powerpoint/2010/main" val="55418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63688" y="260648"/>
            <a:ext cx="5364596" cy="720080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3071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SOU  MÉDIUM? </a:t>
            </a:r>
          </a:p>
        </p:txBody>
      </p:sp>
    </p:spTree>
    <p:extLst>
      <p:ext uri="{BB962C8B-B14F-4D97-AF65-F5344CB8AC3E}">
        <p14:creationId xmlns:p14="http://schemas.microsoft.com/office/powerpoint/2010/main" val="2851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MÉDIUM  É  TODO  AQUELE  QUE  SENTE,                                                   NUM  GRAU  QUALQUER,  A  INFLUÊNCIA                              DOS  ESPÍRITOS.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23760" y="188640"/>
            <a:ext cx="9167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RARAS  PESSOAS  </a:t>
            </a: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POSSUEM             ALGUNS  RUDIMENTOS.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79464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MÉDIUM  É  A  PESSOA  QUE  PODE                          SERVIR  DE  INTERMEDIÁRIA  ENTRE                              OS  ESPÍRITOS  E  OS  HOMENS.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2656"/>
            <a:ext cx="91439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FACULDADE  </a:t>
            </a: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INERENTE                                           AO  SER  HUMANO.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1166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PRÁTICA  </a:t>
            </a: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CARACTERIZA-SE  POR            EFEITOS  PATENTES  E  DE  CERTA  INTENSIDADE.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" y="18864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VARIAÇÕES  </a:t>
            </a: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DEPENDEM  DE                         ORGANISMOS  MAIS  OU  MENOS  SENSITIVOS.</a:t>
            </a:r>
          </a:p>
        </p:txBody>
      </p:sp>
    </p:spTree>
    <p:extLst>
      <p:ext uri="{BB962C8B-B14F-4D97-AF65-F5344CB8AC3E}">
        <p14:creationId xmlns:p14="http://schemas.microsoft.com/office/powerpoint/2010/main" val="34908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260648"/>
            <a:ext cx="748883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PRINCIPAIS  VARIEDADES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81" y="2492896"/>
            <a:ext cx="4572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EFEITOS  FÍSICOS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242088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ESCREVENTES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70" y="2420888"/>
            <a:ext cx="457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SENSITIVOS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069" y="227687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AUDITIVOS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-18366" y="2132856"/>
            <a:ext cx="457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FALANTES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(de  incorporação)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140" y="234888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CURADORES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-9829" y="2708920"/>
            <a:ext cx="4581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VIDENTES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0255" y="2204864"/>
            <a:ext cx="4558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SONÂMBULOS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72008" y="2132856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PNEUMATÓGRAFOS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(escrita  direta)</a:t>
            </a:r>
          </a:p>
        </p:txBody>
      </p:sp>
    </p:spTree>
    <p:extLst>
      <p:ext uri="{BB962C8B-B14F-4D97-AF65-F5344CB8AC3E}">
        <p14:creationId xmlns:p14="http://schemas.microsoft.com/office/powerpoint/2010/main" val="32515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23628" y="116632"/>
            <a:ext cx="6696744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 EFEITOS  FÍSICOS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373216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APTOS  A  PRODUZIR  FENÔMENOS  MATERIAIS.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2292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FACULTATIVOS: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TÊM  CONSCIÊNCIA  DO  SEU  PODER.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52292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INVOLUNTÁRIOS: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QUE  O  SAIBAM.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30120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PEQUENOS  EFEITOS:                                   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RAROS  NÃO  POSSUEM  ESSA  FACULDADE.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" y="522920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GRANDES  EFEITOS: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POUCOS  A  POSSUEM.</a:t>
            </a:r>
          </a:p>
        </p:txBody>
      </p:sp>
    </p:spTree>
    <p:extLst>
      <p:ext uri="{BB962C8B-B14F-4D97-AF65-F5344CB8AC3E}">
        <p14:creationId xmlns:p14="http://schemas.microsoft.com/office/powerpoint/2010/main" val="30276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9" grpId="0"/>
      <p:bldP spid="9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67744" y="116632"/>
            <a:ext cx="460851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SENSITIVOS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656" y="5125600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SENTEM  A  PRESENÇA  DOS  ESPÍRITOS:           POR  UMA  VAGA  IMPRESSÃO.                                       POR  UMA  ESPÉCIE  DE  ARREPIO  GERAL.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3280" y="5229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  FACULDADE  SE  DESENVOLVE                                        COM  O  HÁBITO.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3402" y="5373216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FACULDADE  INDISPENSÁVEL  AO  DESENVOLVIMENTO  DE  TODAS  AS  OUTRAS.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0131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PODE-SE  IDENTIFICAR  A  NATUREZA                                BOA  OU  MÁ  DO  ESPÍRITO  E  ATÉ                                              A  SUA  INDIVIDUALIDADE.</a:t>
            </a:r>
          </a:p>
        </p:txBody>
      </p:sp>
    </p:spTree>
    <p:extLst>
      <p:ext uri="{BB962C8B-B14F-4D97-AF65-F5344CB8AC3E}">
        <p14:creationId xmlns:p14="http://schemas.microsoft.com/office/powerpoint/2010/main" val="33953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1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7754" y="260648"/>
            <a:ext cx="442849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AUDITIVOS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67944" y="1916832"/>
            <a:ext cx="50760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TRANSMITEM  O  QUE  OUVEM.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82272" y="1484784"/>
            <a:ext cx="4561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DESAGRADÁVEL:              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OUVIR  OS  MAUS  ESPÍRITOS.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59181" y="1844824"/>
            <a:ext cx="5284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VOZ  ÍNTIMA: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OUVIDA            NA  CONSCIÊNCIA.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39952" y="1484784"/>
            <a:ext cx="5004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AGRADÁVEL: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OUVIR  OS  BONS  ESPÍRITOS.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25750" y="1484784"/>
            <a:ext cx="5218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VOZ  EXTERIOR: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OUVIDA  COMO                                      A  DE  “VIVOS”.</a:t>
            </a:r>
          </a:p>
        </p:txBody>
      </p:sp>
    </p:spTree>
    <p:extLst>
      <p:ext uri="{BB962C8B-B14F-4D97-AF65-F5344CB8AC3E}">
        <p14:creationId xmlns:p14="http://schemas.microsoft.com/office/powerpoint/2010/main" val="21899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11960" y="404664"/>
            <a:ext cx="4104456" cy="648072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FALANTES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373216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ATUA  NOS  ÓRGÃOS  VOCAIS.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22920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GERALMENTE  NÃO  TÊM  CONSCIÊNCIA                                           DO  QUE  DIZ.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1571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DO  ALCANCE  DE  SUAS  INTELIGÊNCIAS.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229200"/>
            <a:ext cx="91439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3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FREQUENTEMENTE  DIZEM  COISAS: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" y="52292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DE  SUAS  IDEIAS  HABITUAIS.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530120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DE  SEUS  CONHECIMENTOS.</a:t>
            </a:r>
          </a:p>
        </p:txBody>
      </p:sp>
    </p:spTree>
    <p:extLst>
      <p:ext uri="{BB962C8B-B14F-4D97-AF65-F5344CB8AC3E}">
        <p14:creationId xmlns:p14="http://schemas.microsoft.com/office/powerpoint/2010/main" val="33290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|14.4|22.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1226</Words>
  <Application>Microsoft Office PowerPoint</Application>
  <PresentationFormat>Apresentação na tela (4:3)</PresentationFormat>
  <Paragraphs>201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Impact</vt:lpstr>
      <vt:lpstr>Tahoma</vt:lpstr>
      <vt:lpstr>Times New Roman</vt:lpstr>
      <vt:lpstr>Tema do Office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222</cp:revision>
  <dcterms:created xsi:type="dcterms:W3CDTF">2017-02-06T10:23:24Z</dcterms:created>
  <dcterms:modified xsi:type="dcterms:W3CDTF">2018-06-13T21:00:17Z</dcterms:modified>
</cp:coreProperties>
</file>