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44" r:id="rId3"/>
    <p:sldMasterId id="2147483756" r:id="rId4"/>
    <p:sldMasterId id="2147483768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40" r:id="rId11"/>
    <p:sldMasterId id="2147483852" r:id="rId12"/>
    <p:sldMasterId id="2147483864" r:id="rId13"/>
    <p:sldMasterId id="2147483876" r:id="rId14"/>
    <p:sldMasterId id="2147483888" r:id="rId15"/>
    <p:sldMasterId id="2147483900" r:id="rId16"/>
    <p:sldMasterId id="2147483912" r:id="rId17"/>
    <p:sldMasterId id="2147483924" r:id="rId18"/>
    <p:sldMasterId id="2147483936" r:id="rId19"/>
    <p:sldMasterId id="2147483948" r:id="rId20"/>
    <p:sldMasterId id="2147483960" r:id="rId21"/>
    <p:sldMasterId id="2147483972" r:id="rId22"/>
    <p:sldMasterId id="2147483984" r:id="rId23"/>
    <p:sldMasterId id="2147483996" r:id="rId24"/>
    <p:sldMasterId id="2147484008" r:id="rId25"/>
    <p:sldMasterId id="2147484020" r:id="rId26"/>
    <p:sldMasterId id="2147484032" r:id="rId27"/>
    <p:sldMasterId id="2147484044" r:id="rId28"/>
    <p:sldMasterId id="2147484056" r:id="rId29"/>
    <p:sldMasterId id="2147484068" r:id="rId30"/>
    <p:sldMasterId id="2147484092" r:id="rId31"/>
    <p:sldMasterId id="2147484104" r:id="rId32"/>
    <p:sldMasterId id="2147484116" r:id="rId33"/>
    <p:sldMasterId id="2147484128" r:id="rId34"/>
  </p:sldMasterIdLst>
  <p:notesMasterIdLst>
    <p:notesMasterId r:id="rId70"/>
  </p:notesMasterIdLst>
  <p:sldIdLst>
    <p:sldId id="260" r:id="rId35"/>
    <p:sldId id="262" r:id="rId36"/>
    <p:sldId id="267" r:id="rId37"/>
    <p:sldId id="268" r:id="rId38"/>
    <p:sldId id="269" r:id="rId39"/>
    <p:sldId id="270" r:id="rId40"/>
    <p:sldId id="271" r:id="rId41"/>
    <p:sldId id="272" r:id="rId42"/>
    <p:sldId id="274" r:id="rId43"/>
    <p:sldId id="273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300" r:id="rId65"/>
    <p:sldId id="296" r:id="rId66"/>
    <p:sldId id="297" r:id="rId67"/>
    <p:sldId id="298" r:id="rId68"/>
    <p:sldId id="299" r:id="rId6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FF"/>
    <a:srgbClr val="4FD1FF"/>
    <a:srgbClr val="FF9966"/>
    <a:srgbClr val="69D8FF"/>
    <a:srgbClr val="FFD653"/>
    <a:srgbClr val="FFD03B"/>
    <a:srgbClr val="29C7FF"/>
    <a:srgbClr val="FFCC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34" autoAdjust="0"/>
    <p:restoredTop sz="94660"/>
  </p:normalViewPr>
  <p:slideViewPr>
    <p:cSldViewPr showGuides="1">
      <p:cViewPr varScale="1">
        <p:scale>
          <a:sx n="94" d="100"/>
          <a:sy n="94" d="100"/>
        </p:scale>
        <p:origin x="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50" Type="http://schemas.openxmlformats.org/officeDocument/2006/relationships/slide" Target="slides/slide16.xml"/><Relationship Id="rId55" Type="http://schemas.openxmlformats.org/officeDocument/2006/relationships/slide" Target="slides/slide21.xml"/><Relationship Id="rId63" Type="http://schemas.openxmlformats.org/officeDocument/2006/relationships/slide" Target="slides/slide29.xml"/><Relationship Id="rId68" Type="http://schemas.openxmlformats.org/officeDocument/2006/relationships/slide" Target="slides/slide34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slide" Target="slides/slide19.xml"/><Relationship Id="rId58" Type="http://schemas.openxmlformats.org/officeDocument/2006/relationships/slide" Target="slides/slide24.xml"/><Relationship Id="rId66" Type="http://schemas.openxmlformats.org/officeDocument/2006/relationships/slide" Target="slides/slide32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slide" Target="slides/slide23.xml"/><Relationship Id="rId61" Type="http://schemas.openxmlformats.org/officeDocument/2006/relationships/slide" Target="slides/slide2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60" Type="http://schemas.openxmlformats.org/officeDocument/2006/relationships/slide" Target="slides/slide26.xml"/><Relationship Id="rId65" Type="http://schemas.openxmlformats.org/officeDocument/2006/relationships/slide" Target="slides/slide3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slide" Target="slides/slide22.xml"/><Relationship Id="rId64" Type="http://schemas.openxmlformats.org/officeDocument/2006/relationships/slide" Target="slides/slide30.xml"/><Relationship Id="rId69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slide" Target="slides/slide25.xml"/><Relationship Id="rId67" Type="http://schemas.openxmlformats.org/officeDocument/2006/relationships/slide" Target="slides/slide3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7.xml"/><Relationship Id="rId54" Type="http://schemas.openxmlformats.org/officeDocument/2006/relationships/slide" Target="slides/slide20.xml"/><Relationship Id="rId62" Type="http://schemas.openxmlformats.org/officeDocument/2006/relationships/slide" Target="slides/slide28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45C52-1E64-4D46-8E29-E8F524570213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9EC4F-DC05-47D5-87A9-BBFC6AF948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44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D9EAD3-7063-44F1-A51D-032F425E2B98}" type="slidenum">
              <a:rPr lang="pt-BR" sz="1200">
                <a:solidFill>
                  <a:prstClr val="black"/>
                </a:solidFill>
              </a:rPr>
              <a:pPr/>
              <a:t>1</a:t>
            </a:fld>
            <a:endParaRPr lang="pt-B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5E93F8-2B85-4BAD-9210-9F23A204B220}" type="slidenum">
              <a:rPr lang="pt-BR" sz="1200">
                <a:solidFill>
                  <a:prstClr val="black"/>
                </a:solidFill>
              </a:rPr>
              <a:pPr/>
              <a:t>32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2475" cy="3422650"/>
          </a:xfrm>
          <a:ln w="12700" cap="flat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890"/>
            <a:ext cx="5029200" cy="4113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12" tIns="46056" rIns="92112" bIns="46056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BECC4C-CE9A-425F-9621-C00A1CF6796A}" type="slidenum">
              <a:rPr lang="pt-BR" sz="1200">
                <a:solidFill>
                  <a:prstClr val="black"/>
                </a:solidFill>
              </a:rPr>
              <a:pPr/>
              <a:t>2</a:t>
            </a:fld>
            <a:endParaRPr lang="pt-B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9EC4F-DC05-47D5-87A9-BBFC6AF9481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113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8A664B-BA5D-4D2E-88F5-0B3D0A043212}" type="slidenum">
              <a:rPr lang="pt-BR" sz="1200">
                <a:solidFill>
                  <a:prstClr val="black"/>
                </a:solidFill>
              </a:rPr>
              <a:pPr/>
              <a:t>9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2475" cy="3422650"/>
          </a:xfrm>
          <a:ln w="12700"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890"/>
            <a:ext cx="5029200" cy="4113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12" tIns="46056" rIns="92112" bIns="46056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032D78-4A8A-444D-BF8C-E0262F44D923}" type="slidenum">
              <a:rPr lang="pt-BR" sz="1200">
                <a:solidFill>
                  <a:prstClr val="black"/>
                </a:solidFill>
              </a:rPr>
              <a:pPr/>
              <a:t>10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2475" cy="3422650"/>
          </a:xfrm>
          <a:ln w="12700"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890"/>
            <a:ext cx="5029200" cy="4113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12" tIns="46056" rIns="92112" bIns="46056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9EC4F-DC05-47D5-87A9-BBFC6AF9481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8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9EC4F-DC05-47D5-87A9-BBFC6AF9481A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927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DD79EE1-9B5F-422F-B2A4-05D0C3EDAC4F}" type="slidenum">
              <a:rPr lang="pt-BR" sz="1200">
                <a:solidFill>
                  <a:prstClr val="black"/>
                </a:solidFill>
              </a:rPr>
              <a:pPr/>
              <a:t>30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2475" cy="3422650"/>
          </a:xfrm>
          <a:ln w="12700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4349"/>
            <a:ext cx="5026025" cy="4115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1" tIns="46006" rIns="92011" bIns="46006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9AD790-1B64-49D1-9E67-4DF4C0D3A6E7}" type="slidenum">
              <a:rPr lang="pt-BR" sz="1200">
                <a:solidFill>
                  <a:prstClr val="black"/>
                </a:solidFill>
              </a:rPr>
              <a:pPr/>
              <a:t>31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2475" cy="3422650"/>
          </a:xfrm>
          <a:ln w="12700" cap="flat"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890"/>
            <a:ext cx="5029200" cy="4113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12" tIns="46056" rIns="92112" bIns="46056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09ED-6E53-4F4C-A4BD-587FD59A11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465635"/>
      </p:ext>
    </p:extLst>
  </p:cSld>
  <p:clrMapOvr>
    <a:masterClrMapping/>
  </p:clrMapOvr>
  <p:transition advTm="60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DB63-71B8-46FC-8EF5-24EDA4E0E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070033"/>
      </p:ext>
    </p:extLst>
  </p:cSld>
  <p:clrMapOvr>
    <a:masterClrMapping/>
  </p:clrMapOvr>
  <p:transition advTm="60000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215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337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4826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489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3922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431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9247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8360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9148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481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AE848-2FEC-43DC-A12B-08AA8D273C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119467"/>
      </p:ext>
    </p:extLst>
  </p:cSld>
  <p:clrMapOvr>
    <a:masterClrMapping/>
  </p:clrMapOvr>
  <p:transition advTm="60000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6532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690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2362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2703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9888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1880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5176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7053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3285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628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09ED-6E53-4F4C-A4BD-587FD59A11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751171"/>
      </p:ext>
    </p:extLst>
  </p:cSld>
  <p:clrMapOvr>
    <a:masterClrMapping/>
  </p:clrMapOvr>
  <p:transition advTm="600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376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4028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0740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9955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9128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4573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7114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7056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93415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672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544B7-83DA-4B8F-947A-268A936FF9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31076"/>
      </p:ext>
    </p:extLst>
  </p:cSld>
  <p:clrMapOvr>
    <a:masterClrMapping/>
  </p:clrMapOvr>
  <p:transition advTm="600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5347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8647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8958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6721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2895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1923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13592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4791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2247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6254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D31C-6E77-4502-9882-89382EB03B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948499"/>
      </p:ext>
    </p:extLst>
  </p:cSld>
  <p:clrMapOvr>
    <a:masterClrMapping/>
  </p:clrMapOvr>
  <p:transition advTm="600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01581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3523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932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33956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8432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7689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3653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7886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0604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57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BFBF0-8ABE-4DBD-923E-6936B18738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895227"/>
      </p:ext>
    </p:extLst>
  </p:cSld>
  <p:clrMapOvr>
    <a:masterClrMapping/>
  </p:clrMapOvr>
  <p:transition advTm="60000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8699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7632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9597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72661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554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78322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89742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15434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51122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4211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7B2C5-1334-48ED-8A9E-E386A583B7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953204"/>
      </p:ext>
    </p:extLst>
  </p:cSld>
  <p:clrMapOvr>
    <a:masterClrMapping/>
  </p:clrMapOvr>
  <p:transition advTm="60000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9109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0164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26962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03844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676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47878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89676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39537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66953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089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C95E-6E44-4B6D-A4AF-928CF61400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943564"/>
      </p:ext>
    </p:extLst>
  </p:cSld>
  <p:clrMapOvr>
    <a:masterClrMapping/>
  </p:clrMapOvr>
  <p:transition advTm="60000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2122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97016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7245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27472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36215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23395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67339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6685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12799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7672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B3BC-516C-4D9C-B47E-BB7C3DCFA3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5880"/>
      </p:ext>
    </p:extLst>
  </p:cSld>
  <p:clrMapOvr>
    <a:masterClrMapping/>
  </p:clrMapOvr>
  <p:transition advTm="60000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16346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73408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02773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12322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98320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01652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83185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98156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16802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710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EB2CF-AE8C-4BE3-8B3C-514E7B2C8D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290869"/>
      </p:ext>
    </p:extLst>
  </p:cSld>
  <p:clrMapOvr>
    <a:masterClrMapping/>
  </p:clrMapOvr>
  <p:transition advTm="60000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33126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48013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58453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16919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25665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08057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37148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09182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79472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953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544B7-83DA-4B8F-947A-268A936FF9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509398"/>
      </p:ext>
    </p:extLst>
  </p:cSld>
  <p:clrMapOvr>
    <a:masterClrMapping/>
  </p:clrMapOvr>
  <p:transition advTm="60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53C78-2270-4791-A82B-7341500285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447406"/>
      </p:ext>
    </p:extLst>
  </p:cSld>
  <p:clrMapOvr>
    <a:masterClrMapping/>
  </p:clrMapOvr>
  <p:transition advTm="60000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73994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3186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58809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7950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51287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79247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09301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05231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227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4647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DB63-71B8-46FC-8EF5-24EDA4E0E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40480"/>
      </p:ext>
    </p:extLst>
  </p:cSld>
  <p:clrMapOvr>
    <a:masterClrMapping/>
  </p:clrMapOvr>
  <p:transition advTm="60000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30876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82748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2545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64687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65518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48326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20043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72491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21548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7861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AE848-2FEC-43DC-A12B-08AA8D273C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741142"/>
      </p:ext>
    </p:extLst>
  </p:cSld>
  <p:clrMapOvr>
    <a:masterClrMapping/>
  </p:clrMapOvr>
  <p:transition advTm="60000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09240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47617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63372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21120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58482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17709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49734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52104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04189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115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0866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71839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07586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9820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52807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04265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79095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02332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38399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44292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7207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71042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4623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76522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58510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28599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98863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8461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87472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37564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22058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305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85918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1721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81290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63722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63113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79896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06110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78241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3461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47150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8308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36510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47249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29366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6674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56493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13899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37016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83637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13824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71319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7798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70494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07445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06466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57864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86043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20352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5348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58900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44768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04952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9596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18061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76207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12476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5528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60105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28688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03478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82844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67843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31538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9946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31253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94007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36248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73682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7993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25022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86598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92999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36381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91981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59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D31C-6E77-4502-9882-89382EB03B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455760"/>
      </p:ext>
    </p:extLst>
  </p:cSld>
  <p:clrMapOvr>
    <a:masterClrMapping/>
  </p:clrMapOvr>
  <p:transition advTm="600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59591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47435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75693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89186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31817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73369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58314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38550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95610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31755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764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48374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1426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06092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4506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81307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59585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5058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05091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33557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53910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461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94755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05749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34346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06945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28448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43232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87220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72815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64526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96398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2061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2542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2073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48055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45607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12171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42548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95035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43968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96607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39302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5314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8431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9103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29030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21044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40959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32486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40541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7199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1209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95246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2408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3943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60085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8607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22943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52695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2621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16581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9704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00620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42281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9474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33763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84427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16973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46294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1843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17190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37371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01556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74114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03537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1740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54056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75877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22729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26540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12496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4783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1008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36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BFBF0-8ABE-4DBD-923E-6936B18738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08714"/>
      </p:ext>
    </p:extLst>
  </p:cSld>
  <p:clrMapOvr>
    <a:masterClrMapping/>
  </p:clrMapOvr>
  <p:transition advTm="600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6497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6516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3679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3200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3840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04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3741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975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5215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260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7B2C5-1334-48ED-8A9E-E386A583B7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761134"/>
      </p:ext>
    </p:extLst>
  </p:cSld>
  <p:clrMapOvr>
    <a:masterClrMapping/>
  </p:clrMapOvr>
  <p:transition advTm="600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0341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7443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9316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4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6098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2070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307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3738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5163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612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C95E-6E44-4B6D-A4AF-928CF61400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911137"/>
      </p:ext>
    </p:extLst>
  </p:cSld>
  <p:clrMapOvr>
    <a:masterClrMapping/>
  </p:clrMapOvr>
  <p:transition advTm="600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1346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6336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9312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1194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2488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5006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8042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9732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8273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598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B3BC-516C-4D9C-B47E-BB7C3DCFA3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199815"/>
      </p:ext>
    </p:extLst>
  </p:cSld>
  <p:clrMapOvr>
    <a:masterClrMapping/>
  </p:clrMapOvr>
  <p:transition advTm="60000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5687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3998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8287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7964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445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2834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4260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5351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9257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721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EB2CF-AE8C-4BE3-8B3C-514E7B2C8D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62134"/>
      </p:ext>
    </p:extLst>
  </p:cSld>
  <p:clrMapOvr>
    <a:masterClrMapping/>
  </p:clrMapOvr>
  <p:transition advTm="60000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2362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705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8595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7061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2338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9019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7277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3291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306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DCCA-2BD9-4ED4-AF26-B87DA0898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004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53C78-2270-4791-A82B-7341500285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389780"/>
      </p:ext>
    </p:extLst>
  </p:cSld>
  <p:clrMapOvr>
    <a:masterClrMapping/>
  </p:clrMapOvr>
  <p:transition advTm="60000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716-96B1-4836-8FF1-56B8334746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1917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C3F1-8760-4B34-9FAB-8BE4A34CA8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7365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611-0786-4F37-BF84-585B139011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8241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054-3073-47BA-8006-E24D0762E1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8156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12ED-F3A0-48D6-969D-91D500B59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4817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6E4-2C29-4242-BE18-ABCB4AF9388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9970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B2D-A62F-4376-B64D-BD1A1E7CD9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3144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FEB-2C7B-4762-98B9-3A33DCB11B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5162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1E4-5A23-4C0F-871A-6538F75ED2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8286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C555-9609-44A9-8CCA-65EE8E113E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631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6058DA-F624-4BE2-8D59-F788D6BD47E6}" type="slidenum">
              <a:rPr lang="pt-BR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20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60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8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8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5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4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1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9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1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6058DA-F624-4BE2-8D59-F788D6BD47E6}" type="slidenum">
              <a:rPr lang="pt-BR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69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60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2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5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2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2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0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2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9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5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3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2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7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6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6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4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9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6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9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0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9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5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670E9-BFD7-434A-BE25-72893DC9E71F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8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9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04.xml"/><Relationship Id="rId1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15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26.xml"/><Relationship Id="rId1" Type="http://schemas.openxmlformats.org/officeDocument/2006/relationships/tags" Target="../tags/tag12.xml"/><Relationship Id="rId5" Type="http://schemas.microsoft.com/office/2007/relationships/hdphoto" Target="../media/hdphoto2.wdp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37.xml"/><Relationship Id="rId1" Type="http://schemas.openxmlformats.org/officeDocument/2006/relationships/tags" Target="../tags/tag14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48.xml"/><Relationship Id="rId1" Type="http://schemas.openxmlformats.org/officeDocument/2006/relationships/tags" Target="../tags/tag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359.xml"/><Relationship Id="rId1" Type="http://schemas.openxmlformats.org/officeDocument/2006/relationships/tags" Target="../tags/tag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370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1560" y="116632"/>
            <a:ext cx="792088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FadeUp">
              <a:avLst>
                <a:gd name="adj" fmla="val 9405"/>
              </a:avLst>
            </a:prstTxWarp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ESTUDO  METÓDICO 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MÉDIUNS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75856" y="1844824"/>
            <a:ext cx="5868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1ª  PARTE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NOÇÕES         PRELIMINARES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03848" y="4653136"/>
            <a:ext cx="5940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CAP. I  AO  IV</a:t>
            </a:r>
            <a:endParaRPr lang="pt-BR" sz="3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876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3000" t="-12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7788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DISCUSSÃO  ESPÍRITA: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  É  O  PONTO  DE  PARTIDA?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1484784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CRÊS: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797152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EM  DEUS?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TER  UMA  ALMA?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NA  SOBREVIVÊNCIA  DA  ALMA                                            APÓS  A  MORTE?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992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5" name="Rectangle 35"/>
          <p:cNvSpPr>
            <a:spLocks noChangeArrowheads="1"/>
          </p:cNvSpPr>
          <p:nvPr/>
        </p:nvSpPr>
        <p:spPr bwMode="auto">
          <a:xfrm>
            <a:off x="17463" y="4967288"/>
            <a:ext cx="91090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QUE  OS  ADVERSÁRIOS  DO               ESPIRITISMO  DEMONSTREM  QUE                                   ISSO  TUDO  NÃO  É  POSSÍVEL.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510" y="5386387"/>
            <a:ext cx="9144000" cy="732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PENSA  APÓS  A  MORTE?</a:t>
            </a:r>
          </a:p>
        </p:txBody>
      </p:sp>
      <p:sp>
        <p:nvSpPr>
          <p:cNvPr id="5" name="Retângulo 4"/>
          <p:cNvSpPr/>
          <p:nvPr/>
        </p:nvSpPr>
        <p:spPr>
          <a:xfrm>
            <a:off x="-25950" y="5386387"/>
            <a:ext cx="9144000" cy="731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PENSA  NOS  QUE  AMOU?</a:t>
            </a:r>
          </a:p>
        </p:txBody>
      </p:sp>
      <p:sp>
        <p:nvSpPr>
          <p:cNvPr id="6" name="Retângulo 5"/>
          <p:cNvSpPr/>
          <p:nvPr/>
        </p:nvSpPr>
        <p:spPr>
          <a:xfrm>
            <a:off x="-34335" y="5367015"/>
            <a:ext cx="9144000" cy="666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QUER  COMUNICAR-SE?</a:t>
            </a:r>
          </a:p>
        </p:txBody>
      </p:sp>
      <p:sp>
        <p:nvSpPr>
          <p:cNvPr id="7" name="Retângulo 6"/>
          <p:cNvSpPr/>
          <p:nvPr/>
        </p:nvSpPr>
        <p:spPr>
          <a:xfrm>
            <a:off x="40640" y="5250425"/>
            <a:ext cx="9144000" cy="732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ESTAR  AO  NOSSO  LADO?</a:t>
            </a:r>
          </a:p>
        </p:txBody>
      </p:sp>
      <p:sp>
        <p:nvSpPr>
          <p:cNvPr id="8" name="Retângulo 7"/>
          <p:cNvSpPr/>
          <p:nvPr/>
        </p:nvSpPr>
        <p:spPr>
          <a:xfrm>
            <a:off x="-25951" y="5277009"/>
            <a:ext cx="9144000" cy="692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ATUAR  SOBRE  A  MATÉRIA?</a:t>
            </a:r>
          </a:p>
        </p:txBody>
      </p:sp>
      <p:sp>
        <p:nvSpPr>
          <p:cNvPr id="9" name="Retângulo 8"/>
          <p:cNvSpPr/>
          <p:nvPr/>
        </p:nvSpPr>
        <p:spPr>
          <a:xfrm>
            <a:off x="40447" y="5330695"/>
            <a:ext cx="9036050" cy="731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ATUAR  SOBRE  UM  SER  ANIMADO?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14798" y="5240689"/>
            <a:ext cx="9158288" cy="692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DIRIGIR  SUA  MÃO?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17463" y="5289214"/>
            <a:ext cx="9144000" cy="692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RESPONDER  PERGUNTAS?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8431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ALGUÉM  JÁ  PROVOU  QUE                      A  ALMA</a:t>
            </a:r>
            <a:r>
              <a:rPr lang="en-US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</a:t>
            </a:r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              </a:t>
            </a: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                                       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8844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5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332656"/>
            <a:ext cx="8244408" cy="1512168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8826"/>
              </a:avLst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QUE  O  ESPIRITISMO  TEM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VER  COM  O  MARAVILHOSO                       E  O  SOBRENATURAL?</a:t>
            </a:r>
          </a:p>
        </p:txBody>
      </p:sp>
    </p:spTree>
    <p:extLst>
      <p:ext uri="{BB962C8B-B14F-4D97-AF65-F5344CB8AC3E}">
        <p14:creationId xmlns:p14="http://schemas.microsoft.com/office/powerpoint/2010/main" val="26366228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tângulo 2"/>
          <p:cNvSpPr>
            <a:spLocks noChangeArrowheads="1"/>
          </p:cNvSpPr>
          <p:nvPr/>
        </p:nvSpPr>
        <p:spPr bwMode="auto">
          <a:xfrm>
            <a:off x="395536" y="179929"/>
            <a:ext cx="4032448" cy="7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Deflate">
              <a:avLst/>
            </a:prstTxWarp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PERGUNTA</a:t>
            </a:r>
          </a:p>
        </p:txBody>
      </p:sp>
      <p:sp>
        <p:nvSpPr>
          <p:cNvPr id="30724" name="Retângulo 3"/>
          <p:cNvSpPr>
            <a:spLocks noChangeArrowheads="1"/>
          </p:cNvSpPr>
          <p:nvPr/>
        </p:nvSpPr>
        <p:spPr bwMode="auto">
          <a:xfrm>
            <a:off x="415701" y="3564305"/>
            <a:ext cx="3779912" cy="74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Deflate">
              <a:avLst/>
            </a:prstTxWarp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RESPOSTA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196975"/>
            <a:ext cx="45720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É MARAVILHOSO</a:t>
            </a:r>
            <a:r>
              <a:rPr lang="en-US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7168" y="1268760"/>
            <a:ext cx="45720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É SOBRENATURAL</a:t>
            </a:r>
            <a:r>
              <a:rPr lang="en-US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657" y="13407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CONHECEMOS TODAS  AS  LEIS  DA NATUREZA</a:t>
            </a:r>
            <a:r>
              <a:rPr lang="en-US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tângulo 10"/>
          <p:cNvSpPr>
            <a:spLocks noChangeArrowheads="1"/>
          </p:cNvSpPr>
          <p:nvPr/>
        </p:nvSpPr>
        <p:spPr bwMode="auto">
          <a:xfrm>
            <a:off x="0" y="4799360"/>
            <a:ext cx="4572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O  QUE  É SOBRENATURAL.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4725144"/>
            <a:ext cx="4572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O  QUE  É CONTRÁRIO  ÀS  LEIS DA  NATUREZA.</a:t>
            </a:r>
          </a:p>
        </p:txBody>
      </p:sp>
      <p:sp>
        <p:nvSpPr>
          <p:cNvPr id="30730" name="Retângulo 12"/>
          <p:cNvSpPr>
            <a:spLocks noChangeArrowheads="1"/>
          </p:cNvSpPr>
          <p:nvPr/>
        </p:nvSpPr>
        <p:spPr bwMode="auto">
          <a:xfrm>
            <a:off x="0" y="5013176"/>
            <a:ext cx="457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NÃO! </a:t>
            </a:r>
            <a:r>
              <a:rPr lang="pt-BR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087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30728" grpId="0"/>
      <p:bldP spid="30728" grpId="1"/>
      <p:bldP spid="12" grpId="0"/>
      <p:bldP spid="12" grpId="1"/>
      <p:bldP spid="307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tângulo 2"/>
          <p:cNvSpPr>
            <a:spLocks noChangeArrowheads="1"/>
          </p:cNvSpPr>
          <p:nvPr/>
        </p:nvSpPr>
        <p:spPr bwMode="auto">
          <a:xfrm>
            <a:off x="1619672" y="188640"/>
            <a:ext cx="367240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Deflate">
              <a:avLst/>
            </a:prstTxWarp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PERGUNTA</a:t>
            </a:r>
          </a:p>
        </p:txBody>
      </p:sp>
      <p:sp>
        <p:nvSpPr>
          <p:cNvPr id="30724" name="Retângulo 3"/>
          <p:cNvSpPr>
            <a:spLocks noChangeArrowheads="1"/>
          </p:cNvSpPr>
          <p:nvPr/>
        </p:nvSpPr>
        <p:spPr bwMode="auto">
          <a:xfrm>
            <a:off x="971600" y="4005064"/>
            <a:ext cx="345638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Deflate">
              <a:avLst/>
            </a:prstTxWarp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RESPOSTA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1268413"/>
            <a:ext cx="6732588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EXISTÊNCIA  DOS  ESPÍRITOS                    E  SUAS  MANIFESTAÇÕES  SÃO CONTRÁRIAS  A  TODAS                AS  LEIS</a:t>
            </a:r>
            <a:r>
              <a:rPr lang="en-US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4"/>
          <p:cNvSpPr>
            <a:spLocks noChangeArrowheads="1"/>
          </p:cNvSpPr>
          <p:nvPr/>
        </p:nvSpPr>
        <p:spPr bwMode="auto">
          <a:xfrm>
            <a:off x="0" y="5118283"/>
            <a:ext cx="5436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NÃO!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3716" y="1412776"/>
            <a:ext cx="6357937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PODE  SER  UMA                          DESSAS  LEIS</a:t>
            </a:r>
            <a:r>
              <a:rPr lang="en-US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0" y="5157192"/>
            <a:ext cx="54360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SIM!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1242626"/>
            <a:ext cx="70199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  VALEM  AS  EXPLICAÇÕES  BASEADAS  NAS  LEIS  DA  MATÉRIA</a:t>
            </a:r>
            <a:r>
              <a:rPr lang="en-US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3"/>
          <p:cNvSpPr>
            <a:spLocks noChangeArrowheads="1"/>
          </p:cNvSpPr>
          <p:nvPr/>
        </p:nvSpPr>
        <p:spPr bwMode="auto">
          <a:xfrm>
            <a:off x="0" y="5157192"/>
            <a:ext cx="54360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NÃO! 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" y="692696"/>
            <a:ext cx="7236296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OS  FATOS  PRODUZIDOS                           PELO  ESPIRITISMO  REVELAM                                     NOVAS  LEIS.</a:t>
            </a:r>
          </a:p>
        </p:txBody>
      </p:sp>
    </p:spTree>
    <p:extLst>
      <p:ext uri="{BB962C8B-B14F-4D97-AF65-F5344CB8AC3E}">
        <p14:creationId xmlns:p14="http://schemas.microsoft.com/office/powerpoint/2010/main" val="715248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4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10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tângulo 5"/>
          <p:cNvSpPr>
            <a:spLocks noChangeArrowheads="1"/>
          </p:cNvSpPr>
          <p:nvPr/>
        </p:nvSpPr>
        <p:spPr bwMode="auto">
          <a:xfrm>
            <a:off x="0" y="494188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  DA  POTÊNCIA  DIVINA  CONTRÁRIO  ÀS  LEIS  COMUNS  DA  NATUREZA.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99791" y="332656"/>
            <a:ext cx="3744417" cy="72008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Deflate">
              <a:avLst/>
            </a:prstTxWarp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MILAGRE</a:t>
            </a:r>
          </a:p>
        </p:txBody>
      </p:sp>
    </p:spTree>
    <p:extLst>
      <p:ext uri="{BB962C8B-B14F-4D97-AF65-F5344CB8AC3E}">
        <p14:creationId xmlns:p14="http://schemas.microsoft.com/office/powerpoint/2010/main" val="25594666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tângulo 10"/>
          <p:cNvSpPr>
            <a:spLocks noChangeArrowheads="1"/>
          </p:cNvSpPr>
          <p:nvPr/>
        </p:nvSpPr>
        <p:spPr bwMode="auto">
          <a:xfrm>
            <a:off x="0" y="5229225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MORTO  COM  MEMBROS  DISPERSOS                                   REVIVER  CORPORALMENTE.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99592" y="188640"/>
            <a:ext cx="7272808" cy="504056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Deflate">
              <a:avLst>
                <a:gd name="adj" fmla="val 8976"/>
              </a:avLst>
            </a:prstTxWarp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EXEMPLO  DE  MILAGRE:</a:t>
            </a:r>
          </a:p>
        </p:txBody>
      </p:sp>
    </p:spTree>
    <p:extLst>
      <p:ext uri="{BB962C8B-B14F-4D97-AF65-F5344CB8AC3E}">
        <p14:creationId xmlns:p14="http://schemas.microsoft.com/office/powerpoint/2010/main" val="23268833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tângulo 6"/>
          <p:cNvSpPr>
            <a:spLocks noChangeArrowheads="1"/>
          </p:cNvSpPr>
          <p:nvPr/>
        </p:nvSpPr>
        <p:spPr bwMode="auto">
          <a:xfrm>
            <a:off x="0" y="188640"/>
            <a:ext cx="457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EXEMPLO  DE  MILAGRE:</a:t>
            </a:r>
          </a:p>
        </p:txBody>
      </p:sp>
      <p:sp>
        <p:nvSpPr>
          <p:cNvPr id="33797" name="Retângulo 11"/>
          <p:cNvSpPr>
            <a:spLocks noChangeArrowheads="1"/>
          </p:cNvSpPr>
          <p:nvPr/>
        </p:nvSpPr>
        <p:spPr bwMode="auto">
          <a:xfrm>
            <a:off x="-180528" y="2420888"/>
            <a:ext cx="48308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JOSUÉ  PARANDO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MOVIMENTO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SOL.</a:t>
            </a:r>
          </a:p>
        </p:txBody>
      </p:sp>
    </p:spTree>
    <p:extLst>
      <p:ext uri="{BB962C8B-B14F-4D97-AF65-F5344CB8AC3E}">
        <p14:creationId xmlns:p14="http://schemas.microsoft.com/office/powerpoint/2010/main" val="112266101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10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87624" y="548680"/>
            <a:ext cx="6624736" cy="1080120"/>
          </a:xfrm>
          <a:prstGeom prst="rect">
            <a:avLst/>
          </a:prstGeom>
        </p:spPr>
        <p:txBody>
          <a:bodyPr>
            <a:prstTxWarp prst="textFadeUp">
              <a:avLst>
                <a:gd name="adj" fmla="val 12643"/>
              </a:avLst>
            </a:prstTxWarp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DEUS  NÃO  PRECISA</a:t>
            </a:r>
          </a:p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FAZER  MILAGRES!</a:t>
            </a:r>
          </a:p>
        </p:txBody>
      </p:sp>
    </p:spTree>
    <p:extLst>
      <p:ext uri="{BB962C8B-B14F-4D97-AF65-F5344CB8AC3E}">
        <p14:creationId xmlns:p14="http://schemas.microsoft.com/office/powerpoint/2010/main" val="331019279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tângulo 17"/>
          <p:cNvSpPr>
            <a:spLocks noChangeArrowheads="1"/>
          </p:cNvSpPr>
          <p:nvPr/>
        </p:nvSpPr>
        <p:spPr bwMode="auto">
          <a:xfrm>
            <a:off x="1268760" y="188640"/>
            <a:ext cx="66064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Deflate">
              <a:avLst/>
            </a:prstTxWarp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SÃO  MILAGRES:</a:t>
            </a:r>
          </a:p>
        </p:txBody>
      </p:sp>
      <p:sp>
        <p:nvSpPr>
          <p:cNvPr id="33800" name="Retângulo 18"/>
          <p:cNvSpPr>
            <a:spLocks noChangeArrowheads="1"/>
          </p:cNvSpPr>
          <p:nvPr/>
        </p:nvSpPr>
        <p:spPr bwMode="auto">
          <a:xfrm>
            <a:off x="0" y="5229200"/>
            <a:ext cx="9172576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ESPÍRITO  ERGUER  UMA  MESA.</a:t>
            </a:r>
          </a:p>
          <a:p>
            <a:pPr marL="457200" indent="-4572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ESCRITA  DIRETA.</a:t>
            </a:r>
          </a:p>
        </p:txBody>
      </p:sp>
      <p:sp>
        <p:nvSpPr>
          <p:cNvPr id="13" name="Retângulo 20"/>
          <p:cNvSpPr>
            <a:spLocks noChangeArrowheads="1"/>
          </p:cNvSpPr>
          <p:nvPr/>
        </p:nvSpPr>
        <p:spPr bwMode="auto">
          <a:xfrm>
            <a:off x="7937" y="5301208"/>
            <a:ext cx="91360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AÇÕES  INTELIGENTES  DOS                          ESPÍRITOS  SOBRE  A  MATÉRIA.</a:t>
            </a:r>
          </a:p>
        </p:txBody>
      </p:sp>
    </p:spTree>
    <p:extLst>
      <p:ext uri="{BB962C8B-B14F-4D97-AF65-F5344CB8AC3E}">
        <p14:creationId xmlns:p14="http://schemas.microsoft.com/office/powerpoint/2010/main" val="1337022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3276600" y="980728"/>
            <a:ext cx="6011863" cy="560731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I  -  Há  Espíritos?</a:t>
            </a:r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3276600" y="1844824"/>
            <a:ext cx="5867400" cy="110807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II  -  O  maravilhoso  e                  o  sobrenatural</a:t>
            </a: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3276600" y="3212976"/>
            <a:ext cx="5867400" cy="110807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III  -  Método                              (de  estudar  o  espiritismo)</a:t>
            </a: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3132138" y="4580409"/>
            <a:ext cx="6011862" cy="1119187"/>
          </a:xfrm>
          <a:prstGeom prst="roundRect">
            <a:avLst>
              <a:gd name="adj" fmla="val 2718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IV  -  Sistemas                                                                            (de  interpretar  o  espiritismo)</a:t>
            </a:r>
          </a:p>
        </p:txBody>
      </p:sp>
    </p:spTree>
    <p:extLst>
      <p:ext uri="{BB962C8B-B14F-4D97-AF65-F5344CB8AC3E}">
        <p14:creationId xmlns:p14="http://schemas.microsoft.com/office/powerpoint/2010/main" val="4231672905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Retângulo 19"/>
          <p:cNvSpPr>
            <a:spLocks noChangeArrowheads="1"/>
          </p:cNvSpPr>
          <p:nvPr/>
        </p:nvSpPr>
        <p:spPr bwMode="auto">
          <a:xfrm>
            <a:off x="0" y="5157788"/>
            <a:ext cx="9172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HOMEM  LEVITAR.                                                                                 (S.  CUPERTINO)</a:t>
            </a:r>
          </a:p>
        </p:txBody>
      </p:sp>
    </p:spTree>
    <p:extLst>
      <p:ext uri="{BB962C8B-B14F-4D97-AF65-F5344CB8AC3E}">
        <p14:creationId xmlns:p14="http://schemas.microsoft.com/office/powerpoint/2010/main" val="406134980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88913"/>
            <a:ext cx="9144000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APARIÇÃO  DE  ESPÍRITOS.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085184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ESSES  FENÔMENOS  RESULTAM  DA  NATUREZA  DO  INVÓLUCRO  FLUÍDICO                   DO  ESPÍRITO.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62696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tângulo 1"/>
          <p:cNvSpPr>
            <a:spLocks noChangeArrowheads="1"/>
          </p:cNvSpPr>
          <p:nvPr/>
        </p:nvSpPr>
        <p:spPr bwMode="auto">
          <a:xfrm>
            <a:off x="0" y="188640"/>
            <a:ext cx="914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ESPIRITISMO  É  EM  SI  MESMO  TODA  UMA  CIÊNCIA, TODA  UMA  FILOSOFIA,  QUE  NÃO  PODEM  SER  ADQUIRIDAS  EM  APENAS ALGUMAS  HORAS.   </a:t>
            </a:r>
          </a:p>
        </p:txBody>
      </p:sp>
    </p:spTree>
    <p:extLst>
      <p:ext uri="{BB962C8B-B14F-4D97-AF65-F5344CB8AC3E}">
        <p14:creationId xmlns:p14="http://schemas.microsoft.com/office/powerpoint/2010/main" val="102508727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tângulo 2"/>
          <p:cNvSpPr>
            <a:spLocks noChangeArrowheads="1"/>
          </p:cNvSpPr>
          <p:nvPr/>
        </p:nvSpPr>
        <p:spPr bwMode="auto">
          <a:xfrm>
            <a:off x="0" y="74613"/>
            <a:ext cx="91440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ESPIRITISMO  É                                                                                       RACIONALMENTE  EXPLICÁVEL?</a:t>
            </a:r>
          </a:p>
        </p:txBody>
      </p:sp>
      <p:sp>
        <p:nvSpPr>
          <p:cNvPr id="41987" name="Retângulo 3"/>
          <p:cNvSpPr>
            <a:spLocks noChangeArrowheads="1"/>
          </p:cNvSpPr>
          <p:nvPr/>
        </p:nvSpPr>
        <p:spPr bwMode="auto">
          <a:xfrm>
            <a:off x="4572000" y="1484313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FATOS  SOBRENATURAIS:</a:t>
            </a:r>
          </a:p>
        </p:txBody>
      </p:sp>
      <p:sp>
        <p:nvSpPr>
          <p:cNvPr id="41989" name="Retângulo 7"/>
          <p:cNvSpPr>
            <a:spLocks noChangeArrowheads="1"/>
          </p:cNvSpPr>
          <p:nvPr/>
        </p:nvSpPr>
        <p:spPr bwMode="auto">
          <a:xfrm>
            <a:off x="6350" y="5192713"/>
            <a:ext cx="914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MUITOS  CUJA  IMPOSSIBILIDADE  O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ESPIRITISMO  DEMONSTRA,  E  QUE  ALINHA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  AS  CRENÇAS  SUPERSTICIOSAS.</a:t>
            </a:r>
          </a:p>
        </p:txBody>
      </p:sp>
    </p:spTree>
    <p:extLst>
      <p:ext uri="{BB962C8B-B14F-4D97-AF65-F5344CB8AC3E}">
        <p14:creationId xmlns:p14="http://schemas.microsoft.com/office/powerpoint/2010/main" val="2252660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tângulo 2"/>
          <p:cNvSpPr>
            <a:spLocks noChangeArrowheads="1"/>
          </p:cNvSpPr>
          <p:nvPr/>
        </p:nvSpPr>
        <p:spPr bwMode="auto">
          <a:xfrm>
            <a:off x="0" y="74613"/>
            <a:ext cx="91440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ESPIRITISMO  É                                                                                       RACIONALMENTE  EXPLICÁVEL?</a:t>
            </a:r>
          </a:p>
        </p:txBody>
      </p:sp>
      <p:sp>
        <p:nvSpPr>
          <p:cNvPr id="41987" name="Retângulo 3"/>
          <p:cNvSpPr>
            <a:spLocks noChangeArrowheads="1"/>
          </p:cNvSpPr>
          <p:nvPr/>
        </p:nvSpPr>
        <p:spPr bwMode="auto">
          <a:xfrm>
            <a:off x="4572000" y="1916832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FATOS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ESPÍRITAS: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4941888"/>
            <a:ext cx="9126538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EXPLICAM-SE  DA  MAIS  RACIONAL  MANEIRA.                                                                 SÃO  SIMPLES  EFEITOS  QUE  TÊM  SUA  RAZÃO  DE  SER  NAS  LEIS  GERAIS. 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4941168"/>
            <a:ext cx="9110663" cy="14779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CONHECIDA  ESTA  LEI, O  MARAVILHOSO DESAPARECE  E  OS  FENÔMENOS  ENTRAM NA  ORDEM  DAS  COISAS  NATURAIS.</a:t>
            </a:r>
          </a:p>
        </p:txBody>
      </p:sp>
    </p:spTree>
    <p:extLst>
      <p:ext uri="{BB962C8B-B14F-4D97-AF65-F5344CB8AC3E}">
        <p14:creationId xmlns:p14="http://schemas.microsoft.com/office/powerpoint/2010/main" val="2166132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79512" y="116632"/>
            <a:ext cx="4464496" cy="769441"/>
          </a:xfrm>
          <a:prstGeom prst="rect">
            <a:avLst/>
          </a:prstGeom>
        </p:spPr>
        <p:txBody>
          <a:bodyPr>
            <a:prstTxWarp prst="textDeflate">
              <a:avLst/>
            </a:prstTxWarp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INCRÉDULOS:</a:t>
            </a:r>
          </a:p>
        </p:txBody>
      </p:sp>
      <p:sp>
        <p:nvSpPr>
          <p:cNvPr id="43012" name="Retângulo 6"/>
          <p:cNvSpPr>
            <a:spLocks noChangeArrowheads="1"/>
          </p:cNvSpPr>
          <p:nvPr/>
        </p:nvSpPr>
        <p:spPr bwMode="auto">
          <a:xfrm>
            <a:off x="4211638" y="1196975"/>
            <a:ext cx="19796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SISTEMA</a:t>
            </a:r>
          </a:p>
        </p:txBody>
      </p:sp>
      <p:sp>
        <p:nvSpPr>
          <p:cNvPr id="43013" name="Retângulo 9"/>
          <p:cNvSpPr>
            <a:spLocks noChangeArrowheads="1"/>
          </p:cNvSpPr>
          <p:nvPr/>
        </p:nvSpPr>
        <p:spPr bwMode="auto">
          <a:xfrm>
            <a:off x="6332538" y="5008563"/>
            <a:ext cx="28114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INDIFERENÇA</a:t>
            </a:r>
          </a:p>
        </p:txBody>
      </p:sp>
      <p:sp>
        <p:nvSpPr>
          <p:cNvPr id="43014" name="Retângulo 11"/>
          <p:cNvSpPr>
            <a:spLocks noChangeArrowheads="1"/>
          </p:cNvSpPr>
          <p:nvPr/>
        </p:nvSpPr>
        <p:spPr bwMode="auto">
          <a:xfrm>
            <a:off x="3726055" y="3352800"/>
            <a:ext cx="284917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  VONTADE</a:t>
            </a:r>
          </a:p>
        </p:txBody>
      </p:sp>
      <p:sp>
        <p:nvSpPr>
          <p:cNvPr id="43015" name="Retângulo 12"/>
          <p:cNvSpPr>
            <a:spLocks noChangeArrowheads="1"/>
          </p:cNvSpPr>
          <p:nvPr/>
        </p:nvSpPr>
        <p:spPr bwMode="auto">
          <a:xfrm>
            <a:off x="7235825" y="2560638"/>
            <a:ext cx="1489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  FÉ</a:t>
            </a:r>
          </a:p>
        </p:txBody>
      </p:sp>
      <p:sp>
        <p:nvSpPr>
          <p:cNvPr id="43017" name="Retângulo 14"/>
          <p:cNvSpPr>
            <a:spLocks noChangeArrowheads="1"/>
          </p:cNvSpPr>
          <p:nvPr/>
        </p:nvSpPr>
        <p:spPr bwMode="auto">
          <a:xfrm>
            <a:off x="6829425" y="3352800"/>
            <a:ext cx="2206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COVARDIA</a:t>
            </a:r>
          </a:p>
        </p:txBody>
      </p:sp>
      <p:sp>
        <p:nvSpPr>
          <p:cNvPr id="43018" name="Retângulo 15"/>
          <p:cNvSpPr>
            <a:spLocks noChangeArrowheads="1"/>
          </p:cNvSpPr>
          <p:nvPr/>
        </p:nvSpPr>
        <p:spPr bwMode="auto">
          <a:xfrm>
            <a:off x="6545263" y="1196975"/>
            <a:ext cx="25987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ESCRÚPULO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RELIGIOSO</a:t>
            </a:r>
          </a:p>
        </p:txBody>
      </p:sp>
      <p:sp>
        <p:nvSpPr>
          <p:cNvPr id="43019" name="Retângulo 16"/>
          <p:cNvSpPr>
            <a:spLocks noChangeArrowheads="1"/>
          </p:cNvSpPr>
          <p:nvPr/>
        </p:nvSpPr>
        <p:spPr bwMode="auto">
          <a:xfrm>
            <a:off x="4211638" y="1916113"/>
            <a:ext cx="2152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</a:t>
            </a:r>
          </a:p>
        </p:txBody>
      </p:sp>
      <p:sp>
        <p:nvSpPr>
          <p:cNvPr id="43020" name="Retângulo 17"/>
          <p:cNvSpPr>
            <a:spLocks noChangeArrowheads="1"/>
          </p:cNvSpPr>
          <p:nvPr/>
        </p:nvSpPr>
        <p:spPr bwMode="auto">
          <a:xfrm>
            <a:off x="3708400" y="4005263"/>
            <a:ext cx="30686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CONTRADIÇÃO</a:t>
            </a:r>
          </a:p>
        </p:txBody>
      </p:sp>
      <p:sp>
        <p:nvSpPr>
          <p:cNvPr id="43021" name="Retângulo 18"/>
          <p:cNvSpPr>
            <a:spLocks noChangeArrowheads="1"/>
          </p:cNvSpPr>
          <p:nvPr/>
        </p:nvSpPr>
        <p:spPr bwMode="auto">
          <a:xfrm>
            <a:off x="4211638" y="2636838"/>
            <a:ext cx="2949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NEGLIGÊNCIA </a:t>
            </a:r>
          </a:p>
        </p:txBody>
      </p:sp>
      <p:sp>
        <p:nvSpPr>
          <p:cNvPr id="43022" name="Retângulo 19"/>
          <p:cNvSpPr>
            <a:spLocks noChangeArrowheads="1"/>
          </p:cNvSpPr>
          <p:nvPr/>
        </p:nvSpPr>
        <p:spPr bwMode="auto">
          <a:xfrm>
            <a:off x="3708400" y="4649788"/>
            <a:ext cx="2682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LEVIANDADE</a:t>
            </a:r>
          </a:p>
        </p:txBody>
      </p:sp>
      <p:sp>
        <p:nvSpPr>
          <p:cNvPr id="43023" name="Retângulo 20"/>
          <p:cNvSpPr>
            <a:spLocks noChangeArrowheads="1"/>
          </p:cNvSpPr>
          <p:nvPr/>
        </p:nvSpPr>
        <p:spPr bwMode="auto">
          <a:xfrm>
            <a:off x="3708400" y="5373688"/>
            <a:ext cx="25987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DECEPÇÕES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267744" y="188640"/>
            <a:ext cx="4680520" cy="93610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4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4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MÉTODO</a:t>
            </a:r>
          </a:p>
        </p:txBody>
      </p:sp>
      <p:sp>
        <p:nvSpPr>
          <p:cNvPr id="43010" name="Retângulo 1"/>
          <p:cNvSpPr>
            <a:spLocks noChangeArrowheads="1"/>
          </p:cNvSpPr>
          <p:nvPr/>
        </p:nvSpPr>
        <p:spPr bwMode="auto">
          <a:xfrm>
            <a:off x="3808413" y="2590973"/>
            <a:ext cx="5364162" cy="20621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  A  UTILIDADE                      DE  UM  </a:t>
            </a:r>
            <a:r>
              <a:rPr lang="pt-BR" sz="32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MÉTODO</a:t>
            </a:r>
            <a:r>
              <a:rPr lang="pt-BR" sz="3200" b="1" dirty="0">
                <a:solidFill>
                  <a:srgbClr val="69D8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rgbClr val="29C7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PARA  O  ENSINO  DO  ESPIRITISMO?</a:t>
            </a:r>
          </a:p>
        </p:txBody>
      </p:sp>
    </p:spTree>
    <p:extLst>
      <p:ext uri="{BB962C8B-B14F-4D97-AF65-F5344CB8AC3E}">
        <p14:creationId xmlns:p14="http://schemas.microsoft.com/office/powerpoint/2010/main" val="993137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3012" grpId="0"/>
      <p:bldP spid="43013" grpId="0"/>
      <p:bldP spid="43014" grpId="0"/>
      <p:bldP spid="43015" grpId="0"/>
      <p:bldP spid="43017" grpId="0"/>
      <p:bldP spid="43018" grpId="0"/>
      <p:bldP spid="43019" grpId="0"/>
      <p:bldP spid="43020" grpId="0"/>
      <p:bldP spid="43021" grpId="0"/>
      <p:bldP spid="43022" grpId="0"/>
      <p:bldP spid="43023" grpId="0"/>
      <p:bldP spid="2" grpId="0"/>
      <p:bldP spid="430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4355976" y="764704"/>
            <a:ext cx="4248472" cy="648072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INDECISOS:</a:t>
            </a:r>
          </a:p>
        </p:txBody>
      </p:sp>
      <p:sp>
        <p:nvSpPr>
          <p:cNvPr id="16" name="Retângulo 3"/>
          <p:cNvSpPr>
            <a:spLocks noChangeArrowheads="1"/>
          </p:cNvSpPr>
          <p:nvPr/>
        </p:nvSpPr>
        <p:spPr bwMode="auto">
          <a:xfrm>
            <a:off x="3923929" y="2781300"/>
            <a:ext cx="52486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MAIS  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NUMEROSOS.</a:t>
            </a:r>
          </a:p>
        </p:txBody>
      </p:sp>
    </p:spTree>
    <p:extLst>
      <p:ext uri="{BB962C8B-B14F-4D97-AF65-F5344CB8AC3E}">
        <p14:creationId xmlns:p14="http://schemas.microsoft.com/office/powerpoint/2010/main" val="14388979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572000" y="332656"/>
            <a:ext cx="4248472" cy="792088"/>
          </a:xfrm>
          <a:prstGeom prst="rect">
            <a:avLst/>
          </a:prstGeom>
        </p:spPr>
        <p:txBody>
          <a:bodyPr>
            <a:prstTxWarp prst="textDeflate">
              <a:avLst/>
            </a:prstTxWarp>
            <a:spAutoFit/>
          </a:bodyPr>
          <a:lstStyle/>
          <a:p>
            <a:pPr algn="ctr" defTabSz="7620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ESPÍRITAS:</a:t>
            </a:r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4211960" y="1989138"/>
            <a:ext cx="493204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O  SABER</a:t>
            </a:r>
          </a:p>
        </p:txBody>
      </p:sp>
      <p:sp>
        <p:nvSpPr>
          <p:cNvPr id="8" name="Retângulo 6"/>
          <p:cNvSpPr>
            <a:spLocks noChangeArrowheads="1"/>
          </p:cNvSpPr>
          <p:nvPr/>
        </p:nvSpPr>
        <p:spPr bwMode="auto">
          <a:xfrm>
            <a:off x="3995936" y="4149725"/>
            <a:ext cx="5148064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EXPERIMENTADORES</a:t>
            </a:r>
          </a:p>
        </p:txBody>
      </p:sp>
      <p:sp>
        <p:nvSpPr>
          <p:cNvPr id="9" name="Retângulo 7"/>
          <p:cNvSpPr>
            <a:spLocks noChangeArrowheads="1"/>
          </p:cNvSpPr>
          <p:nvPr/>
        </p:nvSpPr>
        <p:spPr bwMode="auto">
          <a:xfrm>
            <a:off x="4139952" y="2705100"/>
            <a:ext cx="500404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IMPERFEITOS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67944" y="4868863"/>
            <a:ext cx="5076056" cy="50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CRISTÃOS</a:t>
            </a:r>
          </a:p>
        </p:txBody>
      </p:sp>
      <p:sp>
        <p:nvSpPr>
          <p:cNvPr id="11" name="Retângulo 9"/>
          <p:cNvSpPr>
            <a:spLocks noChangeArrowheads="1"/>
          </p:cNvSpPr>
          <p:nvPr/>
        </p:nvSpPr>
        <p:spPr bwMode="auto">
          <a:xfrm>
            <a:off x="4139952" y="3429000"/>
            <a:ext cx="500404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19871" y="3212976"/>
            <a:ext cx="57280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ESPÍRITAS  CRISTÃOS                                                                    SÃO  OS  QUE  PRATICAM                         E  ACEITAM  A                                                           MORAL  ESPÍRITA. </a:t>
            </a:r>
          </a:p>
        </p:txBody>
      </p:sp>
    </p:spTree>
    <p:extLst>
      <p:ext uri="{BB962C8B-B14F-4D97-AF65-F5344CB8AC3E}">
        <p14:creationId xmlns:p14="http://schemas.microsoft.com/office/powerpoint/2010/main" val="2965013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56" name="Rectangle 40"/>
          <p:cNvSpPr>
            <a:spLocks noChangeArrowheads="1"/>
          </p:cNvSpPr>
          <p:nvPr/>
        </p:nvSpPr>
        <p:spPr bwMode="auto">
          <a:xfrm>
            <a:off x="0" y="2564904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ALMA  OU  O  ESPÍRITO</a:t>
            </a:r>
            <a:r>
              <a:rPr lang="en-US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Rectangle 42"/>
          <p:cNvSpPr>
            <a:spLocks noChangeArrowheads="1"/>
          </p:cNvSpPr>
          <p:nvPr/>
        </p:nvSpPr>
        <p:spPr bwMode="auto">
          <a:xfrm>
            <a:off x="611560" y="165694"/>
            <a:ext cx="7920879" cy="9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FadeUp">
              <a:avLst>
                <a:gd name="adj" fmla="val 9576"/>
              </a:avLst>
            </a:prstTxWarp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  ENSINAR  O  ESPIRITISMO?</a:t>
            </a:r>
          </a:p>
        </p:txBody>
      </p:sp>
      <p:sp>
        <p:nvSpPr>
          <p:cNvPr id="290882" name="Text Box 66"/>
          <p:cNvSpPr txBox="1">
            <a:spLocks noChangeArrowheads="1"/>
          </p:cNvSpPr>
          <p:nvPr/>
        </p:nvSpPr>
        <p:spPr bwMode="auto">
          <a:xfrm>
            <a:off x="0" y="5288339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PARTIR  DA  ALMA,  A  QUESTÃO  DOS  ESPÍRITOS  É  SECUNDÁRIA. </a:t>
            </a:r>
          </a:p>
          <a:p>
            <a:pPr algn="ctr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13" name="Retângulo 1"/>
          <p:cNvSpPr>
            <a:spLocks noChangeArrowheads="1"/>
          </p:cNvSpPr>
          <p:nvPr/>
        </p:nvSpPr>
        <p:spPr bwMode="auto">
          <a:xfrm>
            <a:off x="6349" y="1628800"/>
            <a:ext cx="9137651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PONTO  DE  PARTIDA: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463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0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0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6" grpId="0"/>
      <p:bldP spid="2908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2"/>
          <p:cNvSpPr>
            <a:spLocks noChangeArrowheads="1"/>
          </p:cNvSpPr>
          <p:nvPr/>
        </p:nvSpPr>
        <p:spPr bwMode="auto">
          <a:xfrm>
            <a:off x="0" y="1988840"/>
            <a:ext cx="9144000" cy="6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SEQUÊNCIA  IDEAL:</a:t>
            </a: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0" y="5085184"/>
            <a:ext cx="9144000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PARTIR  DOS  FATOS  OU  DE  </a:t>
            </a:r>
          </a:p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EXPLICAÇÕES  PRÉVIAS?</a:t>
            </a:r>
            <a:r>
              <a:rPr lang="pt-BR" sz="3200" b="1" i="1" dirty="0">
                <a:solidFill>
                  <a:srgbClr val="3333CC"/>
                </a:solidFill>
                <a:latin typeface="Arial" charset="0"/>
              </a:rPr>
              <a:t>                  </a:t>
            </a:r>
            <a:endParaRPr lang="pt-BR" sz="3200" b="1" i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-3175" y="67212"/>
            <a:ext cx="9144000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PARA  OS  QUE  NÃO  ESTÃO  PREPARADOS  PELO  RACIOCÍNIO,                         OS  FENÔMENOS  MATERIAIS  SÃO                     DE  POUCO  PESO.  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5085184"/>
            <a:ext cx="9140825" cy="6710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ESTUDO  SISTEMATIZADO!</a:t>
            </a:r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778142" y="237702"/>
            <a:ext cx="7587716" cy="9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FadeUp">
              <a:avLst>
                <a:gd name="adj" fmla="val 4001"/>
              </a:avLst>
            </a:prstTxWarp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  ENSINAR  O  ESPIRITISMO?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389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9" grpId="0"/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1000" t="-19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3276600" y="4652963"/>
            <a:ext cx="586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FIM  SÉRIO!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 rot="4354">
            <a:off x="-23958" y="259775"/>
            <a:ext cx="9109076" cy="799578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600" i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INTRODUÇÃO</a:t>
            </a:r>
          </a:p>
        </p:txBody>
      </p:sp>
      <p:sp>
        <p:nvSpPr>
          <p:cNvPr id="244747" name="Rectangle 11"/>
          <p:cNvSpPr>
            <a:spLocks noChangeArrowheads="1"/>
          </p:cNvSpPr>
          <p:nvPr/>
        </p:nvSpPr>
        <p:spPr bwMode="auto">
          <a:xfrm>
            <a:off x="3203575" y="1557338"/>
            <a:ext cx="5913438" cy="2259012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APLICAÇÕES   PRÁTICAS   DA   CIÊNCIA   ESPÍRITA   SÃO   PARA                    USO  DE  QUEM</a:t>
            </a:r>
            <a:r>
              <a:rPr lang="en-US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331330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/>
      <p:bldP spid="2447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18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0" y="100484"/>
            <a:ext cx="9144000" cy="70006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FATOS: </a:t>
            </a:r>
            <a:r>
              <a:rPr lang="en-US" sz="3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DESPREZ</a:t>
            </a:r>
            <a:r>
              <a:rPr lang="en-US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ÁVEI</a:t>
            </a:r>
            <a:r>
              <a:rPr lang="en-US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S?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7992" name="Rectangle 8"/>
          <p:cNvSpPr>
            <a:spLocks noChangeArrowheads="1"/>
          </p:cNvSpPr>
          <p:nvPr/>
        </p:nvSpPr>
        <p:spPr bwMode="auto">
          <a:xfrm>
            <a:off x="0" y="4581128"/>
            <a:ext cx="9144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DESPREZÁ-LOS.                                                                                                                                       POR  ELES  CHEGUEI  À  TEORIA  APÓS  TRABALHO  DE  ANOS  E  MILHARES  DE  OBSERVAÇÕES. </a:t>
            </a:r>
          </a:p>
        </p:txBody>
      </p:sp>
      <p:sp>
        <p:nvSpPr>
          <p:cNvPr id="297996" name="Rectangle 12"/>
          <p:cNvSpPr>
            <a:spLocks noChangeArrowheads="1"/>
          </p:cNvSpPr>
          <p:nvPr/>
        </p:nvSpPr>
        <p:spPr bwMode="auto">
          <a:xfrm>
            <a:off x="0" y="4581128"/>
            <a:ext cx="9144000" cy="193899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O  DO  ENSINO ESPÍRITA  QUE  SE  DIRIGE                                         À  RAZÃO  E  NÃO  AOS  OLHOS.                                                                                    * 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NOSSO  ENSINO  TEÓRICO  E  PRÁTICO                               É  SEMPRE  GRATUITO.  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5589588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TRABALHO  DE  CIENTISTA!</a:t>
            </a:r>
          </a:p>
        </p:txBody>
      </p:sp>
      <p:sp>
        <p:nvSpPr>
          <p:cNvPr id="48135" name="Retângulo 2"/>
          <p:cNvSpPr>
            <a:spLocks noChangeArrowheads="1"/>
          </p:cNvSpPr>
          <p:nvPr/>
        </p:nvSpPr>
        <p:spPr bwMode="auto">
          <a:xfrm>
            <a:off x="6816" y="11496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MELHOR  MÉTODO</a:t>
            </a:r>
            <a:endParaRPr lang="pt-BR" sz="5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444208" y="6381328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ALLAN  KARDEC</a:t>
            </a:r>
            <a:endParaRPr lang="pt-BR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942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7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8" grpId="0"/>
      <p:bldP spid="297992" grpId="0"/>
      <p:bldP spid="297992" grpId="1"/>
      <p:bldP spid="297996" grpId="0"/>
      <p:bldP spid="2" grpId="0"/>
      <p:bldP spid="2" grpId="1"/>
      <p:bldP spid="48135" grpId="0"/>
      <p:bldP spid="3" grpId="0"/>
      <p:bldP spid="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9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0" y="188640"/>
            <a:ext cx="9144000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CURSO  DE  ESPIRITISMO                         EXPERIMENTAL  É  POSSÍVEL?                         </a:t>
            </a:r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0" y="5661248"/>
            <a:ext cx="9144000" cy="67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  NA  FÍSICA  OU  NA  QUÍMICA? </a:t>
            </a:r>
          </a:p>
        </p:txBody>
      </p:sp>
      <p:sp>
        <p:nvSpPr>
          <p:cNvPr id="335880" name="Rectangle 8"/>
          <p:cNvSpPr>
            <a:spLocks noChangeArrowheads="1"/>
          </p:cNvSpPr>
          <p:nvPr/>
        </p:nvSpPr>
        <p:spPr bwMode="auto">
          <a:xfrm>
            <a:off x="0" y="188640"/>
            <a:ext cx="9144000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REVER  TODA  A  SÉRIE  DE                            FENÔMENOS,  DOS  MAIS  SIMPLES                      AOS  MAIS  COMPLEXOS?</a:t>
            </a:r>
          </a:p>
        </p:txBody>
      </p:sp>
      <p:sp>
        <p:nvSpPr>
          <p:cNvPr id="335882" name="Rectangle 10"/>
          <p:cNvSpPr>
            <a:spLocks noChangeArrowheads="1"/>
          </p:cNvSpPr>
          <p:nvPr/>
        </p:nvSpPr>
        <p:spPr bwMode="auto">
          <a:xfrm>
            <a:off x="0" y="0"/>
            <a:ext cx="9144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NO  ESPIRITISMO  LIDA-SE  COM INTELIGÊNCIAS  QUE  TÊM  LIBERDADE                     E  NOS  PROVAM  A  CADA  INSTANTE  QUE ELAS  NÃO  ESTÃO  SUBMETIDAS  AOS                          NOSSOS  CAPRICHOS.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032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5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5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/>
      <p:bldP spid="335879" grpId="0"/>
      <p:bldP spid="335879" grpId="1"/>
      <p:bldP spid="335880" grpId="0"/>
      <p:bldP spid="335880" grpId="1"/>
      <p:bldP spid="33588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5000"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1"/>
          <p:cNvSpPr>
            <a:spLocks noChangeArrowheads="1"/>
          </p:cNvSpPr>
          <p:nvPr/>
        </p:nvSpPr>
        <p:spPr bwMode="auto">
          <a:xfrm>
            <a:off x="0" y="119063"/>
            <a:ext cx="9144000" cy="107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FadeUp">
              <a:avLst>
                <a:gd name="adj" fmla="val 12299"/>
              </a:avLst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EXIBIÇÕES  DE  ESPIRITISMO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POSSÍVEL?</a:t>
            </a:r>
          </a:p>
        </p:txBody>
      </p:sp>
      <p:sp>
        <p:nvSpPr>
          <p:cNvPr id="7" name="Retângulo 3"/>
          <p:cNvSpPr>
            <a:spLocks noChangeArrowheads="1"/>
          </p:cNvSpPr>
          <p:nvPr/>
        </p:nvSpPr>
        <p:spPr bwMode="auto">
          <a:xfrm>
            <a:off x="2322513" y="1773238"/>
            <a:ext cx="6804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EXIBIÇÕES  EM  ESPETÁCULOS?                                                                                 - ESPIRITISMO  NOS  PALCOS?</a:t>
            </a:r>
          </a:p>
        </p:txBody>
      </p:sp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27126" y="3717032"/>
            <a:ext cx="52720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AFIRMAR  OBTER  OS  FENÔMENOS  ESPÍRITAS  À  VONTADE                          É  IGNORANTE                         OU  IMPOSTOR.</a:t>
            </a:r>
          </a:p>
        </p:txBody>
      </p:sp>
      <p:sp>
        <p:nvSpPr>
          <p:cNvPr id="9" name="Retângulo 5"/>
          <p:cNvSpPr>
            <a:spLocks noChangeArrowheads="1"/>
          </p:cNvSpPr>
          <p:nvPr/>
        </p:nvSpPr>
        <p:spPr bwMode="auto">
          <a:xfrm>
            <a:off x="0" y="3645024"/>
            <a:ext cx="53277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VERDADEIRO  ESPIRITISMO  JAMAIS  SERVIRÁ  PARA  EXIBIÇÕES,  NEM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SUBIRÁ  AOS  PALCOS.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510630"/>
      </p:ext>
    </p:extLst>
  </p:cSld>
  <p:clrMapOvr>
    <a:masterClrMapping/>
  </p:clrMapOvr>
  <p:transition advTm="5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t="-8000" r="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tângulo 1"/>
          <p:cNvSpPr>
            <a:spLocks noChangeArrowheads="1"/>
          </p:cNvSpPr>
          <p:nvPr/>
        </p:nvSpPr>
        <p:spPr bwMode="auto">
          <a:xfrm>
            <a:off x="3131840" y="240613"/>
            <a:ext cx="5544616" cy="191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DOS  SISTEMAS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INTERPRETAÇÃO</a:t>
            </a:r>
          </a:p>
        </p:txBody>
      </p:sp>
      <p:sp>
        <p:nvSpPr>
          <p:cNvPr id="52227" name="Retângulo 2"/>
          <p:cNvSpPr>
            <a:spLocks noChangeArrowheads="1"/>
          </p:cNvSpPr>
          <p:nvPr/>
        </p:nvSpPr>
        <p:spPr bwMode="auto">
          <a:xfrm>
            <a:off x="0" y="294391"/>
            <a:ext cx="8820472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EXISTE  FENÔMENO  ESPÍRITA:  </a:t>
            </a:r>
          </a:p>
        </p:txBody>
      </p:sp>
      <p:sp>
        <p:nvSpPr>
          <p:cNvPr id="52228" name="Retângulo 6"/>
          <p:cNvSpPr>
            <a:spLocks noChangeArrowheads="1"/>
          </p:cNvSpPr>
          <p:nvPr/>
        </p:nvSpPr>
        <p:spPr bwMode="auto">
          <a:xfrm>
            <a:off x="4572000" y="1912888"/>
            <a:ext cx="45672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CHARLATANISMO</a:t>
            </a:r>
          </a:p>
        </p:txBody>
      </p:sp>
      <p:sp>
        <p:nvSpPr>
          <p:cNvPr id="52229" name="Retângulo 7"/>
          <p:cNvSpPr>
            <a:spLocks noChangeArrowheads="1"/>
          </p:cNvSpPr>
          <p:nvPr/>
        </p:nvSpPr>
        <p:spPr bwMode="auto">
          <a:xfrm>
            <a:off x="6084168" y="3645024"/>
            <a:ext cx="3122894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LOUCURA</a:t>
            </a:r>
          </a:p>
        </p:txBody>
      </p:sp>
      <p:sp>
        <p:nvSpPr>
          <p:cNvPr id="52230" name="Retângulo 8"/>
          <p:cNvSpPr>
            <a:spLocks noChangeArrowheads="1"/>
          </p:cNvSpPr>
          <p:nvPr/>
        </p:nvSpPr>
        <p:spPr bwMode="auto">
          <a:xfrm>
            <a:off x="5219700" y="2776984"/>
            <a:ext cx="39243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ALUCINAÇÃO</a:t>
            </a:r>
          </a:p>
        </p:txBody>
      </p:sp>
      <p:sp>
        <p:nvSpPr>
          <p:cNvPr id="52231" name="Retângulo 9"/>
          <p:cNvSpPr>
            <a:spLocks noChangeArrowheads="1"/>
          </p:cNvSpPr>
          <p:nvPr/>
        </p:nvSpPr>
        <p:spPr bwMode="auto">
          <a:xfrm>
            <a:off x="5724128" y="4509120"/>
            <a:ext cx="341987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MÚSCULO  ESTALANTE</a:t>
            </a:r>
          </a:p>
        </p:txBody>
      </p:sp>
      <p:sp>
        <p:nvSpPr>
          <p:cNvPr id="52232" name="Retângulo 10"/>
          <p:cNvSpPr>
            <a:spLocks noChangeArrowheads="1"/>
          </p:cNvSpPr>
          <p:nvPr/>
        </p:nvSpPr>
        <p:spPr bwMode="auto">
          <a:xfrm>
            <a:off x="4572000" y="5733256"/>
            <a:ext cx="45958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CAUSAS  FÍSICAS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365731"/>
      </p:ext>
    </p:extLst>
  </p:cSld>
  <p:clrMapOvr>
    <a:masterClrMapping/>
  </p:clrMapOvr>
  <p:transition advTm="9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/>
      <p:bldP spid="52228" grpId="0"/>
      <p:bldP spid="52229" grpId="0"/>
      <p:bldP spid="52230" grpId="0"/>
      <p:bldP spid="52231" grpId="0"/>
      <p:bldP spid="522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tângulo 4"/>
          <p:cNvSpPr>
            <a:spLocks noChangeArrowheads="1"/>
          </p:cNvSpPr>
          <p:nvPr/>
        </p:nvSpPr>
        <p:spPr bwMode="auto">
          <a:xfrm>
            <a:off x="0" y="116632"/>
            <a:ext cx="9144000" cy="5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EXISTE  UMA  AÇÃO  INTELIGENTE:</a:t>
            </a:r>
          </a:p>
        </p:txBody>
      </p:sp>
      <p:sp>
        <p:nvSpPr>
          <p:cNvPr id="53253" name="Retângulo 12"/>
          <p:cNvSpPr>
            <a:spLocks noChangeArrowheads="1"/>
          </p:cNvSpPr>
          <p:nvPr/>
        </p:nvSpPr>
        <p:spPr bwMode="auto">
          <a:xfrm>
            <a:off x="23813" y="1484313"/>
            <a:ext cx="408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REFLEXO</a:t>
            </a:r>
          </a:p>
        </p:txBody>
      </p:sp>
      <p:sp>
        <p:nvSpPr>
          <p:cNvPr id="53254" name="Retângulo 13"/>
          <p:cNvSpPr>
            <a:spLocks noChangeArrowheads="1"/>
          </p:cNvSpPr>
          <p:nvPr/>
        </p:nvSpPr>
        <p:spPr bwMode="auto">
          <a:xfrm>
            <a:off x="36513" y="2205038"/>
            <a:ext cx="4103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ALMA  COLETIVA</a:t>
            </a:r>
          </a:p>
        </p:txBody>
      </p:sp>
      <p:sp>
        <p:nvSpPr>
          <p:cNvPr id="53255" name="Retângulo 14"/>
          <p:cNvSpPr>
            <a:spLocks noChangeArrowheads="1"/>
          </p:cNvSpPr>
          <p:nvPr/>
        </p:nvSpPr>
        <p:spPr bwMode="auto">
          <a:xfrm>
            <a:off x="47625" y="2924175"/>
            <a:ext cx="409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SONAMBÚLICO</a:t>
            </a:r>
          </a:p>
        </p:txBody>
      </p:sp>
      <p:sp>
        <p:nvSpPr>
          <p:cNvPr id="53256" name="Retângulo 15"/>
          <p:cNvSpPr>
            <a:spLocks noChangeArrowheads="1"/>
          </p:cNvSpPr>
          <p:nvPr/>
        </p:nvSpPr>
        <p:spPr bwMode="auto">
          <a:xfrm>
            <a:off x="38100" y="3644900"/>
            <a:ext cx="4090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DEMONÍACO</a:t>
            </a:r>
          </a:p>
        </p:txBody>
      </p:sp>
      <p:sp>
        <p:nvSpPr>
          <p:cNvPr id="53257" name="Retângulo 16"/>
          <p:cNvSpPr>
            <a:spLocks noChangeArrowheads="1"/>
          </p:cNvSpPr>
          <p:nvPr/>
        </p:nvSpPr>
        <p:spPr bwMode="auto">
          <a:xfrm>
            <a:off x="31750" y="4365625"/>
            <a:ext cx="4100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OTIMISTA</a:t>
            </a:r>
          </a:p>
        </p:txBody>
      </p:sp>
      <p:sp>
        <p:nvSpPr>
          <p:cNvPr id="53258" name="Retângulo 17"/>
          <p:cNvSpPr>
            <a:spLocks noChangeArrowheads="1"/>
          </p:cNvSpPr>
          <p:nvPr/>
        </p:nvSpPr>
        <p:spPr bwMode="auto">
          <a:xfrm>
            <a:off x="36513" y="5056188"/>
            <a:ext cx="4103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MONO  ESPÍRITO</a:t>
            </a:r>
          </a:p>
        </p:txBody>
      </p:sp>
      <p:sp>
        <p:nvSpPr>
          <p:cNvPr id="53259" name="Retângulo 18"/>
          <p:cNvSpPr>
            <a:spLocks noChangeArrowheads="1"/>
          </p:cNvSpPr>
          <p:nvPr/>
        </p:nvSpPr>
        <p:spPr bwMode="auto">
          <a:xfrm>
            <a:off x="31750" y="5732463"/>
            <a:ext cx="4106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762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ALMA  MATERIAL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713158"/>
      </p:ext>
    </p:extLst>
  </p:cSld>
  <p:clrMapOvr>
    <a:masterClrMapping/>
  </p:clrMapOvr>
  <p:transition advTm="9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4" grpId="0"/>
      <p:bldP spid="53255" grpId="0"/>
      <p:bldP spid="53256" grpId="0"/>
      <p:bldP spid="53257" grpId="0"/>
      <p:bldP spid="53258" grpId="0"/>
      <p:bldP spid="5325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3"/>
          <p:cNvSpPr>
            <a:spLocks noChangeArrowheads="1"/>
          </p:cNvSpPr>
          <p:nvPr/>
        </p:nvSpPr>
        <p:spPr bwMode="auto">
          <a:xfrm>
            <a:off x="413792" y="188640"/>
            <a:ext cx="8316416" cy="54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FadeUp">
              <a:avLst>
                <a:gd name="adj" fmla="val 8008"/>
              </a:avLst>
            </a:prstTxWarp>
            <a:spAutoFit/>
          </a:bodyPr>
          <a:lstStyle/>
          <a:p>
            <a:pPr algn="ctr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ESPÍRITA  OU  POLIESPÍRITA:</a:t>
            </a: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-19436" y="92333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TODOS  OS  ESPÍRITOS, EM  DADAS CIRCUNSTÂNCIAS,  PODEM  MANIFESTAR-SE AOS  HOMENS, E  O  NÚMERO  DOS  QUE PODEM  COMUNICAR-SE  É  INDEFINIDO.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350062"/>
      </p:ext>
    </p:extLst>
  </p:cSld>
  <p:clrMapOvr>
    <a:masterClrMapping/>
  </p:clrMapOvr>
  <p:transition advTm="9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t="-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0" y="332656"/>
            <a:ext cx="556398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FadeUp">
              <a:avLst>
                <a:gd name="adj" fmla="val 4712"/>
              </a:avLst>
            </a:prstTxWarp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300" i="1" dirty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pt-BR" sz="33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HÁ  ESPÍRITOS?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2540694"/>
            <a:ext cx="4787900" cy="1176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QUAL  É  A  CAUSA                                               DA  DÚVIDA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4941888"/>
            <a:ext cx="9144000" cy="1174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IGNORÂNCIA  DA  VERDADEIRA                           NATUREZA  DOS  ESPÍRITOS.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2712927"/>
            <a:ext cx="5816600" cy="26314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PARTIMOS  DA              ACEITAÇÃO  DA  EXISTÊNCIA,   SOBREVIVÊNCIA  E  INDIVIDUALIDADE  DA          ALMA.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2858160"/>
            <a:ext cx="55639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ESPIRITISMO  NOS  OFERECE  A  DEMONSTRAÇÃO  EXPERIMENTAL.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638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6513" y="44450"/>
            <a:ext cx="910748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QUE  JÁ  SE  PODE  AFIRMAR           DA  ALMA</a:t>
            </a:r>
            <a:r>
              <a:rPr lang="en-US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?</a:t>
            </a:r>
            <a:r>
              <a:rPr lang="pt-BR" sz="3800" dirty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707904" y="3933056"/>
            <a:ext cx="543609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NATUREZA                    DIFERE  DA  DO  CORPO.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855656" y="3789040"/>
            <a:ext cx="529208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POSSUI  CONSCIÊNCIA  PRÓPRIA.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707904" y="3861048"/>
            <a:ext cx="543609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VAI  PARA  ALGUM                        LUGAR.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814374" y="3861048"/>
            <a:ext cx="532962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POVOA  O  ESPAÇO  UNIVERSAL.</a:t>
            </a:r>
          </a:p>
        </p:txBody>
      </p:sp>
      <p:sp>
        <p:nvSpPr>
          <p:cNvPr id="8" name="Retângulo 7"/>
          <p:cNvSpPr/>
          <p:nvPr/>
        </p:nvSpPr>
        <p:spPr>
          <a:xfrm>
            <a:off x="3707904" y="3645024"/>
            <a:ext cx="543609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HAURE  SUA  VENTURA             EM  SI  PRÓPRIA.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851919" y="3789040"/>
            <a:ext cx="5292081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REÚNE-SE  POR  SIMPATIA.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635896" y="3573016"/>
            <a:ext cx="550810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ESFORÇO          PRÓPRIO  ATINGE  O  GRAU  SUPREMO.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3582297" y="3573016"/>
            <a:ext cx="5561703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EXISTE  E  SOBREVIVE                      À  MORTE  DO  CORPO.                                              É  INDIVIDUALIZADA.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720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2000" t="-15000" r="-23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1" name="Rectangle 23"/>
          <p:cNvSpPr>
            <a:spLocks noChangeArrowheads="1"/>
          </p:cNvSpPr>
          <p:nvPr/>
        </p:nvSpPr>
        <p:spPr bwMode="auto">
          <a:xfrm>
            <a:off x="33338" y="4928278"/>
            <a:ext cx="9110662" cy="113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ESPÍRITOS  NÃO  SÃO  OUTRA  COISA                    DO  QUE  AS  ALMAS  DOS  HOMENS.</a:t>
            </a:r>
          </a:p>
        </p:txBody>
      </p:sp>
      <p:sp>
        <p:nvSpPr>
          <p:cNvPr id="340003" name="Text Box 35"/>
          <p:cNvSpPr txBox="1">
            <a:spLocks noChangeArrowheads="1"/>
          </p:cNvSpPr>
          <p:nvPr/>
        </p:nvSpPr>
        <p:spPr bwMode="auto">
          <a:xfrm>
            <a:off x="-14961" y="4941168"/>
            <a:ext cx="9144000" cy="126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A  ALMA  EXISTE,  EXISTEM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ESPÍRITOS!</a:t>
            </a:r>
          </a:p>
        </p:txBody>
      </p:sp>
      <p:sp>
        <p:nvSpPr>
          <p:cNvPr id="28678" name="Retângulo 1"/>
          <p:cNvSpPr>
            <a:spLocks noChangeArrowheads="1"/>
          </p:cNvSpPr>
          <p:nvPr/>
        </p:nvSpPr>
        <p:spPr bwMode="auto">
          <a:xfrm>
            <a:off x="0" y="188640"/>
            <a:ext cx="9144000" cy="7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QUE  SÃO  OS  ESPÍRITOS?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00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39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0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0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0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0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91" grpId="0"/>
      <p:bldP spid="339991" grpId="1"/>
      <p:bldP spid="3400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1979712" y="188640"/>
            <a:ext cx="51845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Deflat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OBJEÇÃO:</a:t>
            </a:r>
          </a:p>
        </p:txBody>
      </p:sp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0" y="5113338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SERES  IMATERIAIS  NÃO  PODEM</a:t>
            </a:r>
          </a:p>
          <a:p>
            <a:pPr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AGIR  SOBRE  A  MATÉRIA,  NÃO  PODEM</a:t>
            </a:r>
          </a:p>
          <a:p>
            <a:pPr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COMUNICAR  COM  OS HOMENS.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271534"/>
      </p:ext>
    </p:extLst>
  </p:cSld>
  <p:clrMapOvr>
    <a:masterClrMapping/>
  </p:clrMapOvr>
  <p:transition advTm="7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-1" y="260648"/>
            <a:ext cx="914400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RESPOSTA  À  OBJEÇÃO:</a:t>
            </a:r>
          </a:p>
        </p:txBody>
      </p:sp>
      <p:sp>
        <p:nvSpPr>
          <p:cNvPr id="351242" name="Rectangle 10"/>
          <p:cNvSpPr>
            <a:spLocks noChangeArrowheads="1"/>
          </p:cNvSpPr>
          <p:nvPr/>
        </p:nvSpPr>
        <p:spPr bwMode="auto">
          <a:xfrm>
            <a:off x="0" y="476672"/>
            <a:ext cx="9110663" cy="97872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É  O  HOMEM,  SENÃO  UM  ESPÍRITO  </a:t>
            </a:r>
          </a:p>
          <a:p>
            <a:pPr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REVESTIDO  DE  CORPO  MATERIAL</a:t>
            </a:r>
            <a:r>
              <a:rPr lang="en-US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3407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ALMA  EXISTE!</a:t>
            </a:r>
            <a:endParaRPr lang="pt-BR" sz="32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109409"/>
      </p:ext>
    </p:extLst>
  </p:cSld>
  <p:clrMapOvr>
    <a:masterClrMapping/>
  </p:clrMapOvr>
  <p:transition advTm="7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7" grpId="0"/>
      <p:bldP spid="35124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3000" t="-12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88913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  A  RESPOSTA  FOR: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084763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NÃO  SEI...                                                                                                                               -  NÃO  ESTOU  CERTO...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4941888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IDEIA  DA  IMORTALIDADE  APROXIMA                                  O  HOMEM  DO  PRÓXIMO  E  DE  DEUS.</a:t>
            </a:r>
            <a:r>
              <a:rPr lang="pt-BR" sz="28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5157788"/>
            <a:ext cx="9144000" cy="781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INÚTIL  IR  ALÉM!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60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6|8.3|9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6|8.3|9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3.9|7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|14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|14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4.1|23.|29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4.1|23.|29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4.1|23.|2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8.9|1.9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8.9|1.9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5.1|3.3|8.3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5.1|3.3|8.3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9.1|1.5|6.3|5.8|7.5|6.6|1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9.1|1.5|6.3|5.8|7.5|6.6|1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0.6"/>
</p:tagLst>
</file>

<file path=ppt/theme/theme1.xml><?xml version="1.0" encoding="utf-8"?>
<a:theme xmlns:a="http://schemas.openxmlformats.org/drawingml/2006/main" name="1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4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6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7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8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9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0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1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2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3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4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5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6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7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8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9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0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31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32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3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4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6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7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8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9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1008</Words>
  <Application>Microsoft Office PowerPoint</Application>
  <PresentationFormat>Apresentação na tela (4:3)</PresentationFormat>
  <Paragraphs>187</Paragraphs>
  <Slides>35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34</vt:i4>
      </vt:variant>
      <vt:variant>
        <vt:lpstr>Títulos de slides</vt:lpstr>
      </vt:variant>
      <vt:variant>
        <vt:i4>35</vt:i4>
      </vt:variant>
    </vt:vector>
  </HeadingPairs>
  <TitlesOfParts>
    <vt:vector size="74" baseType="lpstr">
      <vt:lpstr>Arial</vt:lpstr>
      <vt:lpstr>Arial Black</vt:lpstr>
      <vt:lpstr>Calibri</vt:lpstr>
      <vt:lpstr>Times New Roman</vt:lpstr>
      <vt:lpstr>Wingdings</vt:lpstr>
      <vt:lpstr>1_Estrutura padrão</vt:lpstr>
      <vt:lpstr>3_Estrutura padrão</vt:lpstr>
      <vt:lpstr>Estrutura padrão</vt:lpstr>
      <vt:lpstr>8_Estrutura padrão</vt:lpstr>
      <vt:lpstr>9_Estrutura padrão</vt:lpstr>
      <vt:lpstr>10_Estrutura padrão</vt:lpstr>
      <vt:lpstr>11_Estrutura padrão</vt:lpstr>
      <vt:lpstr>12_Estrutura padrão</vt:lpstr>
      <vt:lpstr>13_Estrutura padrão</vt:lpstr>
      <vt:lpstr>14_Estrutura padrão</vt:lpstr>
      <vt:lpstr>15_Estrutura padrão</vt:lpstr>
      <vt:lpstr>16_Estrutura padrão</vt:lpstr>
      <vt:lpstr>17_Estrutura padrão</vt:lpstr>
      <vt:lpstr>18_Estrutura padrão</vt:lpstr>
      <vt:lpstr>19_Estrutura padrão</vt:lpstr>
      <vt:lpstr>20_Estrutura padrão</vt:lpstr>
      <vt:lpstr>21_Estrutura padrão</vt:lpstr>
      <vt:lpstr>22_Estrutura padrão</vt:lpstr>
      <vt:lpstr>23_Estrutura padrão</vt:lpstr>
      <vt:lpstr>24_Estrutura padrão</vt:lpstr>
      <vt:lpstr>25_Estrutura padrão</vt:lpstr>
      <vt:lpstr>26_Estrutura padrão</vt:lpstr>
      <vt:lpstr>27_Estrutura padrão</vt:lpstr>
      <vt:lpstr>28_Estrutura padrão</vt:lpstr>
      <vt:lpstr>29_Estrutura padrão</vt:lpstr>
      <vt:lpstr>30_Estrutura padrão</vt:lpstr>
      <vt:lpstr>31_Estrutura padrão</vt:lpstr>
      <vt:lpstr>32_Estrutura padrão</vt:lpstr>
      <vt:lpstr>33_Estrutura padrão</vt:lpstr>
      <vt:lpstr>34_Estrutura padrão</vt:lpstr>
      <vt:lpstr>36_Estrutura padrão</vt:lpstr>
      <vt:lpstr>37_Estrutura padrão</vt:lpstr>
      <vt:lpstr>38_Estrutura padrão</vt:lpstr>
      <vt:lpstr>39_Estrutura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54</cp:revision>
  <dcterms:created xsi:type="dcterms:W3CDTF">2017-01-01T11:39:22Z</dcterms:created>
  <dcterms:modified xsi:type="dcterms:W3CDTF">2018-06-13T20:36:56Z</dcterms:modified>
</cp:coreProperties>
</file>