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24"/>
  </p:notesMasterIdLst>
  <p:sldIdLst>
    <p:sldId id="269" r:id="rId3"/>
    <p:sldId id="288" r:id="rId4"/>
    <p:sldId id="302" r:id="rId5"/>
    <p:sldId id="301" r:id="rId6"/>
    <p:sldId id="303" r:id="rId7"/>
    <p:sldId id="304" r:id="rId8"/>
    <p:sldId id="305" r:id="rId9"/>
    <p:sldId id="306" r:id="rId10"/>
    <p:sldId id="307" r:id="rId11"/>
    <p:sldId id="308" r:id="rId12"/>
    <p:sldId id="316" r:id="rId13"/>
    <p:sldId id="315" r:id="rId14"/>
    <p:sldId id="292" r:id="rId15"/>
    <p:sldId id="318" r:id="rId16"/>
    <p:sldId id="321" r:id="rId17"/>
    <p:sldId id="322" r:id="rId18"/>
    <p:sldId id="329" r:id="rId19"/>
    <p:sldId id="291" r:id="rId20"/>
    <p:sldId id="328" r:id="rId21"/>
    <p:sldId id="323" r:id="rId22"/>
    <p:sldId id="326" r:id="rId23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96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FF"/>
    <a:srgbClr val="0000FF"/>
    <a:srgbClr val="00FF00"/>
    <a:srgbClr val="FFFF00"/>
    <a:srgbClr val="66CCFF"/>
    <a:srgbClr val="66FFFF"/>
    <a:srgbClr val="CCCCFF"/>
    <a:srgbClr val="FFCCFF"/>
    <a:srgbClr val="99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20455" autoAdjust="0"/>
    <p:restoredTop sz="94660"/>
  </p:normalViewPr>
  <p:slideViewPr>
    <p:cSldViewPr showGuides="1">
      <p:cViewPr varScale="1">
        <p:scale>
          <a:sx n="94" d="100"/>
          <a:sy n="94" d="100"/>
        </p:scale>
        <p:origin x="66" y="66"/>
      </p:cViewPr>
      <p:guideLst>
        <p:guide orient="horz" pos="2296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13DAC1-C3D3-487A-AEDD-64D10D38BD1F}" type="datetimeFigureOut">
              <a:rPr lang="pt-BR" smtClean="0"/>
              <a:pPr/>
              <a:t>13/06/2018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1F59A9-E974-4F5E-96FF-5DFD9B4BBB65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847276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7347" name="Espaço Reservado para Anotaçõ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57348" name="Espaço Reservado para Número de Slid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5FD9EAD3-7063-44F1-A51D-032F425E2B98}" type="slidenum">
              <a:rPr lang="pt-BR" sz="1200">
                <a:solidFill>
                  <a:prstClr val="black"/>
                </a:solidFill>
              </a:rPr>
              <a:pPr/>
              <a:t>1</a:t>
            </a:fld>
            <a:endParaRPr lang="pt-BR" sz="120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1F59A9-E974-4F5E-96FF-5DFD9B4BBB65}" type="slidenum">
              <a:rPr lang="pt-BR" smtClean="0"/>
              <a:pPr/>
              <a:t>12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589838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1F59A9-E974-4F5E-96FF-5DFD9B4BBB65}" type="slidenum">
              <a:rPr lang="pt-BR" smtClean="0">
                <a:solidFill>
                  <a:prstClr val="black"/>
                </a:solidFill>
              </a:rPr>
              <a:pPr/>
              <a:t>17</a:t>
            </a:fld>
            <a:endParaRPr lang="pt-B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77269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0309ED-6E53-4F4C-A4BD-587FD59A11BA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83074728"/>
      </p:ext>
    </p:extLst>
  </p:cSld>
  <p:clrMapOvr>
    <a:masterClrMapping/>
  </p:clrMapOvr>
  <p:transition advTm="60000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9BDB63-71B8-46FC-8EF5-24EDA4E0EBE7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45681803"/>
      </p:ext>
    </p:extLst>
  </p:cSld>
  <p:clrMapOvr>
    <a:masterClrMapping/>
  </p:clrMapOvr>
  <p:transition advTm="60000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0AE848-2FEC-43DC-A12B-08AA8D273CBA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00513139"/>
      </p:ext>
    </p:extLst>
  </p:cSld>
  <p:clrMapOvr>
    <a:masterClrMapping/>
  </p:clrMapOvr>
  <p:transition advTm="60000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040A2-1794-4460-BE8E-0A3602160EA5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13/06/2018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CAB94-D041-4E0C-A3B9-CAE668DA0326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44751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040A2-1794-4460-BE8E-0A3602160EA5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13/06/2018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CAB94-D041-4E0C-A3B9-CAE668DA0326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300921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040A2-1794-4460-BE8E-0A3602160EA5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13/06/2018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CAB94-D041-4E0C-A3B9-CAE668DA0326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090060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040A2-1794-4460-BE8E-0A3602160EA5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13/06/2018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CAB94-D041-4E0C-A3B9-CAE668DA0326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73251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040A2-1794-4460-BE8E-0A3602160EA5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13/06/2018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CAB94-D041-4E0C-A3B9-CAE668DA0326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613785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040A2-1794-4460-BE8E-0A3602160EA5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13/06/2018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CAB94-D041-4E0C-A3B9-CAE668DA0326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501207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040A2-1794-4460-BE8E-0A3602160EA5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13/06/2018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CAB94-D041-4E0C-A3B9-CAE668DA0326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308786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040A2-1794-4460-BE8E-0A3602160EA5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13/06/2018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CAB94-D041-4E0C-A3B9-CAE668DA0326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66645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1544B7-83DA-4B8F-947A-268A936FF95B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60727105"/>
      </p:ext>
    </p:extLst>
  </p:cSld>
  <p:clrMapOvr>
    <a:masterClrMapping/>
  </p:clrMapOvr>
  <p:transition advTm="60000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040A2-1794-4460-BE8E-0A3602160EA5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13/06/2018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CAB94-D041-4E0C-A3B9-CAE668DA0326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38974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040A2-1794-4460-BE8E-0A3602160EA5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13/06/2018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CAB94-D041-4E0C-A3B9-CAE668DA0326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528024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040A2-1794-4460-BE8E-0A3602160EA5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13/06/2018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CAB94-D041-4E0C-A3B9-CAE668DA0326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6810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F8D31C-6E77-4502-9882-89382EB03B47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31272693"/>
      </p:ext>
    </p:extLst>
  </p:cSld>
  <p:clrMapOvr>
    <a:masterClrMapping/>
  </p:clrMapOvr>
  <p:transition advTm="60000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DBFBF0-8ABE-4DBD-923E-6936B18738EF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04252109"/>
      </p:ext>
    </p:extLst>
  </p:cSld>
  <p:clrMapOvr>
    <a:masterClrMapping/>
  </p:clrMapOvr>
  <p:transition advTm="60000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A7B2C5-1334-48ED-8A9E-E386A583B722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90626220"/>
      </p:ext>
    </p:extLst>
  </p:cSld>
  <p:clrMapOvr>
    <a:masterClrMapping/>
  </p:clrMapOvr>
  <p:transition advTm="60000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D3C95E-6E44-4B6D-A4AF-928CF6140054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07079276"/>
      </p:ext>
    </p:extLst>
  </p:cSld>
  <p:clrMapOvr>
    <a:masterClrMapping/>
  </p:clrMapOvr>
  <p:transition advTm="60000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DCB3BC-516C-4D9C-B47E-BB7C3DCFA32A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03553603"/>
      </p:ext>
    </p:extLst>
  </p:cSld>
  <p:clrMapOvr>
    <a:masterClrMapping/>
  </p:clrMapOvr>
  <p:transition advTm="60000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4EB2CF-AE8C-4BE3-8B3C-514E7B2C8D5F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67203830"/>
      </p:ext>
    </p:extLst>
  </p:cSld>
  <p:clrMapOvr>
    <a:masterClrMapping/>
  </p:clrMapOvr>
  <p:transition advTm="60000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053C78-2270-4791-A82B-734150028514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65607497"/>
      </p:ext>
    </p:extLst>
  </p:cSld>
  <p:clrMapOvr>
    <a:masterClrMapping/>
  </p:clrMapOvr>
  <p:transition advTm="60000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/>
              <a:t>Clique para editar o estilo do título mestre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solidFill>
                  <a:srgbClr val="000000"/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pt-BR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</a:defRPr>
            </a:lvl1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pt-BR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F06058DA-F624-4BE2-8D59-F788D6BD47E6}" type="slidenum">
              <a:rPr lang="pt-BR"/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563459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advTm="60000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7040A2-1794-4460-BE8E-0A3602160EA5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13/06/2018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1CAB94-D041-4E0C-A3B9-CAE668DA0326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0697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23.png"/><Relationship Id="rId4" Type="http://schemas.openxmlformats.org/officeDocument/2006/relationships/image" Target="../media/image5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1673932" y="1412776"/>
            <a:ext cx="579613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pt-BR" sz="36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CONCEITOS  INICIAIS</a:t>
            </a:r>
            <a:r>
              <a:rPr lang="pt-BR" sz="28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                                                              </a:t>
            </a:r>
            <a:r>
              <a:rPr lang="pt-BR" sz="40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                  </a:t>
            </a:r>
            <a:r>
              <a:rPr lang="pt-BR" sz="40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endParaRPr lang="pt-BR" sz="4000" b="1" dirty="0">
              <a:solidFill>
                <a:prstClr val="white"/>
              </a:solidFill>
              <a:effectLst>
                <a:glow rad="101600">
                  <a:srgbClr val="000000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  <a:cs typeface="Arial" pitchFamily="34" charset="0"/>
            </a:endParaRPr>
          </a:p>
        </p:txBody>
      </p:sp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701824" y="188640"/>
            <a:ext cx="7740352" cy="936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prstTxWarp prst="textFadeUp">
              <a:avLst>
                <a:gd name="adj" fmla="val 9405"/>
              </a:avLst>
            </a:prstTxWarp>
            <a:spAutoFit/>
          </a:bodyPr>
          <a:lstStyle>
            <a:lvl1pPr>
              <a:defRPr sz="2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pt-BR" sz="40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ESTUDO  METÓDICO 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pt-BR" sz="40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O  LIVRO  DOS  MÉDIUNS</a:t>
            </a:r>
          </a:p>
        </p:txBody>
      </p:sp>
    </p:spTree>
    <p:extLst>
      <p:ext uri="{BB962C8B-B14F-4D97-AF65-F5344CB8AC3E}">
        <p14:creationId xmlns:p14="http://schemas.microsoft.com/office/powerpoint/2010/main" val="715940938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312086" y="116632"/>
            <a:ext cx="8519828" cy="936104"/>
          </a:xfrm>
          <a:prstGeom prst="rect">
            <a:avLst/>
          </a:prstGeom>
        </p:spPr>
        <p:txBody>
          <a:bodyPr wrap="square">
            <a:prstTxWarp prst="textDeflate">
              <a:avLst/>
            </a:prstTxWarp>
            <a:spAutoFit/>
          </a:bodyPr>
          <a:lstStyle/>
          <a:p>
            <a:pPr algn="ctr">
              <a:lnSpc>
                <a:spcPct val="90000"/>
              </a:lnSpc>
              <a:spcBef>
                <a:spcPct val="50000"/>
              </a:spcBef>
              <a:defRPr/>
            </a:pPr>
            <a:r>
              <a:rPr lang="pt-BR" sz="3000" b="1" dirty="0">
                <a:solidFill>
                  <a:schemeClr val="bg1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DOS  FLUIDOS:  A  SUA  COMBINAÇÃO</a:t>
            </a: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779912" y="2194892"/>
            <a:ext cx="5340562" cy="4762500"/>
          </a:xfrm>
          <a:prstGeom prst="rect">
            <a:avLst/>
          </a:prstGeom>
          <a:effectLst>
            <a:softEdge rad="101600"/>
          </a:effectLst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2194892"/>
            <a:ext cx="4932040" cy="4762500"/>
          </a:xfrm>
          <a:prstGeom prst="rect">
            <a:avLst/>
          </a:prstGeom>
          <a:effectLst>
            <a:softEdge rad="101600"/>
          </a:effectLst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-99392"/>
            <a:ext cx="8568433" cy="7128792"/>
          </a:xfrm>
          <a:prstGeom prst="rect">
            <a:avLst/>
          </a:prstGeom>
        </p:spPr>
      </p:pic>
      <p:sp>
        <p:nvSpPr>
          <p:cNvPr id="12" name="Retângulo 11"/>
          <p:cNvSpPr/>
          <p:nvPr/>
        </p:nvSpPr>
        <p:spPr>
          <a:xfrm>
            <a:off x="1691680" y="1124744"/>
            <a:ext cx="576064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3000" b="1" dirty="0">
                <a:solidFill>
                  <a:schemeClr val="bg1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FENÔMENOS  ESPÍRITAS</a:t>
            </a:r>
          </a:p>
        </p:txBody>
      </p:sp>
      <p:sp>
        <p:nvSpPr>
          <p:cNvPr id="14" name="Retângulo 13"/>
          <p:cNvSpPr/>
          <p:nvPr/>
        </p:nvSpPr>
        <p:spPr>
          <a:xfrm>
            <a:off x="0" y="273305"/>
            <a:ext cx="9144000" cy="16435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Bef>
                <a:spcPct val="50000"/>
              </a:spcBef>
            </a:pPr>
            <a:r>
              <a:rPr lang="pt-BR" sz="27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KARDEC:</a:t>
            </a:r>
            <a:r>
              <a:rPr lang="pt-BR" sz="27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- TODOS  OS  FENÔMENOS  ESPÍRITAS    SÃO  O  RESULTADO  DA  COMBINAÇÃO                                 DOS  FLUIDOS  PRÓPRIOS  DO  ESPÍRITO                                   E  DO  MÉDIUM.</a:t>
            </a:r>
          </a:p>
        </p:txBody>
      </p:sp>
      <p:sp>
        <p:nvSpPr>
          <p:cNvPr id="16" name="Retângulo 15"/>
          <p:cNvSpPr/>
          <p:nvPr/>
        </p:nvSpPr>
        <p:spPr>
          <a:xfrm>
            <a:off x="2130755" y="1772816"/>
            <a:ext cx="48824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O  LIVRO  DOS  MÉDIUNS  -  Allan  Kardec </a:t>
            </a:r>
            <a:endParaRPr lang="pt-BR" dirty="0"/>
          </a:p>
        </p:txBody>
      </p:sp>
      <p:pic>
        <p:nvPicPr>
          <p:cNvPr id="13" name="Imagem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0688" y="1196752"/>
            <a:ext cx="8419175" cy="6912768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1947888270"/>
      </p:ext>
    </p:extLst>
  </p:cSld>
  <p:clrMapOvr>
    <a:masterClrMapping/>
  </p:clrMapOvr>
  <p:transition advTm="60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2" grpId="0"/>
      <p:bldP spid="14" grpId="0"/>
      <p:bldP spid="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8560" y="3063974"/>
            <a:ext cx="4463480" cy="2381250"/>
          </a:xfrm>
          <a:prstGeom prst="rect">
            <a:avLst/>
          </a:prstGeom>
          <a:effectLst>
            <a:softEdge rad="762000"/>
          </a:effectLst>
        </p:spPr>
      </p:pic>
      <p:pic>
        <p:nvPicPr>
          <p:cNvPr id="11" name="Imagem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3063974"/>
            <a:ext cx="4463480" cy="2381250"/>
          </a:xfrm>
          <a:prstGeom prst="rect">
            <a:avLst/>
          </a:prstGeom>
          <a:effectLst>
            <a:softEdge rad="762000"/>
          </a:effectLst>
        </p:spPr>
      </p:pic>
      <p:pic>
        <p:nvPicPr>
          <p:cNvPr id="12" name="Imagem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3212976"/>
            <a:ext cx="4463480" cy="2381250"/>
          </a:xfrm>
          <a:prstGeom prst="rect">
            <a:avLst/>
          </a:prstGeom>
          <a:effectLst>
            <a:softEdge rad="762000"/>
          </a:effectLst>
        </p:spPr>
      </p:pic>
      <p:sp>
        <p:nvSpPr>
          <p:cNvPr id="13" name="Retângulo 12"/>
          <p:cNvSpPr/>
          <p:nvPr/>
        </p:nvSpPr>
        <p:spPr>
          <a:xfrm>
            <a:off x="521804" y="188640"/>
            <a:ext cx="8100392" cy="1080120"/>
          </a:xfrm>
          <a:prstGeom prst="rect">
            <a:avLst/>
          </a:prstGeom>
        </p:spPr>
        <p:txBody>
          <a:bodyPr wrap="square">
            <a:prstTxWarp prst="textFadeUp">
              <a:avLst>
                <a:gd name="adj" fmla="val 13482"/>
              </a:avLst>
            </a:prstTxWarp>
            <a:spAutoFit/>
          </a:bodyPr>
          <a:lstStyle/>
          <a:p>
            <a:pPr algn="ctr"/>
            <a:r>
              <a:rPr lang="pt-BR" sz="2400" b="1" dirty="0">
                <a:solidFill>
                  <a:schemeClr val="bg1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AÇÃO  DOS  ESPÍRITOS</a:t>
            </a:r>
          </a:p>
          <a:p>
            <a:pPr algn="ctr"/>
            <a:r>
              <a:rPr lang="pt-BR" sz="2400" b="1" dirty="0">
                <a:solidFill>
                  <a:schemeClr val="bg1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NOS  FLUIDOS  DO  UNIVERSO</a:t>
            </a:r>
          </a:p>
        </p:txBody>
      </p:sp>
      <p:sp>
        <p:nvSpPr>
          <p:cNvPr id="14" name="WordArt 6"/>
          <p:cNvSpPr>
            <a:spLocks noChangeArrowheads="1" noChangeShapeType="1" noTextEdit="1"/>
          </p:cNvSpPr>
          <p:nvPr/>
        </p:nvSpPr>
        <p:spPr bwMode="auto">
          <a:xfrm>
            <a:off x="1718810" y="1700808"/>
            <a:ext cx="5706380" cy="1593221"/>
          </a:xfrm>
          <a:prstGeom prst="rect">
            <a:avLst/>
          </a:prstGeom>
        </p:spPr>
        <p:txBody>
          <a:bodyPr wrap="none" fromWordArt="1">
            <a:prstTxWarp prst="textFadeUp">
              <a:avLst>
                <a:gd name="adj" fmla="val 15743"/>
              </a:avLst>
            </a:prstTxWarp>
          </a:bodyPr>
          <a:lstStyle/>
          <a:p>
            <a:pPr algn="ctr">
              <a:lnSpc>
                <a:spcPct val="150000"/>
              </a:lnSpc>
            </a:pPr>
            <a:r>
              <a:rPr lang="pt-BR" sz="2800" b="1" dirty="0">
                <a:solidFill>
                  <a:schemeClr val="bg1"/>
                </a:solidFill>
                <a:effectLst>
                  <a:glow rad="101600">
                    <a:srgbClr val="000000"/>
                  </a:glow>
                </a:effectLst>
                <a:latin typeface="Arial Black" pitchFamily="34" charset="0"/>
                <a:cs typeface="Arial" pitchFamily="34" charset="0"/>
              </a:rPr>
              <a:t>PENSAMENTOS</a:t>
            </a:r>
          </a:p>
          <a:p>
            <a:pPr algn="ctr">
              <a:lnSpc>
                <a:spcPct val="150000"/>
              </a:lnSpc>
            </a:pPr>
            <a:r>
              <a:rPr lang="pt-BR" sz="2800" b="1" dirty="0">
                <a:solidFill>
                  <a:schemeClr val="bg1"/>
                </a:solidFill>
                <a:effectLst>
                  <a:glow rad="101600">
                    <a:srgbClr val="000000"/>
                  </a:glow>
                </a:effectLst>
                <a:latin typeface="Arial Black" pitchFamily="34" charset="0"/>
                <a:cs typeface="Arial" pitchFamily="34" charset="0"/>
              </a:rPr>
              <a:t>SENTIMENTOS </a:t>
            </a:r>
          </a:p>
          <a:p>
            <a:pPr algn="ctr">
              <a:lnSpc>
                <a:spcPct val="150000"/>
              </a:lnSpc>
            </a:pPr>
            <a:r>
              <a:rPr lang="pt-BR" sz="2800" b="1" dirty="0">
                <a:solidFill>
                  <a:schemeClr val="bg1"/>
                </a:solidFill>
                <a:effectLst>
                  <a:glow rad="101600">
                    <a:srgbClr val="000000"/>
                  </a:glow>
                </a:effectLst>
                <a:latin typeface="Arial Black" pitchFamily="34" charset="0"/>
                <a:cs typeface="Arial" pitchFamily="34" charset="0"/>
              </a:rPr>
              <a:t>VONTADE</a:t>
            </a:r>
          </a:p>
        </p:txBody>
      </p:sp>
      <p:sp>
        <p:nvSpPr>
          <p:cNvPr id="15" name="Retângulo 14"/>
          <p:cNvSpPr/>
          <p:nvPr/>
        </p:nvSpPr>
        <p:spPr>
          <a:xfrm>
            <a:off x="971600" y="332656"/>
            <a:ext cx="7128792" cy="432048"/>
          </a:xfrm>
          <a:prstGeom prst="rect">
            <a:avLst/>
          </a:prstGeom>
        </p:spPr>
        <p:txBody>
          <a:bodyPr wrap="none">
            <a:prstTxWarp prst="textFadeUp">
              <a:avLst>
                <a:gd name="adj" fmla="val 11291"/>
              </a:avLst>
            </a:prstTxWarp>
            <a:spAutoFit/>
          </a:bodyPr>
          <a:lstStyle/>
          <a:p>
            <a:pPr>
              <a:defRPr/>
            </a:pPr>
            <a:r>
              <a:rPr lang="pt-BR" sz="28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Arial Black" pitchFamily="34" charset="0"/>
                <a:cs typeface="Arial" pitchFamily="34" charset="0"/>
              </a:rPr>
              <a:t>O   FLUIDO   UNIVERSAL</a:t>
            </a:r>
          </a:p>
        </p:txBody>
      </p:sp>
      <p:sp>
        <p:nvSpPr>
          <p:cNvPr id="16" name="Retângulo 15"/>
          <p:cNvSpPr/>
          <p:nvPr/>
        </p:nvSpPr>
        <p:spPr>
          <a:xfrm>
            <a:off x="0" y="4725144"/>
            <a:ext cx="91440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dirty="0"/>
              <a:t> </a:t>
            </a:r>
            <a:r>
              <a:rPr lang="pt-BR" sz="28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HÁ,  NESSES  FLUIDOS,  ONDAS  E  VIBRAÇÕES  DE  PENSAMENTOS,  QUE  SE  CRUZAM  SEM                         SE  CONFUNDIREM,  COMO  HÁ  NO  AR                                            ONDAS  E  VIBRAÇÕES  SONORAS.</a:t>
            </a:r>
          </a:p>
        </p:txBody>
      </p:sp>
      <p:sp>
        <p:nvSpPr>
          <p:cNvPr id="17" name="Retângulo 16"/>
          <p:cNvSpPr/>
          <p:nvPr/>
        </p:nvSpPr>
        <p:spPr>
          <a:xfrm>
            <a:off x="-15077" y="4852317"/>
            <a:ext cx="91440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800" b="1" dirty="0">
                <a:solidFill>
                  <a:schemeClr val="bg1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PARA  OS  ESPÍRITOS,  O  PENSAMENTO </a:t>
            </a:r>
            <a:r>
              <a:rPr lang="pt-BR" sz="2800" b="1" dirty="0">
                <a:solidFill>
                  <a:srgbClr val="FFFF00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                 </a:t>
            </a:r>
            <a:r>
              <a:rPr lang="pt-BR" sz="2800" b="1" dirty="0">
                <a:solidFill>
                  <a:schemeClr val="bg1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E  A  VONTADE  SÃO  O  QUE  É  A                            MÃO  PARA  O  HOMEM.</a:t>
            </a:r>
          </a:p>
        </p:txBody>
      </p:sp>
      <p:sp>
        <p:nvSpPr>
          <p:cNvPr id="18" name="Retângulo 17"/>
          <p:cNvSpPr/>
          <p:nvPr/>
        </p:nvSpPr>
        <p:spPr>
          <a:xfrm>
            <a:off x="3746240" y="6309320"/>
            <a:ext cx="511736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0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  GÊNESE  -  Cap.  XIV  -  Allan  Kardec </a:t>
            </a:r>
            <a:endParaRPr lang="pt-BR" sz="2000" dirty="0"/>
          </a:p>
        </p:txBody>
      </p:sp>
      <p:sp>
        <p:nvSpPr>
          <p:cNvPr id="19" name="Retângulo 18"/>
          <p:cNvSpPr/>
          <p:nvPr/>
        </p:nvSpPr>
        <p:spPr>
          <a:xfrm>
            <a:off x="17702" y="1772816"/>
            <a:ext cx="912629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800" b="1" dirty="0">
                <a:solidFill>
                  <a:schemeClr val="bg1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PENSAMENTOS,  SENTIMENTOS  E                                         A  VONTADE  SÃO  A  FORÇA  DO  ESPÍRITO.</a:t>
            </a:r>
            <a:endParaRPr lang="pt-BR" sz="2800" dirty="0"/>
          </a:p>
        </p:txBody>
      </p:sp>
    </p:spTree>
    <p:extLst>
      <p:ext uri="{BB962C8B-B14F-4D97-AF65-F5344CB8AC3E}">
        <p14:creationId xmlns:p14="http://schemas.microsoft.com/office/powerpoint/2010/main" val="3483108279"/>
      </p:ext>
    </p:extLst>
  </p:cSld>
  <p:clrMapOvr>
    <a:masterClrMapping/>
  </p:clrMapOvr>
  <p:transition advTm="60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6" presetClass="entr" presetSubtype="2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 animBg="1"/>
      <p:bldP spid="14" grpId="1"/>
      <p:bldP spid="15" grpId="0"/>
      <p:bldP spid="16" grpId="0"/>
      <p:bldP spid="16" grpId="1"/>
      <p:bldP spid="17" grpId="0"/>
      <p:bldP spid="17" grpId="1"/>
      <p:bldP spid="18" grpId="0"/>
      <p:bldP spid="1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5000" r="-5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tângulo 12"/>
          <p:cNvSpPr/>
          <p:nvPr/>
        </p:nvSpPr>
        <p:spPr>
          <a:xfrm>
            <a:off x="1259632" y="404664"/>
            <a:ext cx="6552728" cy="504056"/>
          </a:xfrm>
          <a:prstGeom prst="rect">
            <a:avLst/>
          </a:prstGeom>
        </p:spPr>
        <p:txBody>
          <a:bodyPr wrap="square">
            <a:prstTxWarp prst="textFadeUp">
              <a:avLst>
                <a:gd name="adj" fmla="val 7922"/>
              </a:avLst>
            </a:prstTxWarp>
            <a:spAutoFit/>
          </a:bodyPr>
          <a:lstStyle/>
          <a:p>
            <a:pPr algn="ctr"/>
            <a:r>
              <a:rPr lang="pt-BR" sz="2400" b="1" dirty="0">
                <a:solidFill>
                  <a:schemeClr val="bg1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Arial Black" pitchFamily="34" charset="0"/>
                <a:cs typeface="Arial" pitchFamily="34" charset="0"/>
              </a:rPr>
              <a:t>ATMOSFERA  PESSOAL</a:t>
            </a:r>
          </a:p>
        </p:txBody>
      </p:sp>
      <p:sp>
        <p:nvSpPr>
          <p:cNvPr id="4" name="Retângulo 3"/>
          <p:cNvSpPr/>
          <p:nvPr/>
        </p:nvSpPr>
        <p:spPr>
          <a:xfrm>
            <a:off x="0" y="188640"/>
            <a:ext cx="9144000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8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O  PERISPÍRITO  NÃO  FICA  CIRCUNSCRITO           PELO  CORPO,  MAS  IRRADIA  AO  SEU          DERREDOR  E  O  ENVOLVE  COMO  UMA                        ATMOSFERA  FLUÍDICA.</a:t>
            </a:r>
          </a:p>
        </p:txBody>
      </p:sp>
    </p:spTree>
    <p:extLst>
      <p:ext uri="{BB962C8B-B14F-4D97-AF65-F5344CB8AC3E}">
        <p14:creationId xmlns:p14="http://schemas.microsoft.com/office/powerpoint/2010/main" val="3903822651"/>
      </p:ext>
    </p:extLst>
  </p:cSld>
  <p:clrMapOvr>
    <a:masterClrMapping/>
  </p:clrMapOvr>
  <p:transition advTm="60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0" y="116632"/>
            <a:ext cx="91440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800" b="1" dirty="0">
                <a:solidFill>
                  <a:schemeClr val="bg1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CRIANDO  IMAGENS  FLUÍDICAS,                                            O  PENSAMENTO  SE  REFLETE  NO  ENVOLTÓRIO PERISPIRÍTICO,  COMO  NUM  ESPELHO.</a:t>
            </a:r>
          </a:p>
        </p:txBody>
      </p:sp>
      <p:sp>
        <p:nvSpPr>
          <p:cNvPr id="3" name="Retângulo 2"/>
          <p:cNvSpPr/>
          <p:nvPr/>
        </p:nvSpPr>
        <p:spPr>
          <a:xfrm>
            <a:off x="0" y="0"/>
            <a:ext cx="91440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4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OS  MAIS  SECRETOS  MOVIMENTOS  DA  ALMA  REPERCUTEM  NO  PERISPÍRITO;  UMA  ALMA  </a:t>
            </a:r>
            <a:r>
              <a:rPr lang="pt-BR" sz="2400" b="1" dirty="0">
                <a:solidFill>
                  <a:schemeClr val="bg1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PODE</a:t>
            </a:r>
            <a:r>
              <a:rPr lang="pt-BR" sz="2400" b="1" dirty="0">
                <a:solidFill>
                  <a:srgbClr val="FFFF00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</a:t>
            </a:r>
            <a:r>
              <a:rPr lang="pt-BR" sz="2400" b="1" dirty="0">
                <a:solidFill>
                  <a:schemeClr val="bg1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VER  E  LER  </a:t>
            </a:r>
            <a:r>
              <a:rPr lang="pt-BR" sz="24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NOUTRA  ALMA  O  QUE  NÃO  É  PERCEPTÍVEL  AOS  OLHOS  DO  CORPO.</a:t>
            </a:r>
          </a:p>
        </p:txBody>
      </p:sp>
      <p:sp>
        <p:nvSpPr>
          <p:cNvPr id="4" name="Retângulo 3"/>
          <p:cNvSpPr/>
          <p:nvPr/>
        </p:nvSpPr>
        <p:spPr>
          <a:xfrm>
            <a:off x="4572000" y="4437112"/>
            <a:ext cx="4572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4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EXEMPLO:   </a:t>
            </a:r>
          </a:p>
          <a:p>
            <a:pPr algn="ctr"/>
            <a:r>
              <a:rPr lang="pt-BR" sz="24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IDEALIZAÇÃO  DE  UM  ASSASSINATO.</a:t>
            </a:r>
            <a:endParaRPr lang="pt-BR" sz="2400" dirty="0"/>
          </a:p>
        </p:txBody>
      </p:sp>
      <p:sp>
        <p:nvSpPr>
          <p:cNvPr id="5" name="Retângulo 4"/>
          <p:cNvSpPr/>
          <p:nvPr/>
        </p:nvSpPr>
        <p:spPr>
          <a:xfrm>
            <a:off x="4499992" y="6165304"/>
            <a:ext cx="464400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4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  Gênese  -  Cap.  XIV  -  Os  Fluidos  -  </a:t>
            </a:r>
            <a:r>
              <a:rPr lang="pt-BR" sz="1400" b="1" dirty="0" err="1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Ãção</a:t>
            </a:r>
            <a:r>
              <a:rPr lang="pt-BR" sz="14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dos  Espíritos  sobre  os  Fluidos  -  Item  15  -  Kardec </a:t>
            </a:r>
            <a:endParaRPr lang="pt-BR" sz="1400" dirty="0"/>
          </a:p>
        </p:txBody>
      </p:sp>
    </p:spTree>
    <p:extLst>
      <p:ext uri="{BB962C8B-B14F-4D97-AF65-F5344CB8AC3E}">
        <p14:creationId xmlns:p14="http://schemas.microsoft.com/office/powerpoint/2010/main" val="3286271343"/>
      </p:ext>
    </p:extLst>
  </p:cSld>
  <p:clrMapOvr>
    <a:masterClrMapping/>
  </p:clrMapOvr>
  <p:transition advTm="60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tângulo 11"/>
          <p:cNvSpPr/>
          <p:nvPr/>
        </p:nvSpPr>
        <p:spPr>
          <a:xfrm>
            <a:off x="323528" y="404664"/>
            <a:ext cx="8370676" cy="1800200"/>
          </a:xfrm>
          <a:prstGeom prst="rect">
            <a:avLst/>
          </a:prstGeom>
        </p:spPr>
        <p:txBody>
          <a:bodyPr wrap="square">
            <a:prstTxWarp prst="textFadeUp">
              <a:avLst>
                <a:gd name="adj" fmla="val 12750"/>
              </a:avLst>
            </a:prstTxWarp>
            <a:spAutoFit/>
          </a:bodyPr>
          <a:lstStyle/>
          <a:p>
            <a:pPr algn="ctr" eaLnBrk="1" hangingPunct="1">
              <a:lnSpc>
                <a:spcPct val="90000"/>
              </a:lnSpc>
              <a:spcBef>
                <a:spcPct val="50000"/>
              </a:spcBef>
              <a:defRPr/>
            </a:pPr>
            <a:r>
              <a:rPr lang="pt-BR" sz="24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Arial Black" pitchFamily="34" charset="0"/>
                <a:cs typeface="Arial" pitchFamily="34" charset="0"/>
              </a:rPr>
              <a:t>DOS   FLUIDOS </a:t>
            </a:r>
          </a:p>
          <a:p>
            <a:pPr algn="ctr" eaLnBrk="1" hangingPunct="1">
              <a:lnSpc>
                <a:spcPct val="90000"/>
              </a:lnSpc>
              <a:spcBef>
                <a:spcPct val="50000"/>
              </a:spcBef>
              <a:defRPr/>
            </a:pPr>
            <a:r>
              <a:rPr lang="pt-BR" sz="24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Arial Black" pitchFamily="34" charset="0"/>
                <a:cs typeface="Arial" pitchFamily="34" charset="0"/>
              </a:rPr>
              <a:t> SEUS   CONTEÚDOS  E  SEUS  EFEITOS</a:t>
            </a:r>
          </a:p>
        </p:txBody>
      </p:sp>
    </p:spTree>
    <p:extLst>
      <p:ext uri="{BB962C8B-B14F-4D97-AF65-F5344CB8AC3E}">
        <p14:creationId xmlns:p14="http://schemas.microsoft.com/office/powerpoint/2010/main" val="3069561091"/>
      </p:ext>
    </p:extLst>
  </p:cSld>
  <p:clrMapOvr>
    <a:masterClrMapping/>
  </p:clrMapOvr>
  <p:transition advTm="600000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5000" t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1619672" y="116632"/>
            <a:ext cx="5904656" cy="576064"/>
          </a:xfrm>
          <a:prstGeom prst="rect">
            <a:avLst/>
          </a:prstGeom>
        </p:spPr>
        <p:txBody>
          <a:bodyPr wrap="square">
            <a:prstTxWarp prst="textFadeUp">
              <a:avLst>
                <a:gd name="adj" fmla="val 8222"/>
              </a:avLst>
            </a:prstTxWarp>
            <a:spAutoFit/>
          </a:bodyPr>
          <a:lstStyle/>
          <a:p>
            <a:pPr algn="ctr" eaLnBrk="1" hangingPunct="1">
              <a:lnSpc>
                <a:spcPct val="90000"/>
              </a:lnSpc>
              <a:spcBef>
                <a:spcPct val="50000"/>
              </a:spcBef>
              <a:defRPr/>
            </a:pPr>
            <a:r>
              <a:rPr lang="pt-BR" sz="24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CONTEÚDOS:  VIBRAÇÕES</a:t>
            </a:r>
          </a:p>
        </p:txBody>
      </p:sp>
      <p:sp>
        <p:nvSpPr>
          <p:cNvPr id="8" name="Retângulo 7"/>
          <p:cNvSpPr/>
          <p:nvPr/>
        </p:nvSpPr>
        <p:spPr>
          <a:xfrm>
            <a:off x="0" y="5212357"/>
            <a:ext cx="91440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>
              <a:spcBef>
                <a:spcPct val="50000"/>
              </a:spcBef>
              <a:defRPr/>
            </a:pPr>
            <a:r>
              <a:rPr lang="pt-BR" sz="28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TODAS  AS  PAIXÕES,  VIRTUDES                                  E  VÍCIOS  DA  HUMANIDADE  ESTÃO          CONTIDOS  NOS  FLUIDOS.</a:t>
            </a:r>
          </a:p>
        </p:txBody>
      </p:sp>
      <p:sp>
        <p:nvSpPr>
          <p:cNvPr id="6" name="Retângulo 5"/>
          <p:cNvSpPr/>
          <p:nvPr/>
        </p:nvSpPr>
        <p:spPr>
          <a:xfrm>
            <a:off x="0" y="5212357"/>
            <a:ext cx="91440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8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OS  FLUIDOS  SÃO  O  VEÍCULO                                     DO  PENSAMENTO,  PODENDO  ESTE  </a:t>
            </a:r>
          </a:p>
          <a:p>
            <a:pPr algn="ctr"/>
            <a:r>
              <a:rPr lang="pt-BR" sz="28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MODIFICAR-LHES  AS  PROPRIEDADES.  </a:t>
            </a:r>
          </a:p>
        </p:txBody>
      </p:sp>
      <p:sp>
        <p:nvSpPr>
          <p:cNvPr id="2" name="Retângulo 1"/>
          <p:cNvSpPr/>
          <p:nvPr/>
        </p:nvSpPr>
        <p:spPr>
          <a:xfrm>
            <a:off x="30555" y="5229200"/>
            <a:ext cx="91440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8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PORTANTO,  OS  FLUIDOS  ACHAM-SE  IMPREGNADOS  DAS  QUALIDADES  BOAS                            OU  MÁS  DOS  PENSAMENTOS.</a:t>
            </a:r>
          </a:p>
        </p:txBody>
      </p:sp>
    </p:spTree>
    <p:extLst>
      <p:ext uri="{BB962C8B-B14F-4D97-AF65-F5344CB8AC3E}">
        <p14:creationId xmlns:p14="http://schemas.microsoft.com/office/powerpoint/2010/main" val="2773234133"/>
      </p:ext>
    </p:extLst>
  </p:cSld>
  <p:clrMapOvr>
    <a:masterClrMapping/>
  </p:clrMapOvr>
  <p:transition advTm="60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6" grpId="0"/>
      <p:bldP spid="6" grpId="1"/>
      <p:bldP spid="2" grpId="0"/>
      <p:bldP spid="2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8000" t="-5000" r="-5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1187624" y="260648"/>
            <a:ext cx="6768752" cy="360040"/>
          </a:xfrm>
          <a:prstGeom prst="rect">
            <a:avLst/>
          </a:prstGeom>
        </p:spPr>
        <p:txBody>
          <a:bodyPr wrap="square">
            <a:prstTxWarp prst="textFadeUp">
              <a:avLst>
                <a:gd name="adj" fmla="val 8222"/>
              </a:avLst>
            </a:prstTxWarp>
            <a:spAutoFit/>
          </a:bodyPr>
          <a:lstStyle/>
          <a:p>
            <a:pPr algn="ctr" eaLnBrk="1" hangingPunct="1">
              <a:lnSpc>
                <a:spcPct val="90000"/>
              </a:lnSpc>
              <a:spcBef>
                <a:spcPct val="50000"/>
              </a:spcBef>
              <a:defRPr/>
            </a:pPr>
            <a:r>
              <a:rPr lang="pt-BR" sz="24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EFEITOS  PRODUZIDOS  </a:t>
            </a:r>
          </a:p>
        </p:txBody>
      </p:sp>
      <p:sp>
        <p:nvSpPr>
          <p:cNvPr id="7" name="Retângulo 6"/>
          <p:cNvSpPr/>
          <p:nvPr/>
        </p:nvSpPr>
        <p:spPr>
          <a:xfrm>
            <a:off x="14520" y="5373216"/>
            <a:ext cx="9144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pt-BR" sz="28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PRODUZEM  OS  MESMOS  EFEITOS  DE                      TODAS  AS  PROPRIEDADES  DA  MATÉRIA.</a:t>
            </a:r>
          </a:p>
        </p:txBody>
      </p:sp>
      <p:sp>
        <p:nvSpPr>
          <p:cNvPr id="9" name="Retângulo 8"/>
          <p:cNvSpPr/>
          <p:nvPr/>
        </p:nvSpPr>
        <p:spPr>
          <a:xfrm>
            <a:off x="0" y="5157192"/>
            <a:ext cx="9171622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6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SÃO  EXCITANTES,  CALMANTES,  PENETRANTES,</a:t>
            </a:r>
          </a:p>
          <a:p>
            <a:pPr algn="ctr"/>
            <a:r>
              <a:rPr lang="pt-BR" sz="26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IRRITANTES,  DULCIFICANTES,  TÓXICOS,  REPARADORES,  EXPULSIVOS,  ETC.</a:t>
            </a:r>
          </a:p>
        </p:txBody>
      </p:sp>
    </p:spTree>
    <p:extLst>
      <p:ext uri="{BB962C8B-B14F-4D97-AF65-F5344CB8AC3E}">
        <p14:creationId xmlns:p14="http://schemas.microsoft.com/office/powerpoint/2010/main" val="3659574220"/>
      </p:ext>
    </p:extLst>
  </p:cSld>
  <p:clrMapOvr>
    <a:masterClrMapping/>
  </p:clrMapOvr>
  <p:transition advTm="60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Imagem 34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rgbClr val="FFFFFF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285496">
            <a:off x="231779" y="2132854"/>
            <a:ext cx="5046872" cy="2880321"/>
          </a:xfrm>
          <a:prstGeom prst="rect">
            <a:avLst/>
          </a:prstGeom>
        </p:spPr>
      </p:pic>
      <p:pic>
        <p:nvPicPr>
          <p:cNvPr id="36" name="Imagem 35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bg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216674">
            <a:off x="3923926" y="1988838"/>
            <a:ext cx="5173044" cy="2952329"/>
          </a:xfrm>
          <a:prstGeom prst="rect">
            <a:avLst/>
          </a:prstGeom>
        </p:spPr>
      </p:pic>
      <p:pic>
        <p:nvPicPr>
          <p:cNvPr id="37" name="Imagem 3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2780928"/>
            <a:ext cx="1960612" cy="1960612"/>
          </a:xfrm>
          <a:prstGeom prst="rect">
            <a:avLst/>
          </a:prstGeom>
        </p:spPr>
      </p:pic>
      <p:pic>
        <p:nvPicPr>
          <p:cNvPr id="38" name="Imagem 3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2664594"/>
            <a:ext cx="1960612" cy="1960612"/>
          </a:xfrm>
          <a:prstGeom prst="rect">
            <a:avLst/>
          </a:prstGeom>
          <a:effectLst/>
        </p:spPr>
      </p:pic>
      <p:pic>
        <p:nvPicPr>
          <p:cNvPr id="39" name="Imagem 3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96" y="2492896"/>
            <a:ext cx="1960612" cy="1960612"/>
          </a:xfrm>
          <a:prstGeom prst="rect">
            <a:avLst/>
          </a:prstGeom>
          <a:effectLst/>
        </p:spPr>
      </p:pic>
      <p:pic>
        <p:nvPicPr>
          <p:cNvPr id="11" name="Imagem 10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000" y="-315416"/>
            <a:ext cx="9001000" cy="7991915"/>
          </a:xfrm>
          <a:prstGeom prst="rect">
            <a:avLst/>
          </a:prstGeom>
        </p:spPr>
      </p:pic>
      <p:sp>
        <p:nvSpPr>
          <p:cNvPr id="40" name="Retângulo 39"/>
          <p:cNvSpPr/>
          <p:nvPr/>
        </p:nvSpPr>
        <p:spPr>
          <a:xfrm>
            <a:off x="308627" y="178776"/>
            <a:ext cx="8475333" cy="873959"/>
          </a:xfrm>
          <a:prstGeom prst="rect">
            <a:avLst/>
          </a:prstGeom>
          <a:noFill/>
        </p:spPr>
        <p:txBody>
          <a:bodyPr wrap="none">
            <a:prstTxWarp prst="textDeflate">
              <a:avLst/>
            </a:prstTxWarp>
            <a:spAutoFit/>
          </a:bodyPr>
          <a:lstStyle/>
          <a:p>
            <a:pPr algn="ctr">
              <a:lnSpc>
                <a:spcPct val="90000"/>
              </a:lnSpc>
              <a:spcBef>
                <a:spcPct val="50000"/>
              </a:spcBef>
            </a:pPr>
            <a:r>
              <a:rPr lang="pt-BR" sz="24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AÇÃO  FLUÍDICA  DOS  ESPÍRITOS</a:t>
            </a:r>
          </a:p>
        </p:txBody>
      </p:sp>
      <p:sp>
        <p:nvSpPr>
          <p:cNvPr id="41" name="WordArt 29"/>
          <p:cNvSpPr>
            <a:spLocks noChangeArrowheads="1" noChangeShapeType="1" noTextEdit="1"/>
          </p:cNvSpPr>
          <p:nvPr/>
        </p:nvSpPr>
        <p:spPr bwMode="auto">
          <a:xfrm>
            <a:off x="251520" y="188640"/>
            <a:ext cx="8532440" cy="648072"/>
          </a:xfrm>
          <a:prstGeom prst="rect">
            <a:avLst/>
          </a:prstGeom>
          <a:noFill/>
        </p:spPr>
        <p:txBody>
          <a:bodyPr wrap="none" fromWordArt="1">
            <a:prstTxWarp prst="textDeflate">
              <a:avLst/>
            </a:prstTxWarp>
          </a:bodyPr>
          <a:lstStyle/>
          <a:p>
            <a:pPr algn="ctr"/>
            <a:r>
              <a:rPr lang="pt-BR" sz="20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PENSAMENTOS,  SENTIMENTOS  E  VONTADE</a:t>
            </a:r>
          </a:p>
        </p:txBody>
      </p:sp>
      <p:sp>
        <p:nvSpPr>
          <p:cNvPr id="42" name="Retângulo 41"/>
          <p:cNvSpPr/>
          <p:nvPr/>
        </p:nvSpPr>
        <p:spPr>
          <a:xfrm>
            <a:off x="0" y="908720"/>
            <a:ext cx="91440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8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Unir  -  Combinar</a:t>
            </a:r>
          </a:p>
          <a:p>
            <a:pPr algn="ctr"/>
            <a:r>
              <a:rPr lang="pt-BR" sz="28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Atrair  -  Repelir</a:t>
            </a:r>
          </a:p>
          <a:p>
            <a:pPr algn="ctr"/>
            <a:r>
              <a:rPr lang="pt-BR" sz="28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Absorvidos  -  Expulsos</a:t>
            </a:r>
          </a:p>
        </p:txBody>
      </p:sp>
      <p:sp>
        <p:nvSpPr>
          <p:cNvPr id="52" name="Retângulo 51"/>
          <p:cNvSpPr/>
          <p:nvPr/>
        </p:nvSpPr>
        <p:spPr>
          <a:xfrm>
            <a:off x="0" y="1052736"/>
            <a:ext cx="9115622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Qualificar  -   Curar </a:t>
            </a:r>
          </a:p>
          <a:p>
            <a:pPr algn="ctr"/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Adoecer</a:t>
            </a:r>
          </a:p>
        </p:txBody>
      </p:sp>
      <p:sp>
        <p:nvSpPr>
          <p:cNvPr id="53" name="Retângulo 52"/>
          <p:cNvSpPr/>
          <p:nvPr/>
        </p:nvSpPr>
        <p:spPr>
          <a:xfrm>
            <a:off x="0" y="1052736"/>
            <a:ext cx="912954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Aparência  -  Forma</a:t>
            </a:r>
          </a:p>
          <a:p>
            <a:pPr algn="ctr"/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Cor  -  Odor</a:t>
            </a:r>
          </a:p>
        </p:txBody>
      </p:sp>
      <p:sp>
        <p:nvSpPr>
          <p:cNvPr id="54" name="Retângulo 53"/>
          <p:cNvSpPr/>
          <p:nvPr/>
        </p:nvSpPr>
        <p:spPr>
          <a:xfrm>
            <a:off x="1979712" y="6381328"/>
            <a:ext cx="57331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  Gênese  -  Cap.  XIV  -   A.  Kardec  -  R.E  -  1864</a:t>
            </a:r>
            <a:endParaRPr lang="pt-BR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638365"/>
      </p:ext>
    </p:extLst>
  </p:cSld>
  <p:clrMapOvr>
    <a:masterClrMapping/>
  </p:clrMapOvr>
  <p:transition advTm="60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41" grpId="0"/>
      <p:bldP spid="42" grpId="0"/>
      <p:bldP spid="42" grpId="1"/>
      <p:bldP spid="52" grpId="0"/>
      <p:bldP spid="52" grpId="1"/>
      <p:bldP spid="53" grpId="0"/>
      <p:bldP spid="5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1295400" y="228600"/>
            <a:ext cx="6400800" cy="609600"/>
          </a:xfrm>
          <a:prstGeom prst="rect">
            <a:avLst/>
          </a:prstGeom>
          <a:noFill/>
          <a:ln w="76200" cap="rnd" cmpd="tri">
            <a:noFill/>
            <a:prstDash val="sysDot"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pt-BR" sz="2800" i="1">
              <a:solidFill>
                <a:srgbClr val="FF99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17" name="Text Box 5"/>
          <p:cNvSpPr txBox="1">
            <a:spLocks noChangeArrowheads="1"/>
          </p:cNvSpPr>
          <p:nvPr/>
        </p:nvSpPr>
        <p:spPr bwMode="auto">
          <a:xfrm>
            <a:off x="467544" y="44624"/>
            <a:ext cx="8352928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FadeUp">
              <a:avLst>
                <a:gd name="adj" fmla="val 4676"/>
              </a:avLst>
            </a:prstTxWarp>
            <a:spAutoFit/>
          </a:bodyPr>
          <a:lstStyle/>
          <a:p>
            <a:pPr algn="ctr">
              <a:defRPr/>
            </a:pPr>
            <a:r>
              <a:rPr lang="pt-BR" sz="28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PARTICIPAM  DO  FENÔMENO  ESPÍRITA</a:t>
            </a:r>
          </a:p>
        </p:txBody>
      </p:sp>
      <p:sp>
        <p:nvSpPr>
          <p:cNvPr id="6" name="Retângulo 5"/>
          <p:cNvSpPr/>
          <p:nvPr/>
        </p:nvSpPr>
        <p:spPr>
          <a:xfrm>
            <a:off x="395536" y="116632"/>
            <a:ext cx="211949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8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O  MÉDIUM</a:t>
            </a:r>
          </a:p>
        </p:txBody>
      </p:sp>
      <p:sp>
        <p:nvSpPr>
          <p:cNvPr id="7" name="Retângulo 6"/>
          <p:cNvSpPr/>
          <p:nvPr/>
        </p:nvSpPr>
        <p:spPr>
          <a:xfrm>
            <a:off x="5868144" y="3409836"/>
            <a:ext cx="327585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8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O  MEIO</a:t>
            </a:r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96" y="-675456"/>
            <a:ext cx="6228184" cy="3816424"/>
          </a:xfrm>
          <a:prstGeom prst="rect">
            <a:avLst/>
          </a:prstGeom>
        </p:spPr>
      </p:pic>
      <p:sp>
        <p:nvSpPr>
          <p:cNvPr id="5" name="Retângulo 4"/>
          <p:cNvSpPr/>
          <p:nvPr/>
        </p:nvSpPr>
        <p:spPr>
          <a:xfrm>
            <a:off x="3995936" y="1825660"/>
            <a:ext cx="232942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8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O  ESPÍRITO</a:t>
            </a:r>
          </a:p>
        </p:txBody>
      </p:sp>
      <p:sp>
        <p:nvSpPr>
          <p:cNvPr id="4" name="Retângulo 3"/>
          <p:cNvSpPr/>
          <p:nvPr/>
        </p:nvSpPr>
        <p:spPr>
          <a:xfrm>
            <a:off x="4716016" y="692696"/>
            <a:ext cx="427232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sz="28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O  FLUIDO  UNIVERSAL</a:t>
            </a:r>
          </a:p>
        </p:txBody>
      </p:sp>
      <p:sp>
        <p:nvSpPr>
          <p:cNvPr id="9" name="Retângulo 8"/>
          <p:cNvSpPr/>
          <p:nvPr/>
        </p:nvSpPr>
        <p:spPr>
          <a:xfrm>
            <a:off x="4163085" y="6381328"/>
            <a:ext cx="49809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O  LIVRO  DOS  ESPÍRITOS -  Allan  Kardec 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791113560"/>
      </p:ext>
    </p:extLst>
  </p:cSld>
  <p:clrMapOvr>
    <a:masterClrMapping/>
  </p:clrMapOvr>
  <p:transition advTm="60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6" grpId="0"/>
      <p:bldP spid="7" grpId="0"/>
      <p:bldP spid="5" grpId="0"/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r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1295400" y="228600"/>
            <a:ext cx="6400800" cy="609600"/>
          </a:xfrm>
          <a:prstGeom prst="rect">
            <a:avLst/>
          </a:prstGeom>
          <a:noFill/>
          <a:ln w="76200" cap="rnd" cmpd="tri">
            <a:noFill/>
            <a:prstDash val="sysDot"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pt-BR" sz="2800" i="1">
              <a:solidFill>
                <a:srgbClr val="FF99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6" name="Retângulo 5"/>
          <p:cNvSpPr/>
          <p:nvPr/>
        </p:nvSpPr>
        <p:spPr>
          <a:xfrm>
            <a:off x="0" y="116632"/>
            <a:ext cx="647113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800" b="1" dirty="0">
                <a:solidFill>
                  <a:schemeClr val="bg1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O  MÉDIUM  COM  </a:t>
            </a:r>
            <a:r>
              <a:rPr lang="pt-BR" sz="28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SUAS  APTIDÕES.</a:t>
            </a:r>
          </a:p>
        </p:txBody>
      </p:sp>
      <p:sp>
        <p:nvSpPr>
          <p:cNvPr id="7" name="Retângulo 6"/>
          <p:cNvSpPr/>
          <p:nvPr/>
        </p:nvSpPr>
        <p:spPr>
          <a:xfrm>
            <a:off x="4067944" y="764704"/>
            <a:ext cx="5076056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800" b="1" dirty="0">
                <a:solidFill>
                  <a:schemeClr val="bg1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O  MEIO  </a:t>
            </a:r>
            <a:r>
              <a:rPr lang="pt-BR" sz="2800" b="1" dirty="0">
                <a:solidFill>
                  <a:srgbClr val="FFFFFF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(ASSISTENTES  ENCARNADOS  E  DESENCARNADOS)  COM  SUA  AÇÃO  ATRATIVA.</a:t>
            </a:r>
            <a:endParaRPr lang="pt-BR" sz="2800" b="1" dirty="0">
              <a:solidFill>
                <a:srgbClr val="FFFF00"/>
              </a:solidFill>
              <a:effectLst>
                <a:glow rad="101600">
                  <a:srgbClr val="000000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0"/>
            <a:ext cx="5580112" cy="3816424"/>
          </a:xfrm>
          <a:prstGeom prst="rect">
            <a:avLst/>
          </a:prstGeom>
        </p:spPr>
      </p:pic>
      <p:sp>
        <p:nvSpPr>
          <p:cNvPr id="5" name="Retângulo 4"/>
          <p:cNvSpPr/>
          <p:nvPr/>
        </p:nvSpPr>
        <p:spPr>
          <a:xfrm>
            <a:off x="3995937" y="1268760"/>
            <a:ext cx="514806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800" b="1" dirty="0">
                <a:solidFill>
                  <a:schemeClr val="bg1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O  ESPÍRITO  COM  </a:t>
            </a:r>
            <a:r>
              <a:rPr lang="pt-BR" sz="28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O  QUE  SABE  E  PODE.   </a:t>
            </a:r>
          </a:p>
        </p:txBody>
      </p:sp>
      <p:sp>
        <p:nvSpPr>
          <p:cNvPr id="11" name="Retângulo 10"/>
          <p:cNvSpPr/>
          <p:nvPr/>
        </p:nvSpPr>
        <p:spPr>
          <a:xfrm>
            <a:off x="1403648" y="175181"/>
            <a:ext cx="6768752" cy="517515"/>
          </a:xfrm>
          <a:prstGeom prst="rect">
            <a:avLst/>
          </a:prstGeom>
        </p:spPr>
        <p:txBody>
          <a:bodyPr wrap="square">
            <a:prstTxWarp prst="textFadeUp">
              <a:avLst>
                <a:gd name="adj" fmla="val 5423"/>
              </a:avLst>
            </a:prstTxWarp>
            <a:spAutoFit/>
          </a:bodyPr>
          <a:lstStyle/>
          <a:p>
            <a:pPr algn="ctr">
              <a:lnSpc>
                <a:spcPct val="80000"/>
              </a:lnSpc>
              <a:defRPr/>
            </a:pPr>
            <a:r>
              <a:rPr lang="pt-BR" sz="28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PARTICIPAM  COM  O  QUÊ?</a:t>
            </a:r>
          </a:p>
        </p:txBody>
      </p:sp>
      <p:sp>
        <p:nvSpPr>
          <p:cNvPr id="13" name="Retângulo 12"/>
          <p:cNvSpPr/>
          <p:nvPr/>
        </p:nvSpPr>
        <p:spPr>
          <a:xfrm>
            <a:off x="4499992" y="2780928"/>
            <a:ext cx="464400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2800" b="1" dirty="0">
                <a:solidFill>
                  <a:schemeClr val="bg1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O  FLUIDO  UNIVERSAL                               </a:t>
            </a:r>
            <a:r>
              <a:rPr lang="pt-BR" sz="28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COMO  AGENTE.</a:t>
            </a:r>
          </a:p>
        </p:txBody>
      </p:sp>
      <p:sp>
        <p:nvSpPr>
          <p:cNvPr id="14" name="Retângulo 13"/>
          <p:cNvSpPr/>
          <p:nvPr/>
        </p:nvSpPr>
        <p:spPr>
          <a:xfrm>
            <a:off x="4163085" y="6381328"/>
            <a:ext cx="49809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O  LIVRO  DOS  ESPÍRITOS -  Allan  Kardec </a:t>
            </a:r>
            <a:endParaRPr lang="pt-BR" dirty="0">
              <a:solidFill>
                <a:srgbClr val="000000"/>
              </a:solidFill>
            </a:endParaRPr>
          </a:p>
        </p:txBody>
      </p:sp>
      <p:sp>
        <p:nvSpPr>
          <p:cNvPr id="2" name="Retângulo 1"/>
          <p:cNvSpPr/>
          <p:nvPr/>
        </p:nvSpPr>
        <p:spPr>
          <a:xfrm>
            <a:off x="0" y="5589240"/>
            <a:ext cx="9144000" cy="4959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  <a:defRPr/>
            </a:pPr>
            <a:r>
              <a:rPr lang="pt-BR" sz="3200" b="1" i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COMO  SE  RELACIONAM</a:t>
            </a:r>
            <a:r>
              <a:rPr lang="en-US" sz="3200" b="1" i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?</a:t>
            </a:r>
            <a:endParaRPr lang="pt-BR" sz="3200" b="1" i="1" dirty="0">
              <a:solidFill>
                <a:prstClr val="white"/>
              </a:solidFill>
              <a:effectLst>
                <a:glow rad="101600">
                  <a:srgbClr val="000000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8734455"/>
      </p:ext>
    </p:extLst>
  </p:cSld>
  <p:clrMapOvr>
    <a:masterClrMapping/>
  </p:clrMapOvr>
  <p:transition advTm="60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7" grpId="0"/>
      <p:bldP spid="7" grpId="1"/>
      <p:bldP spid="5" grpId="0"/>
      <p:bldP spid="5" grpId="1"/>
      <p:bldP spid="11" grpId="0"/>
      <p:bldP spid="13" grpId="0"/>
      <p:bldP spid="13" grpId="1"/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2051720" y="3146349"/>
            <a:ext cx="4752528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Bef>
                <a:spcPct val="50000"/>
              </a:spcBef>
              <a:defRPr/>
            </a:pPr>
            <a:r>
              <a:rPr lang="pt-BR" sz="4000" b="1" dirty="0">
                <a:solidFill>
                  <a:schemeClr val="bg1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 </a:t>
            </a:r>
            <a:r>
              <a:rPr lang="pt-BR" sz="4800" b="1" dirty="0">
                <a:solidFill>
                  <a:schemeClr val="bg1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DEUS</a:t>
            </a:r>
          </a:p>
        </p:txBody>
      </p:sp>
      <p:sp>
        <p:nvSpPr>
          <p:cNvPr id="4" name="Retângulo 3"/>
          <p:cNvSpPr/>
          <p:nvPr/>
        </p:nvSpPr>
        <p:spPr>
          <a:xfrm>
            <a:off x="0" y="548680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sz="36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FLUIDO  UNIVERSAL</a:t>
            </a:r>
          </a:p>
        </p:txBody>
      </p:sp>
      <p:sp>
        <p:nvSpPr>
          <p:cNvPr id="5" name="Retângulo 4"/>
          <p:cNvSpPr/>
          <p:nvPr/>
        </p:nvSpPr>
        <p:spPr>
          <a:xfrm>
            <a:off x="5762732" y="5445224"/>
            <a:ext cx="339920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sz="36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ESPÍRITO</a:t>
            </a:r>
          </a:p>
        </p:txBody>
      </p:sp>
      <p:sp>
        <p:nvSpPr>
          <p:cNvPr id="6" name="Retângulo 5"/>
          <p:cNvSpPr/>
          <p:nvPr/>
        </p:nvSpPr>
        <p:spPr>
          <a:xfrm>
            <a:off x="0" y="3429000"/>
            <a:ext cx="356388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sz="36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MATÉRIA</a:t>
            </a:r>
          </a:p>
        </p:txBody>
      </p:sp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683568" y="332656"/>
            <a:ext cx="8064896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Deflate">
              <a:avLst/>
            </a:prstTxWarp>
            <a:spAutoFit/>
          </a:bodyPr>
          <a:lstStyle/>
          <a:p>
            <a:pPr algn="ctr">
              <a:lnSpc>
                <a:spcPct val="80000"/>
              </a:lnSpc>
              <a:spcBef>
                <a:spcPct val="50000"/>
              </a:spcBef>
              <a:defRPr/>
            </a:pPr>
            <a:r>
              <a:rPr lang="pt-BR" sz="30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ELEMENTOS  GERAIS  DO  UNIVERSO</a:t>
            </a:r>
          </a:p>
        </p:txBody>
      </p:sp>
      <p:sp>
        <p:nvSpPr>
          <p:cNvPr id="12" name="Retângulo 11"/>
          <p:cNvSpPr/>
          <p:nvPr/>
        </p:nvSpPr>
        <p:spPr>
          <a:xfrm>
            <a:off x="3904296" y="6488668"/>
            <a:ext cx="488294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sz="16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O  LIVRO  DOS  ESPÍRITOS  -   ALLAN  KARDEC</a:t>
            </a:r>
          </a:p>
        </p:txBody>
      </p:sp>
    </p:spTree>
    <p:extLst>
      <p:ext uri="{BB962C8B-B14F-4D97-AF65-F5344CB8AC3E}">
        <p14:creationId xmlns:p14="http://schemas.microsoft.com/office/powerpoint/2010/main" val="690184081"/>
      </p:ext>
    </p:extLst>
  </p:cSld>
  <p:clrMapOvr>
    <a:masterClrMapping/>
  </p:clrMapOvr>
  <p:transition advTm="60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4" grpId="0"/>
      <p:bldP spid="5" grpId="0"/>
      <p:bldP spid="5" grpId="1"/>
      <p:bldP spid="6" grpId="0"/>
      <p:bldP spid="6" grpId="1"/>
      <p:bldP spid="9" grpId="0"/>
      <p:bldP spid="1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" contrast="10000"/>
                    </a14:imgEffect>
                  </a14:imgLayer>
                </a14:imgProps>
              </a:ext>
            </a:extLst>
          </a:blip>
          <a:srcRect/>
          <a:stretch>
            <a:fillRect t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179512" y="332656"/>
            <a:ext cx="4104456" cy="720080"/>
          </a:xfrm>
          <a:prstGeom prst="rect">
            <a:avLst/>
          </a:prstGeom>
          <a:noFill/>
        </p:spPr>
        <p:txBody>
          <a:bodyPr wrap="square">
            <a:prstTxWarp prst="textFadeUp">
              <a:avLst>
                <a:gd name="adj" fmla="val 8122"/>
              </a:avLst>
            </a:prstTxWarp>
            <a:spAutoFit/>
          </a:bodyPr>
          <a:lstStyle/>
          <a:p>
            <a:pPr algn="ctr">
              <a:defRPr/>
            </a:pPr>
            <a:r>
              <a:rPr lang="pt-BR" sz="2800" b="1" dirty="0">
                <a:solidFill>
                  <a:srgbClr val="97FFFF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Arial Black" pitchFamily="34" charset="0"/>
                <a:cs typeface="Arial" pitchFamily="34" charset="0"/>
              </a:rPr>
              <a:t> </a:t>
            </a:r>
            <a:r>
              <a:rPr lang="pt-BR" sz="2800" b="1" dirty="0">
                <a:solidFill>
                  <a:schemeClr val="bg1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Arial Black" pitchFamily="34" charset="0"/>
                <a:cs typeface="Arial" pitchFamily="34" charset="0"/>
              </a:rPr>
              <a:t>OS  ESPÍRITOS</a:t>
            </a:r>
          </a:p>
        </p:txBody>
      </p:sp>
      <p:sp>
        <p:nvSpPr>
          <p:cNvPr id="6" name="Retângulo 3"/>
          <p:cNvSpPr>
            <a:spLocks noChangeArrowheads="1"/>
          </p:cNvSpPr>
          <p:nvPr/>
        </p:nvSpPr>
        <p:spPr bwMode="auto">
          <a:xfrm>
            <a:off x="2771800" y="5661248"/>
            <a:ext cx="460851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t-BR" sz="36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I  -  IMPERFEITOS </a:t>
            </a:r>
            <a:endParaRPr lang="pt-BR" sz="3600" dirty="0">
              <a:solidFill>
                <a:prstClr val="white"/>
              </a:solidFill>
              <a:effectLst>
                <a:glow rad="101600">
                  <a:srgbClr val="000000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Retângulo 19"/>
          <p:cNvSpPr/>
          <p:nvPr/>
        </p:nvSpPr>
        <p:spPr>
          <a:xfrm>
            <a:off x="3491880" y="4149080"/>
            <a:ext cx="4572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40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</a:effectLst>
                <a:latin typeface="Arial" pitchFamily="34" charset="0"/>
                <a:cs typeface="Arial" pitchFamily="34" charset="0"/>
              </a:rPr>
              <a:t>II  -  BONS</a:t>
            </a:r>
          </a:p>
        </p:txBody>
      </p:sp>
      <p:sp>
        <p:nvSpPr>
          <p:cNvPr id="24" name="Retângulo 23"/>
          <p:cNvSpPr/>
          <p:nvPr/>
        </p:nvSpPr>
        <p:spPr>
          <a:xfrm>
            <a:off x="5364088" y="2927846"/>
            <a:ext cx="377991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III  -  PUROS                     1.ª  classe:  PURO</a:t>
            </a:r>
          </a:p>
        </p:txBody>
      </p:sp>
      <p:sp>
        <p:nvSpPr>
          <p:cNvPr id="2" name="Retângulo 1"/>
          <p:cNvSpPr/>
          <p:nvPr/>
        </p:nvSpPr>
        <p:spPr>
          <a:xfrm>
            <a:off x="2843808" y="5013176"/>
            <a:ext cx="5004048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ct val="50000"/>
              </a:spcBef>
              <a:defRPr/>
            </a:pPr>
            <a:r>
              <a:rPr lang="pt-BR" sz="24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10.ª  classe:  IMPUROS                           9.ª    classe:  LEVIANOS                        8.ª    classe:  PSEUDO-SÁBIOS    7.ª    classe:  NEUTROS                              6.ª    classe:  PERTURBADORES</a:t>
            </a:r>
          </a:p>
        </p:txBody>
      </p:sp>
      <p:sp>
        <p:nvSpPr>
          <p:cNvPr id="10" name="Retângulo 9"/>
          <p:cNvSpPr/>
          <p:nvPr/>
        </p:nvSpPr>
        <p:spPr>
          <a:xfrm>
            <a:off x="4572000" y="3933056"/>
            <a:ext cx="4572000" cy="142192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lnSpc>
                <a:spcPct val="90000"/>
              </a:lnSpc>
              <a:spcBef>
                <a:spcPct val="50000"/>
              </a:spcBef>
              <a:defRPr/>
            </a:pPr>
            <a:r>
              <a:rPr lang="pt-BR" sz="24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5.ª   classe: </a:t>
            </a:r>
            <a:r>
              <a:rPr lang="pt-BR" dirty="0"/>
              <a:t> </a:t>
            </a:r>
            <a:r>
              <a:rPr lang="pt-BR" sz="24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BENÉVOLOS                                                       4.ª   classe:  SÁBIOS                                                               3.ª   classe:  PRUDENTES                                                     2.ª   classe:  SUPERIORES </a:t>
            </a:r>
          </a:p>
        </p:txBody>
      </p:sp>
      <p:sp>
        <p:nvSpPr>
          <p:cNvPr id="7" name="Retângulo 6"/>
          <p:cNvSpPr/>
          <p:nvPr/>
        </p:nvSpPr>
        <p:spPr>
          <a:xfrm>
            <a:off x="334843" y="485830"/>
            <a:ext cx="6109365" cy="494898"/>
          </a:xfrm>
          <a:prstGeom prst="rect">
            <a:avLst/>
          </a:prstGeom>
        </p:spPr>
        <p:txBody>
          <a:bodyPr wrap="none">
            <a:prstTxWarp prst="textFadeUp">
              <a:avLst>
                <a:gd name="adj" fmla="val 3010"/>
              </a:avLst>
            </a:prstTxWarp>
            <a:spAutoFit/>
          </a:bodyPr>
          <a:lstStyle/>
          <a:p>
            <a:pPr>
              <a:lnSpc>
                <a:spcPct val="70000"/>
              </a:lnSpc>
              <a:spcBef>
                <a:spcPct val="50000"/>
              </a:spcBef>
            </a:pPr>
            <a:r>
              <a:rPr lang="pt-BR" sz="3200" b="1" dirty="0">
                <a:solidFill>
                  <a:schemeClr val="bg1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Arial Black" pitchFamily="34" charset="0"/>
                <a:cs typeface="Arial" pitchFamily="34" charset="0"/>
              </a:rPr>
              <a:t>3 ORDENS  -  10 CLASSES</a:t>
            </a:r>
            <a:r>
              <a:rPr lang="pt-BR" sz="3200" b="1" dirty="0">
                <a:solidFill>
                  <a:srgbClr val="97FFFF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Arial Black" pitchFamily="34" charset="0"/>
                <a:cs typeface="Arial" pitchFamily="34" charset="0"/>
              </a:rPr>
              <a:t> </a:t>
            </a:r>
          </a:p>
        </p:txBody>
      </p:sp>
      <p:sp>
        <p:nvSpPr>
          <p:cNvPr id="14" name="Retângulo 13"/>
          <p:cNvSpPr/>
          <p:nvPr/>
        </p:nvSpPr>
        <p:spPr>
          <a:xfrm>
            <a:off x="0" y="5301208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pt-BR" sz="24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KARDEC:</a:t>
            </a:r>
            <a:r>
              <a:rPr lang="pt-BR" sz="24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OS  ESPÍRITOS  NÃO  PODEM                            RESPONDER  SENÃO  SOBRE  O  QUE  SABEM,                          SEGUNDO  SEU  ADIANTAMENTO.</a:t>
            </a:r>
          </a:p>
        </p:txBody>
      </p:sp>
      <p:sp>
        <p:nvSpPr>
          <p:cNvPr id="15" name="Retângulo 14"/>
          <p:cNvSpPr/>
          <p:nvPr/>
        </p:nvSpPr>
        <p:spPr>
          <a:xfrm>
            <a:off x="3131840" y="6165304"/>
            <a:ext cx="564802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0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O  LIVRO  DOS  ESPÍRITOS  -   Allan  Kardec </a:t>
            </a:r>
            <a:endParaRPr lang="pt-BR" sz="2000" dirty="0"/>
          </a:p>
        </p:txBody>
      </p:sp>
    </p:spTree>
    <p:extLst>
      <p:ext uri="{BB962C8B-B14F-4D97-AF65-F5344CB8AC3E}">
        <p14:creationId xmlns:p14="http://schemas.microsoft.com/office/powerpoint/2010/main" val="571919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4)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6" grpId="1"/>
      <p:bldP spid="20" grpId="0"/>
      <p:bldP spid="20" grpId="1"/>
      <p:bldP spid="24" grpId="0"/>
      <p:bldP spid="24" grpId="1"/>
      <p:bldP spid="2" grpId="0"/>
      <p:bldP spid="2" grpId="1"/>
      <p:bldP spid="10" grpId="0"/>
      <p:bldP spid="10" grpId="1"/>
      <p:bldP spid="7" grpId="0"/>
      <p:bldP spid="14" grpId="0"/>
      <p:bldP spid="1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0" y="17002"/>
            <a:ext cx="9144000" cy="4985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  <a:spcBef>
                <a:spcPct val="50000"/>
              </a:spcBef>
            </a:pPr>
            <a:r>
              <a:rPr lang="pt-BR" sz="2400" b="1" dirty="0">
                <a:solidFill>
                  <a:srgbClr val="FFFF00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OS  MÉDIUNS:  </a:t>
            </a:r>
            <a:r>
              <a:rPr lang="pt-BR" sz="2400" b="1" dirty="0">
                <a:solidFill>
                  <a:srgbClr val="FFFF00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QUADRO  COMPLEMENTAR  DA  ESCALA</a:t>
            </a:r>
          </a:p>
        </p:txBody>
      </p:sp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0" y="862732"/>
            <a:ext cx="2667000" cy="5662612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90000"/>
              </a:lnSpc>
              <a:spcBef>
                <a:spcPct val="50000"/>
              </a:spcBef>
              <a:defRPr/>
            </a:pPr>
            <a:r>
              <a:rPr lang="pt-BR" b="1" dirty="0">
                <a:solidFill>
                  <a:schemeClr val="bg1"/>
                </a:solidFill>
                <a:latin typeface="Arial" charset="0"/>
              </a:rPr>
              <a:t>1. </a:t>
            </a:r>
            <a:r>
              <a:rPr lang="pt-BR" sz="1600" b="1" dirty="0">
                <a:solidFill>
                  <a:schemeClr val="bg1"/>
                </a:solidFill>
                <a:latin typeface="Arial" charset="0"/>
              </a:rPr>
              <a:t>AMBICIOSOS                           2. </a:t>
            </a:r>
            <a:r>
              <a:rPr lang="pt-BR" sz="1600" b="1" i="1" dirty="0">
                <a:solidFill>
                  <a:schemeClr val="bg1"/>
                </a:solidFill>
                <a:latin typeface="Arial" charset="0"/>
              </a:rPr>
              <a:t>DE</a:t>
            </a:r>
            <a:r>
              <a:rPr lang="pt-BR" sz="1600" b="1" dirty="0">
                <a:solidFill>
                  <a:schemeClr val="bg1"/>
                </a:solidFill>
                <a:latin typeface="Arial" charset="0"/>
              </a:rPr>
              <a:t> APARIÇÕES 3.APRENDIZES 4.AUDIENTES                      5.BONS                           6.CALMOS 7.CIENTÍFICOS 8.CONVULSIVOS 9.CURADORES 10.DESENHISTAS 11.DEVOTADOS                                                      12.PARA DITADOS  13.EGOÍSTAS 14.EXCITADORES 15.EXCLUSIVOS 16.ESCREVENTES 17.EXPERIMENTADOS 18.EXPLÍCITOS  19.EXTÁTICOS                       20.PARA EVOCAÇÃO 21.FACULTATIVOS 22.FALANTES  23.FASCINADOS  24.FEITOS          25.FORMADOS</a:t>
            </a:r>
            <a:r>
              <a:rPr lang="pt-BR" b="1" dirty="0">
                <a:solidFill>
                  <a:schemeClr val="bg1"/>
                </a:solidFill>
                <a:latin typeface="Arial" charset="0"/>
              </a:rPr>
              <a:t> </a:t>
            </a:r>
          </a:p>
        </p:txBody>
      </p:sp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2268538" y="889719"/>
            <a:ext cx="2425700" cy="5635625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90000"/>
              </a:lnSpc>
              <a:spcBef>
                <a:spcPct val="50000"/>
              </a:spcBef>
              <a:defRPr/>
            </a:pPr>
            <a:r>
              <a:rPr lang="pt-BR" sz="1600" b="1" dirty="0">
                <a:solidFill>
                  <a:prstClr val="white"/>
                </a:solidFill>
                <a:latin typeface="Arial" charset="0"/>
              </a:rPr>
              <a:t>26.DE EF. FÍSICOS 27.HISTORIADORES 28.ILETRADOS 29.IMPRESSIONÁVEIS 30.IMPRODUTIVOS  31.INCONSCIENTES  32.INCORRETOS 33.INDIFERENTES 34.INSPIRADOS  35.INTELECTUAIS 36.INTUITIVOS 37.INVEJOSOS 38.INVOLUNTÁRIOS 39.LACÔNICOS 40.LEVIANOS 41.LITERÁRIOS                               42. de-MÁ-FÉ      43.MALEÁVEIS 44.MECÂNICOS  45.MERCENÁRIOS 46.MODESTOS  47.MOTORES 48.MUSICAIS 49.NATURAIS 50.NOTURNOS</a:t>
            </a:r>
            <a:r>
              <a:rPr lang="pt-BR" b="1" dirty="0">
                <a:solidFill>
                  <a:prstClr val="white"/>
                </a:solidFill>
                <a:latin typeface="Arial" charset="0"/>
              </a:rPr>
              <a:t> </a:t>
            </a:r>
          </a:p>
        </p:txBody>
      </p:sp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4572000" y="844699"/>
            <a:ext cx="2879725" cy="5608637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90000"/>
              </a:lnSpc>
              <a:spcBef>
                <a:spcPct val="50000"/>
              </a:spcBef>
              <a:defRPr/>
            </a:pPr>
            <a:r>
              <a:rPr lang="pt-BR" sz="1600" b="1" dirty="0">
                <a:solidFill>
                  <a:prstClr val="white"/>
                </a:solidFill>
                <a:latin typeface="Arial" charset="0"/>
              </a:rPr>
              <a:t>51.NOVATOS                            52.OBSCENOS                       53.OBSIDIADOS 54.ORGULHOSOS                               55.PERFEITOS         56.PINTORES                            57.POÉTICOS                             58.POLIGLOTAS 59.POLÍGRAFOS                     60.POSITIVOS                              61.</a:t>
            </a:r>
            <a:r>
              <a:rPr lang="pt-BR" sz="1600" b="1" i="1" dirty="0">
                <a:solidFill>
                  <a:prstClr val="white"/>
                </a:solidFill>
                <a:latin typeface="Arial" charset="0"/>
              </a:rPr>
              <a:t>DE</a:t>
            </a:r>
            <a:r>
              <a:rPr lang="pt-BR" sz="1600" b="1" dirty="0">
                <a:solidFill>
                  <a:prstClr val="white"/>
                </a:solidFill>
                <a:latin typeface="Arial" charset="0"/>
              </a:rPr>
              <a:t> PRESSENTIMENTOS 62.PRESUNÇOSOS 63.PROFÉTICOS 64.RECEITISTAS 65.RELIGIOSOS                         66.SEGUROS 67.SEMIMECÂNICOS 68.SENSITIVOS                               69.SÉRIOS                    70.SONAMBÚLICOS 71.SUBJUGADOS                                72. SUSCETÍVEIS                                          73. </a:t>
            </a:r>
            <a:r>
              <a:rPr lang="pt-BR" sz="1600" b="1" i="1" dirty="0">
                <a:solidFill>
                  <a:prstClr val="white"/>
                </a:solidFill>
                <a:latin typeface="Arial" charset="0"/>
              </a:rPr>
              <a:t>DE</a:t>
            </a:r>
            <a:r>
              <a:rPr lang="pt-BR" sz="1600" b="1" dirty="0">
                <a:solidFill>
                  <a:prstClr val="white"/>
                </a:solidFill>
                <a:latin typeface="Arial" charset="0"/>
              </a:rPr>
              <a:t> SUSPENSÕES                       74. </a:t>
            </a:r>
            <a:r>
              <a:rPr lang="pt-BR" sz="1600" b="1" i="1" dirty="0">
                <a:solidFill>
                  <a:prstClr val="white"/>
                </a:solidFill>
                <a:latin typeface="Arial" charset="0"/>
              </a:rPr>
              <a:t>DE</a:t>
            </a:r>
            <a:r>
              <a:rPr lang="pt-BR" sz="1600" b="1" dirty="0">
                <a:solidFill>
                  <a:prstClr val="white"/>
                </a:solidFill>
                <a:latin typeface="Arial" charset="0"/>
              </a:rPr>
              <a:t> TRANSLAÇÃO                           75. </a:t>
            </a:r>
            <a:r>
              <a:rPr lang="pt-BR" sz="1600" b="1" i="1" dirty="0">
                <a:solidFill>
                  <a:prstClr val="white"/>
                </a:solidFill>
                <a:latin typeface="Arial" charset="0"/>
              </a:rPr>
              <a:t>DE</a:t>
            </a:r>
            <a:r>
              <a:rPr lang="pt-BR" sz="1600" b="1" dirty="0">
                <a:solidFill>
                  <a:prstClr val="white"/>
                </a:solidFill>
                <a:latin typeface="Arial" charset="0"/>
              </a:rPr>
              <a:t> TRANSPORTE</a:t>
            </a:r>
          </a:p>
        </p:txBody>
      </p:sp>
      <p:sp>
        <p:nvSpPr>
          <p:cNvPr id="6" name="Text Box 8"/>
          <p:cNvSpPr txBox="1">
            <a:spLocks noChangeArrowheads="1"/>
          </p:cNvSpPr>
          <p:nvPr/>
        </p:nvSpPr>
        <p:spPr bwMode="auto">
          <a:xfrm>
            <a:off x="6886575" y="5185941"/>
            <a:ext cx="2222500" cy="1195387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90000"/>
              </a:lnSpc>
              <a:spcBef>
                <a:spcPct val="50000"/>
              </a:spcBef>
              <a:defRPr/>
            </a:pPr>
            <a:r>
              <a:rPr lang="pt-BR" sz="1600" b="1" dirty="0">
                <a:solidFill>
                  <a:prstClr val="white"/>
                </a:solidFill>
                <a:latin typeface="Arial" charset="0"/>
              </a:rPr>
              <a:t>76.TRIVIAIS 77.VELOZES                        78. VOLUNTÁRIOS 79.VIDENTES                  80. VERSEJADORES</a:t>
            </a:r>
          </a:p>
        </p:txBody>
      </p:sp>
      <p:sp>
        <p:nvSpPr>
          <p:cNvPr id="7" name="Text Box 9"/>
          <p:cNvSpPr txBox="1">
            <a:spLocks noChangeArrowheads="1"/>
          </p:cNvSpPr>
          <p:nvPr/>
        </p:nvSpPr>
        <p:spPr bwMode="auto">
          <a:xfrm flipH="1">
            <a:off x="6948264" y="836712"/>
            <a:ext cx="2051720" cy="1015663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pt-BR" b="1" dirty="0">
                <a:solidFill>
                  <a:prstClr val="black"/>
                </a:solidFill>
                <a:latin typeface="Arial Black" pitchFamily="34" charset="0"/>
                <a:cs typeface="Arial" pitchFamily="34" charset="0"/>
              </a:rPr>
              <a:t>APTIDÕES DOS          MÉDIUNS </a:t>
            </a:r>
          </a:p>
        </p:txBody>
      </p:sp>
      <p:sp>
        <p:nvSpPr>
          <p:cNvPr id="8" name="Rectangle 11"/>
          <p:cNvSpPr>
            <a:spLocks noChangeArrowheads="1"/>
          </p:cNvSpPr>
          <p:nvPr/>
        </p:nvSpPr>
        <p:spPr bwMode="auto">
          <a:xfrm>
            <a:off x="6948264" y="1900883"/>
            <a:ext cx="2051720" cy="831639"/>
          </a:xfrm>
          <a:prstGeom prst="rect">
            <a:avLst/>
          </a:prstGeom>
          <a:gradFill rotWithShape="0">
            <a:gsLst>
              <a:gs pos="0">
                <a:srgbClr val="FFFFCC"/>
              </a:gs>
              <a:gs pos="50000">
                <a:schemeClr val="bg1"/>
              </a:gs>
              <a:gs pos="100000">
                <a:srgbClr val="FFFFCC"/>
              </a:gs>
            </a:gsLst>
            <a:lin ang="5400000" scaled="1"/>
          </a:gradFill>
          <a:ln w="9525">
            <a:solidFill>
              <a:schemeClr val="folHlink"/>
            </a:solidFill>
            <a:miter lim="800000"/>
            <a:headEnd/>
            <a:tailEnd/>
          </a:ln>
          <a:effectLst/>
        </p:spPr>
        <p:txBody>
          <a:bodyPr wrap="square" lIns="92075" tIns="46038" rIns="92075" bIns="46038">
            <a:spAutoFit/>
          </a:bodyPr>
          <a:lstStyle/>
          <a:p>
            <a:pPr algn="ctr">
              <a:lnSpc>
                <a:spcPct val="80000"/>
              </a:lnSpc>
              <a:spcBef>
                <a:spcPct val="50000"/>
              </a:spcBef>
              <a:defRPr/>
            </a:pPr>
            <a:r>
              <a:rPr lang="pt-BR" sz="3200" b="1" dirty="0">
                <a:solidFill>
                  <a:srgbClr val="CC0000"/>
                </a:solidFill>
                <a:latin typeface="Tahoma" pitchFamily="34" charset="0"/>
              </a:rPr>
              <a:t> </a:t>
            </a:r>
            <a:r>
              <a:rPr lang="pt-BR" sz="3200" b="1" dirty="0">
                <a:solidFill>
                  <a:srgbClr val="CC0000"/>
                </a:solidFill>
                <a:latin typeface="Arial Black" pitchFamily="34" charset="0"/>
              </a:rPr>
              <a:t>80</a:t>
            </a:r>
            <a:r>
              <a:rPr lang="pt-BR" sz="4000" b="1" dirty="0">
                <a:solidFill>
                  <a:srgbClr val="CC0000"/>
                </a:solidFill>
                <a:latin typeface="Arial Black" pitchFamily="34" charset="0"/>
              </a:rPr>
              <a:t>   </a:t>
            </a:r>
            <a:r>
              <a:rPr lang="pt-BR" sz="2000" b="1" dirty="0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rPr>
              <a:t>VARIEDADES</a:t>
            </a:r>
          </a:p>
        </p:txBody>
      </p:sp>
    </p:spTree>
    <p:extLst>
      <p:ext uri="{BB962C8B-B14F-4D97-AF65-F5344CB8AC3E}">
        <p14:creationId xmlns:p14="http://schemas.microsoft.com/office/powerpoint/2010/main" val="19047568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6000" t="-11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107504" y="3933056"/>
            <a:ext cx="1979712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Bef>
                <a:spcPct val="50000"/>
              </a:spcBef>
              <a:defRPr/>
            </a:pPr>
            <a:r>
              <a:rPr lang="pt-BR" sz="3000" b="1" dirty="0">
                <a:solidFill>
                  <a:schemeClr val="bg1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ALMA</a:t>
            </a:r>
          </a:p>
        </p:txBody>
      </p:sp>
      <p:sp>
        <p:nvSpPr>
          <p:cNvPr id="5" name="Retângulo 4"/>
          <p:cNvSpPr/>
          <p:nvPr/>
        </p:nvSpPr>
        <p:spPr>
          <a:xfrm>
            <a:off x="1691680" y="5138028"/>
            <a:ext cx="280831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sz="28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PERISPÍRITO</a:t>
            </a:r>
          </a:p>
        </p:txBody>
      </p:sp>
      <p:sp>
        <p:nvSpPr>
          <p:cNvPr id="6" name="Retângulo 5"/>
          <p:cNvSpPr/>
          <p:nvPr/>
        </p:nvSpPr>
        <p:spPr>
          <a:xfrm>
            <a:off x="5508104" y="5013176"/>
            <a:ext cx="194421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sz="28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CORPO</a:t>
            </a:r>
          </a:p>
        </p:txBody>
      </p:sp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611560" y="188640"/>
            <a:ext cx="7776864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Deflat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pt-BR" sz="30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PARTES  ESSENCIAIS  DO  HOMEM</a:t>
            </a:r>
          </a:p>
        </p:txBody>
      </p:sp>
      <p:sp>
        <p:nvSpPr>
          <p:cNvPr id="10" name="Retângulo 9"/>
          <p:cNvSpPr/>
          <p:nvPr/>
        </p:nvSpPr>
        <p:spPr>
          <a:xfrm>
            <a:off x="-28994" y="6309320"/>
            <a:ext cx="917299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sz="16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O  LIVRO  DOS  ESPÍRITOS  -   QUESTÃO  135  -   ALLAN  KARDEC</a:t>
            </a: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2276872"/>
            <a:ext cx="1152128" cy="1152128"/>
          </a:xfrm>
          <a:prstGeom prst="rect">
            <a:avLst/>
          </a:prstGeom>
        </p:spPr>
      </p:pic>
      <p:sp>
        <p:nvSpPr>
          <p:cNvPr id="8" name="Text Box 11"/>
          <p:cNvSpPr txBox="1">
            <a:spLocks noChangeArrowheads="1"/>
          </p:cNvSpPr>
          <p:nvPr/>
        </p:nvSpPr>
        <p:spPr bwMode="auto">
          <a:xfrm>
            <a:off x="0" y="4789601"/>
            <a:ext cx="3347864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3000" b="1" dirty="0">
                <a:solidFill>
                  <a:schemeClr val="bg1"/>
                </a:solidFill>
                <a:effectLst>
                  <a:glow rad="101600">
                    <a:srgbClr val="000000"/>
                  </a:glow>
                </a:effectLst>
                <a:latin typeface="Arial" pitchFamily="34" charset="0"/>
                <a:cs typeface="Arial" pitchFamily="34" charset="0"/>
              </a:rPr>
              <a:t>SER  IMATERIAL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3000" b="1" dirty="0">
                <a:solidFill>
                  <a:schemeClr val="bg1"/>
                </a:solidFill>
                <a:effectLst>
                  <a:glow rad="101600">
                    <a:srgbClr val="000000"/>
                  </a:glow>
                </a:effectLst>
                <a:latin typeface="Arial" pitchFamily="34" charset="0"/>
                <a:cs typeface="Arial" pitchFamily="34" charset="0"/>
              </a:rPr>
              <a:t>E  INTELIGENTE</a:t>
            </a:r>
          </a:p>
        </p:txBody>
      </p:sp>
      <p:sp>
        <p:nvSpPr>
          <p:cNvPr id="13" name="Text Box 14"/>
          <p:cNvSpPr txBox="1">
            <a:spLocks noChangeArrowheads="1"/>
          </p:cNvSpPr>
          <p:nvPr/>
        </p:nvSpPr>
        <p:spPr bwMode="auto">
          <a:xfrm>
            <a:off x="2627784" y="5589240"/>
            <a:ext cx="4291754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800" b="1" dirty="0">
                <a:solidFill>
                  <a:schemeClr val="bg1"/>
                </a:solidFill>
                <a:effectLst>
                  <a:glow rad="101600">
                    <a:srgbClr val="000000"/>
                  </a:glow>
                </a:effectLst>
                <a:latin typeface="Arial" pitchFamily="34" charset="0"/>
                <a:cs typeface="Arial" pitchFamily="34" charset="0"/>
              </a:rPr>
              <a:t>PRINCÍPIO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800" b="1" dirty="0">
                <a:solidFill>
                  <a:schemeClr val="bg1"/>
                </a:solidFill>
                <a:effectLst>
                  <a:glow rad="101600">
                    <a:srgbClr val="000000"/>
                  </a:glow>
                </a:effectLst>
                <a:latin typeface="Arial" pitchFamily="34" charset="0"/>
                <a:cs typeface="Arial" pitchFamily="34" charset="0"/>
              </a:rPr>
              <a:t>INTERMEDIÁRIO </a:t>
            </a:r>
          </a:p>
        </p:txBody>
      </p:sp>
      <p:sp>
        <p:nvSpPr>
          <p:cNvPr id="14" name="Text Box 12"/>
          <p:cNvSpPr txBox="1">
            <a:spLocks noChangeArrowheads="1"/>
          </p:cNvSpPr>
          <p:nvPr/>
        </p:nvSpPr>
        <p:spPr bwMode="auto">
          <a:xfrm>
            <a:off x="5436096" y="5661248"/>
            <a:ext cx="367219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800" b="1" dirty="0">
                <a:solidFill>
                  <a:schemeClr val="bg1"/>
                </a:solidFill>
                <a:effectLst>
                  <a:glow rad="101600">
                    <a:srgbClr val="000000"/>
                  </a:glow>
                </a:effectLst>
                <a:latin typeface="Arial" pitchFamily="34" charset="0"/>
                <a:cs typeface="Arial" pitchFamily="34" charset="0"/>
              </a:rPr>
              <a:t>SER  MATERIAL</a:t>
            </a:r>
          </a:p>
        </p:txBody>
      </p:sp>
    </p:spTree>
    <p:extLst>
      <p:ext uri="{BB962C8B-B14F-4D97-AF65-F5344CB8AC3E}">
        <p14:creationId xmlns:p14="http://schemas.microsoft.com/office/powerpoint/2010/main" val="1109267218"/>
      </p:ext>
    </p:extLst>
  </p:cSld>
  <p:clrMapOvr>
    <a:masterClrMapping/>
  </p:clrMapOvr>
  <p:transition advTm="60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10" grpId="0"/>
      <p:bldP spid="8" grpId="0"/>
      <p:bldP spid="8" grpId="1"/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1295400" y="228600"/>
            <a:ext cx="6400800" cy="609600"/>
          </a:xfrm>
          <a:prstGeom prst="rect">
            <a:avLst/>
          </a:prstGeom>
          <a:noFill/>
          <a:ln w="76200" cap="rnd" cmpd="tri">
            <a:noFill/>
            <a:prstDash val="sysDot"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pt-BR" sz="2800" i="1">
              <a:solidFill>
                <a:srgbClr val="FF99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0" name="Retângulo 9"/>
          <p:cNvSpPr/>
          <p:nvPr/>
        </p:nvSpPr>
        <p:spPr>
          <a:xfrm>
            <a:off x="323528" y="476672"/>
            <a:ext cx="3240360" cy="504056"/>
          </a:xfrm>
          <a:prstGeom prst="rect">
            <a:avLst/>
          </a:prstGeom>
        </p:spPr>
        <p:txBody>
          <a:bodyPr wrap="square">
            <a:prstTxWarp prst="textFadeUp">
              <a:avLst>
                <a:gd name="adj" fmla="val 12146"/>
              </a:avLst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sz="30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HOMEM</a:t>
            </a: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764704"/>
            <a:ext cx="1256928" cy="1256928"/>
          </a:xfrm>
          <a:prstGeom prst="rect">
            <a:avLst/>
          </a:prstGeom>
        </p:spPr>
      </p:pic>
      <p:sp>
        <p:nvSpPr>
          <p:cNvPr id="5" name="Retângulo 4"/>
          <p:cNvSpPr/>
          <p:nvPr/>
        </p:nvSpPr>
        <p:spPr>
          <a:xfrm>
            <a:off x="7164288" y="548680"/>
            <a:ext cx="1979712" cy="4801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Bef>
                <a:spcPct val="50000"/>
              </a:spcBef>
              <a:defRPr/>
            </a:pPr>
            <a:r>
              <a:rPr lang="pt-BR" sz="2800" b="1" dirty="0">
                <a:solidFill>
                  <a:schemeClr val="bg1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ALMA</a:t>
            </a:r>
          </a:p>
        </p:txBody>
      </p:sp>
      <p:sp>
        <p:nvSpPr>
          <p:cNvPr id="6" name="Retângulo 5"/>
          <p:cNvSpPr/>
          <p:nvPr/>
        </p:nvSpPr>
        <p:spPr>
          <a:xfrm>
            <a:off x="0" y="2852936"/>
            <a:ext cx="327585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sz="28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PERISPÍRITO</a:t>
            </a:r>
          </a:p>
        </p:txBody>
      </p:sp>
      <p:sp>
        <p:nvSpPr>
          <p:cNvPr id="7" name="Retângulo 6"/>
          <p:cNvSpPr/>
          <p:nvPr/>
        </p:nvSpPr>
        <p:spPr>
          <a:xfrm>
            <a:off x="5652120" y="4869160"/>
            <a:ext cx="252028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sz="30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CORPO</a:t>
            </a:r>
          </a:p>
        </p:txBody>
      </p:sp>
    </p:spTree>
    <p:extLst>
      <p:ext uri="{BB962C8B-B14F-4D97-AF65-F5344CB8AC3E}">
        <p14:creationId xmlns:p14="http://schemas.microsoft.com/office/powerpoint/2010/main" val="2548433997"/>
      </p:ext>
    </p:extLst>
  </p:cSld>
  <p:clrMapOvr>
    <a:masterClrMapping/>
  </p:clrMapOvr>
  <p:transition advTm="60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5" grpId="0"/>
      <p:bldP spid="6" grpId="0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1295400" y="228600"/>
            <a:ext cx="6400800" cy="609600"/>
          </a:xfrm>
          <a:prstGeom prst="rect">
            <a:avLst/>
          </a:prstGeom>
          <a:noFill/>
          <a:ln w="76200" cap="rnd" cmpd="tri">
            <a:noFill/>
            <a:prstDash val="sysDot"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pt-BR" sz="2800" i="1">
              <a:solidFill>
                <a:srgbClr val="FF99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1763688" y="980728"/>
            <a:ext cx="5760640" cy="1728192"/>
          </a:xfrm>
          <a:prstGeom prst="rect">
            <a:avLst/>
          </a:prstGeom>
        </p:spPr>
        <p:txBody>
          <a:bodyPr wrap="square" numCol="1">
            <a:prstTxWarp prst="textFadeUp">
              <a:avLst>
                <a:gd name="adj" fmla="val 12146"/>
              </a:avLst>
            </a:prstTxWarp>
            <a:spAutoFit/>
          </a:bodyPr>
          <a:lstStyle>
            <a:defPPr>
              <a:defRPr lang="pt-BR"/>
            </a:defPPr>
            <a:lvl1pPr algn="ctr">
              <a:spcBef>
                <a:spcPct val="50000"/>
              </a:spcBef>
              <a:defRPr sz="3000" b="1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defRPr>
            </a:lvl1pPr>
          </a:lstStyle>
          <a:p>
            <a:r>
              <a:rPr lang="pt-BR" dirty="0"/>
              <a:t>FLUIDO  </a:t>
            </a:r>
          </a:p>
          <a:p>
            <a:r>
              <a:rPr lang="pt-BR" dirty="0"/>
              <a:t>UNIVERSAL  </a:t>
            </a:r>
          </a:p>
        </p:txBody>
      </p:sp>
      <p:sp>
        <p:nvSpPr>
          <p:cNvPr id="12" name="Retângulo 11"/>
          <p:cNvSpPr/>
          <p:nvPr/>
        </p:nvSpPr>
        <p:spPr>
          <a:xfrm>
            <a:off x="11825" y="5016078"/>
            <a:ext cx="91440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Q.  29  -</a:t>
            </a:r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É  O  PRINCÍPIO  DA  VOSSA  MATÉRIA.</a:t>
            </a:r>
          </a:p>
        </p:txBody>
      </p:sp>
      <p:sp>
        <p:nvSpPr>
          <p:cNvPr id="13" name="Retângulo 12"/>
          <p:cNvSpPr/>
          <p:nvPr/>
        </p:nvSpPr>
        <p:spPr>
          <a:xfrm>
            <a:off x="0" y="5013176"/>
            <a:ext cx="91440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Q.  94  -  </a:t>
            </a:r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É  DE  ONDE  O  ESPÍRITO                        RETIRA O  SEU  PERISPÍRITO.</a:t>
            </a:r>
          </a:p>
        </p:txBody>
      </p:sp>
      <p:sp>
        <p:nvSpPr>
          <p:cNvPr id="14" name="Retângulo 13"/>
          <p:cNvSpPr/>
          <p:nvPr/>
        </p:nvSpPr>
        <p:spPr>
          <a:xfrm>
            <a:off x="2949280" y="6381328"/>
            <a:ext cx="32454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O  LIVRO  DOS  ESPÍRITOS 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867059020"/>
      </p:ext>
    </p:extLst>
  </p:cSld>
  <p:clrMapOvr>
    <a:masterClrMapping/>
  </p:clrMapOvr>
  <p:transition advTm="60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7000"/>
                    </a14:imgEffect>
                  </a14:imgLayer>
                </a14:imgProps>
              </a:ext>
            </a:extLst>
          </a:blip>
          <a:srcRect/>
          <a:stretch>
            <a:fillRect r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1295400" y="228600"/>
            <a:ext cx="6400800" cy="609600"/>
          </a:xfrm>
          <a:prstGeom prst="rect">
            <a:avLst/>
          </a:prstGeom>
          <a:noFill/>
          <a:ln w="76200" cap="rnd" cmpd="tri">
            <a:noFill/>
            <a:prstDash val="sysDot"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pt-BR" sz="2800" i="1">
              <a:solidFill>
                <a:srgbClr val="FF99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4" name="Retângulo 13"/>
          <p:cNvSpPr/>
          <p:nvPr/>
        </p:nvSpPr>
        <p:spPr>
          <a:xfrm>
            <a:off x="4163085" y="6381328"/>
            <a:ext cx="49809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O  LIVRO  DOS  ESPÍRITOS -  Allan  Kardec </a:t>
            </a:r>
            <a:endParaRPr lang="pt-BR" dirty="0"/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323528" y="188640"/>
            <a:ext cx="8496944" cy="100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Plain">
              <a:avLst/>
            </a:prstTxWarp>
            <a:spAutoFit/>
          </a:bodyPr>
          <a:lstStyle/>
          <a:p>
            <a:pPr algn="ctr">
              <a:defRPr/>
            </a:pPr>
            <a:r>
              <a:rPr lang="pt-BR" sz="30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  VOCÊ  VIU  UMA  ALMA  OU  UM  ESPÍRITO?</a:t>
            </a:r>
            <a:endParaRPr lang="pt-BR" sz="2400" i="1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2119926"/>
      </p:ext>
    </p:extLst>
  </p:cSld>
  <p:clrMapOvr>
    <a:masterClrMapping/>
  </p:clrMapOvr>
  <p:transition advTm="600000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1295400" y="228600"/>
            <a:ext cx="6400800" cy="609600"/>
          </a:xfrm>
          <a:prstGeom prst="rect">
            <a:avLst/>
          </a:prstGeom>
          <a:noFill/>
          <a:ln w="76200" cap="rnd" cmpd="tri">
            <a:noFill/>
            <a:prstDash val="sysDot"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pt-BR" sz="2800" i="1">
              <a:solidFill>
                <a:srgbClr val="FF99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" name="Retângulo 1"/>
          <p:cNvSpPr/>
          <p:nvPr/>
        </p:nvSpPr>
        <p:spPr>
          <a:xfrm>
            <a:off x="2962872" y="260647"/>
            <a:ext cx="3218256" cy="432049"/>
          </a:xfrm>
          <a:prstGeom prst="rect">
            <a:avLst/>
          </a:prstGeom>
        </p:spPr>
        <p:txBody>
          <a:bodyPr wrap="none">
            <a:prstTxWarp prst="textFadeUp">
              <a:avLst>
                <a:gd name="adj" fmla="val 15522"/>
              </a:avLst>
            </a:prstTxWarp>
            <a:spAutoFit/>
          </a:bodyPr>
          <a:lstStyle/>
          <a:p>
            <a:pPr algn="ctr">
              <a:defRPr/>
            </a:pPr>
            <a:r>
              <a:rPr lang="pt-BR" sz="44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ALMA</a:t>
            </a:r>
            <a:endParaRPr lang="pt-BR" sz="3600" i="1" dirty="0">
              <a:latin typeface="Arial" charset="0"/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-21472" y="95397"/>
            <a:ext cx="917038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8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  ALMA  É  UM  ESPÍRITO  ENCARNADO,  SENDO                                     O  CORPO  APENAS  O  SEU  ENVOLTÓRIO.</a:t>
            </a:r>
          </a:p>
        </p:txBody>
      </p:sp>
      <p:sp>
        <p:nvSpPr>
          <p:cNvPr id="6" name="Retângulo 5"/>
          <p:cNvSpPr/>
          <p:nvPr/>
        </p:nvSpPr>
        <p:spPr>
          <a:xfrm>
            <a:off x="3184676" y="6309320"/>
            <a:ext cx="595932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6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O  LIVRO  DOS  ESPÍRITOS  2ª P.  -  Cap. II  -  Allan  Kardec </a:t>
            </a:r>
            <a:endParaRPr lang="pt-BR" sz="1600" dirty="0"/>
          </a:p>
        </p:txBody>
      </p:sp>
      <p:sp>
        <p:nvSpPr>
          <p:cNvPr id="4" name="Retângulo 3"/>
          <p:cNvSpPr/>
          <p:nvPr/>
        </p:nvSpPr>
        <p:spPr>
          <a:xfrm>
            <a:off x="-14704" y="95397"/>
            <a:ext cx="9144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30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QUE  ERA  A  ALMA  ANTES  DE  SE                                   UNIR  AO  CORPO? </a:t>
            </a:r>
          </a:p>
        </p:txBody>
      </p:sp>
      <p:sp>
        <p:nvSpPr>
          <p:cNvPr id="5" name="Retângulo 4"/>
          <p:cNvSpPr/>
          <p:nvPr/>
        </p:nvSpPr>
        <p:spPr>
          <a:xfrm>
            <a:off x="3111664" y="1124744"/>
            <a:ext cx="299761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36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-  ESPÍRITO. </a:t>
            </a:r>
          </a:p>
        </p:txBody>
      </p:sp>
    </p:spTree>
    <p:extLst>
      <p:ext uri="{BB962C8B-B14F-4D97-AF65-F5344CB8AC3E}">
        <p14:creationId xmlns:p14="http://schemas.microsoft.com/office/powerpoint/2010/main" val="177165877"/>
      </p:ext>
    </p:extLst>
  </p:cSld>
  <p:clrMapOvr>
    <a:masterClrMapping/>
  </p:clrMapOvr>
  <p:transition advTm="60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3" grpId="1"/>
      <p:bldP spid="4" grpId="0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"/>
                    </a14:imgEffect>
                    <a14:imgEffect>
                      <a14:brightnessContrast bright="10000" contrast="10000"/>
                    </a14:imgEffect>
                  </a14:imgLayer>
                </a14:imgProps>
              </a:ext>
            </a:extLst>
          </a:blip>
          <a:srcRect/>
          <a:stretch>
            <a:fillRect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1295400" y="228600"/>
            <a:ext cx="6400800" cy="609600"/>
          </a:xfrm>
          <a:prstGeom prst="rect">
            <a:avLst/>
          </a:prstGeom>
          <a:noFill/>
          <a:ln w="76200" cap="rnd" cmpd="tri">
            <a:noFill/>
            <a:prstDash val="sysDot"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pt-BR" sz="2800" i="1">
              <a:solidFill>
                <a:srgbClr val="FF99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4" name="Retângulo 13"/>
          <p:cNvSpPr/>
          <p:nvPr/>
        </p:nvSpPr>
        <p:spPr>
          <a:xfrm>
            <a:off x="4205960" y="6519446"/>
            <a:ext cx="490736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sz="16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O  LIVRO  DOS  ESPÍRITOS  Questão  134  -  b   </a:t>
            </a:r>
            <a:endParaRPr lang="pt-BR" sz="1600" dirty="0"/>
          </a:p>
        </p:txBody>
      </p:sp>
      <p:sp>
        <p:nvSpPr>
          <p:cNvPr id="2" name="Retângulo 1"/>
          <p:cNvSpPr/>
          <p:nvPr/>
        </p:nvSpPr>
        <p:spPr>
          <a:xfrm>
            <a:off x="395536" y="188641"/>
            <a:ext cx="3528392" cy="720080"/>
          </a:xfrm>
          <a:prstGeom prst="rect">
            <a:avLst/>
          </a:prstGeom>
        </p:spPr>
        <p:txBody>
          <a:bodyPr wrap="none">
            <a:prstTxWarp prst="textFadeUp">
              <a:avLst>
                <a:gd name="adj" fmla="val 12050"/>
              </a:avLst>
            </a:prstTxWarp>
            <a:spAutoFit/>
          </a:bodyPr>
          <a:lstStyle/>
          <a:p>
            <a:pPr algn="ctr">
              <a:defRPr/>
            </a:pPr>
            <a:r>
              <a:rPr lang="pt-BR" sz="44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ESPÍRITOS</a:t>
            </a:r>
            <a:endParaRPr lang="pt-BR" sz="3600" i="1" dirty="0">
              <a:latin typeface="Arial" charset="0"/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0" y="5589240"/>
            <a:ext cx="9144000" cy="95410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pt-BR" sz="28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SÃO  AS  ALMAS  DOS  HOMENS</a:t>
            </a:r>
          </a:p>
          <a:p>
            <a:pPr algn="ctr">
              <a:defRPr/>
            </a:pPr>
            <a:r>
              <a:rPr lang="pt-BR" sz="28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DESPOJADAS  DE  SEUS  CORPOS  FÍSICOS</a:t>
            </a:r>
            <a:r>
              <a:rPr lang="pt-BR" sz="2600" b="1" dirty="0">
                <a:solidFill>
                  <a:srgbClr val="FFFFFF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  <p:sp>
        <p:nvSpPr>
          <p:cNvPr id="7" name="Retângulo 6"/>
          <p:cNvSpPr/>
          <p:nvPr/>
        </p:nvSpPr>
        <p:spPr>
          <a:xfrm>
            <a:off x="0" y="5589240"/>
            <a:ext cx="9144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8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AS  ALMAS  E  OS  ESPÍRITOS  SÃO                      IDÊNTICOS,  A  MESMA  COISA.</a:t>
            </a:r>
          </a:p>
        </p:txBody>
      </p:sp>
    </p:spTree>
    <p:extLst>
      <p:ext uri="{BB962C8B-B14F-4D97-AF65-F5344CB8AC3E}">
        <p14:creationId xmlns:p14="http://schemas.microsoft.com/office/powerpoint/2010/main" val="3399396239"/>
      </p:ext>
    </p:extLst>
  </p:cSld>
  <p:clrMapOvr>
    <a:masterClrMapping/>
  </p:clrMapOvr>
  <p:transition advTm="60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4000"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11"/>
          <p:cNvSpPr txBox="1">
            <a:spLocks noChangeArrowheads="1"/>
          </p:cNvSpPr>
          <p:nvPr/>
        </p:nvSpPr>
        <p:spPr bwMode="auto">
          <a:xfrm flipH="1">
            <a:off x="2483768" y="1052736"/>
            <a:ext cx="289485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pt-BR" sz="2800" b="1" dirty="0">
                <a:solidFill>
                  <a:schemeClr val="bg1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DO  ESPÍRITO</a:t>
            </a:r>
          </a:p>
        </p:txBody>
      </p:sp>
      <p:sp>
        <p:nvSpPr>
          <p:cNvPr id="10" name="Text Box 12"/>
          <p:cNvSpPr txBox="1">
            <a:spLocks noChangeArrowheads="1"/>
          </p:cNvSpPr>
          <p:nvPr/>
        </p:nvSpPr>
        <p:spPr bwMode="auto">
          <a:xfrm flipH="1">
            <a:off x="0" y="5589240"/>
            <a:ext cx="327585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pt-BR" sz="2800" b="1" dirty="0">
                <a:solidFill>
                  <a:schemeClr val="bg1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DOS MÉDIUM</a:t>
            </a:r>
          </a:p>
        </p:txBody>
      </p:sp>
      <p:sp>
        <p:nvSpPr>
          <p:cNvPr id="16" name="Retângulo 15"/>
          <p:cNvSpPr/>
          <p:nvPr/>
        </p:nvSpPr>
        <p:spPr>
          <a:xfrm>
            <a:off x="701824" y="44624"/>
            <a:ext cx="7740352" cy="648072"/>
          </a:xfrm>
          <a:prstGeom prst="rect">
            <a:avLst/>
          </a:prstGeom>
        </p:spPr>
        <p:txBody>
          <a:bodyPr wrap="square">
            <a:prstTxWarp prst="textDeflate">
              <a:avLst/>
            </a:prstTxWarp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pt-BR" sz="2400" b="1" dirty="0">
                <a:solidFill>
                  <a:schemeClr val="bg1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DOS  FLUIDOS:  A   SUA  EXPANSÃO</a:t>
            </a:r>
          </a:p>
        </p:txBody>
      </p:sp>
      <p:sp>
        <p:nvSpPr>
          <p:cNvPr id="11" name="Retângulo 10"/>
          <p:cNvSpPr/>
          <p:nvPr/>
        </p:nvSpPr>
        <p:spPr>
          <a:xfrm>
            <a:off x="5076056" y="6237312"/>
            <a:ext cx="363939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0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  GÊNESE  -  Allan  Kardec </a:t>
            </a:r>
            <a:endParaRPr lang="pt-BR" sz="2000" dirty="0"/>
          </a:p>
        </p:txBody>
      </p:sp>
      <p:sp>
        <p:nvSpPr>
          <p:cNvPr id="12" name="Text Box 12"/>
          <p:cNvSpPr txBox="1">
            <a:spLocks noChangeArrowheads="1"/>
          </p:cNvSpPr>
          <p:nvPr/>
        </p:nvSpPr>
        <p:spPr bwMode="auto">
          <a:xfrm flipH="1">
            <a:off x="5868144" y="2204864"/>
            <a:ext cx="3275856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pt-BR" sz="2800" b="1" dirty="0">
                <a:solidFill>
                  <a:schemeClr val="bg1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DOS  ASSISTENTES</a:t>
            </a:r>
          </a:p>
        </p:txBody>
      </p:sp>
    </p:spTree>
    <p:extLst>
      <p:ext uri="{BB962C8B-B14F-4D97-AF65-F5344CB8AC3E}">
        <p14:creationId xmlns:p14="http://schemas.microsoft.com/office/powerpoint/2010/main" val="2416177956"/>
      </p:ext>
    </p:extLst>
  </p:cSld>
  <p:clrMapOvr>
    <a:masterClrMapping/>
  </p:clrMapOvr>
  <p:transition advTm="60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2" grpId="0"/>
    </p:bldLst>
  </p:timing>
</p:sld>
</file>

<file path=ppt/theme/theme1.xml><?xml version="1.0" encoding="utf-8"?>
<a:theme xmlns:a="http://schemas.openxmlformats.org/drawingml/2006/main" name="1_Estrutura padrão">
  <a:themeElements>
    <a:clrScheme name="Estrutura padrã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Estrutura padrão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sz="2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sz="2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Estrutura padrã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trutura padrão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strutura padrão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trutura padrão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trutura padrão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trutura padrão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trutura padrão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2_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3542</TotalTime>
  <Words>977</Words>
  <Application>Microsoft Office PowerPoint</Application>
  <PresentationFormat>Apresentação na tela (4:3)</PresentationFormat>
  <Paragraphs>119</Paragraphs>
  <Slides>21</Slides>
  <Notes>3</Notes>
  <HiddenSlides>0</HiddenSlides>
  <MMClips>0</MMClips>
  <ScaleCrop>false</ScaleCrop>
  <HeadingPairs>
    <vt:vector size="6" baseType="variant">
      <vt:variant>
        <vt:lpstr>Fontes usadas</vt:lpstr>
      </vt:variant>
      <vt:variant>
        <vt:i4>5</vt:i4>
      </vt:variant>
      <vt:variant>
        <vt:lpstr>Tema</vt:lpstr>
      </vt:variant>
      <vt:variant>
        <vt:i4>2</vt:i4>
      </vt:variant>
      <vt:variant>
        <vt:lpstr>Títulos de slides</vt:lpstr>
      </vt:variant>
      <vt:variant>
        <vt:i4>21</vt:i4>
      </vt:variant>
    </vt:vector>
  </HeadingPairs>
  <TitlesOfParts>
    <vt:vector size="28" baseType="lpstr">
      <vt:lpstr>Arial</vt:lpstr>
      <vt:lpstr>Arial Black</vt:lpstr>
      <vt:lpstr>Calibri</vt:lpstr>
      <vt:lpstr>Tahoma</vt:lpstr>
      <vt:lpstr>Times New Roman</vt:lpstr>
      <vt:lpstr>1_Estrutura padrão</vt:lpstr>
      <vt:lpstr>2_Tema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cliente</dc:creator>
  <cp:lastModifiedBy>Rosi Meri</cp:lastModifiedBy>
  <cp:revision>233</cp:revision>
  <dcterms:created xsi:type="dcterms:W3CDTF">2017-02-06T10:23:24Z</dcterms:created>
  <dcterms:modified xsi:type="dcterms:W3CDTF">2018-06-13T20:02:15Z</dcterms:modified>
</cp:coreProperties>
</file>