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284" r:id="rId4"/>
    <p:sldId id="297" r:id="rId5"/>
    <p:sldId id="291" r:id="rId6"/>
    <p:sldId id="299" r:id="rId7"/>
    <p:sldId id="313" r:id="rId8"/>
    <p:sldId id="300" r:id="rId9"/>
    <p:sldId id="315" r:id="rId10"/>
    <p:sldId id="301" r:id="rId11"/>
    <p:sldId id="318" r:id="rId12"/>
    <p:sldId id="316" r:id="rId13"/>
    <p:sldId id="320" r:id="rId14"/>
    <p:sldId id="317" r:id="rId15"/>
    <p:sldId id="321" r:id="rId16"/>
    <p:sldId id="324" r:id="rId17"/>
    <p:sldId id="325" r:id="rId18"/>
    <p:sldId id="326" r:id="rId19"/>
    <p:sldId id="327" r:id="rId20"/>
    <p:sldId id="302" r:id="rId21"/>
    <p:sldId id="303" r:id="rId22"/>
    <p:sldId id="304" r:id="rId23"/>
    <p:sldId id="329" r:id="rId24"/>
    <p:sldId id="305" r:id="rId25"/>
    <p:sldId id="331" r:id="rId26"/>
    <p:sldId id="330" r:id="rId27"/>
    <p:sldId id="311" r:id="rId28"/>
    <p:sldId id="332" r:id="rId29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FF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howGuides="1">
      <p:cViewPr varScale="1">
        <p:scale>
          <a:sx n="101" d="100"/>
          <a:sy n="101" d="100"/>
        </p:scale>
        <p:origin x="702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/>
              <a:pPr/>
              <a:t>13/06/2018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231459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/>
              <a:pPr/>
              <a:t>13/06/2018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64425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/>
              <a:pPr/>
              <a:t>13/06/2018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12115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044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2021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35839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4273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28749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8691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1838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76452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/>
              <a:pPr/>
              <a:t>13/06/2018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91650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7838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0748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1394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0676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5367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09616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1756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1381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9927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922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/>
              <a:pPr/>
              <a:t>13/06/2018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132434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8205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642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2272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4827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/>
              <a:pPr/>
              <a:t>13/06/2018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666178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/>
              <a:pPr/>
              <a:t>13/06/2018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850147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/>
              <a:pPr/>
              <a:t>13/06/2018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470564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/>
              <a:pPr/>
              <a:t>13/06/2018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057276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/>
              <a:pPr/>
              <a:t>13/06/2018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181663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/>
              <a:pPr/>
              <a:t>13/06/2018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166136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7040A2-1794-4460-BE8E-0A3602160EA5}" type="datetimeFigureOut">
              <a:rPr lang="pt-BR" smtClean="0"/>
              <a:pPr/>
              <a:t>13/06/2018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1CAB94-D041-4E0C-A3B9-CAE668DA032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36180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7040A2-1794-4460-BE8E-0A3602160EA5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1CAB94-D041-4E0C-A3B9-CAE668DA032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985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7040A2-1794-4460-BE8E-0A3602160EA5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1CAB94-D041-4E0C-A3B9-CAE668DA032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737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/>
          <p:cNvSpPr txBox="1"/>
          <p:nvPr/>
        </p:nvSpPr>
        <p:spPr>
          <a:xfrm>
            <a:off x="3563888" y="3893567"/>
            <a:ext cx="5574443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4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DAS  ESPERANÇAS</a:t>
            </a:r>
          </a:p>
          <a:p>
            <a:pPr algn="ctr">
              <a:defRPr/>
            </a:pPr>
            <a:r>
              <a:rPr lang="pt-BR" sz="34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E  CONSOLAÇÕES</a:t>
            </a:r>
          </a:p>
        </p:txBody>
      </p:sp>
      <p:sp>
        <p:nvSpPr>
          <p:cNvPr id="10" name="Retângulo 9"/>
          <p:cNvSpPr/>
          <p:nvPr/>
        </p:nvSpPr>
        <p:spPr>
          <a:xfrm>
            <a:off x="3563888" y="2854677"/>
            <a:ext cx="55744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6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4ª  PARTE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665820" y="188640"/>
            <a:ext cx="7812360" cy="648072"/>
          </a:xfrm>
          <a:prstGeom prst="rect">
            <a:avLst/>
          </a:prstGeom>
          <a:noFill/>
        </p:spPr>
        <p:txBody>
          <a:bodyPr wrap="square">
            <a:prstTxWarp prst="textFadeUp">
              <a:avLst>
                <a:gd name="adj" fmla="val 3854"/>
              </a:avLst>
            </a:prstTxWarp>
            <a:spAutoFit/>
          </a:bodyPr>
          <a:lstStyle/>
          <a:p>
            <a:pPr algn="ctr">
              <a:defRPr/>
            </a:pPr>
            <a:r>
              <a:rPr lang="pt-BR" sz="4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O  LIVRO  DOS  ESPÍRITOS</a:t>
            </a:r>
          </a:p>
        </p:txBody>
      </p:sp>
    </p:spTree>
    <p:extLst>
      <p:ext uri="{BB962C8B-B14F-4D97-AF65-F5344CB8AC3E}">
        <p14:creationId xmlns:p14="http://schemas.microsoft.com/office/powerpoint/2010/main" val="36997509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000" t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Box 44"/>
          <p:cNvSpPr txBox="1">
            <a:spLocks noChangeArrowheads="1"/>
          </p:cNvSpPr>
          <p:nvPr/>
        </p:nvSpPr>
        <p:spPr bwMode="auto">
          <a:xfrm>
            <a:off x="0" y="5301208"/>
            <a:ext cx="9144000" cy="64633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6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PERDA  DE  ENTES  QUERIDOS</a:t>
            </a:r>
          </a:p>
        </p:txBody>
      </p:sp>
      <p:sp>
        <p:nvSpPr>
          <p:cNvPr id="23" name="WordArt 43"/>
          <p:cNvSpPr>
            <a:spLocks noChangeArrowheads="1" noChangeShapeType="1" noTextEdit="1"/>
          </p:cNvSpPr>
          <p:nvPr/>
        </p:nvSpPr>
        <p:spPr bwMode="auto">
          <a:xfrm>
            <a:off x="251520" y="188641"/>
            <a:ext cx="8064896" cy="504056"/>
          </a:xfrm>
          <a:prstGeom prst="rect">
            <a:avLst/>
          </a:prstGeom>
        </p:spPr>
        <p:txBody>
          <a:bodyPr wrap="none" fromWordArt="1">
            <a:prstTxWarp prst="textDeflate">
              <a:avLst/>
            </a:prstTxWarp>
          </a:bodyPr>
          <a:lstStyle/>
          <a:p>
            <a:pPr algn="ctr">
              <a:defRPr/>
            </a:pPr>
            <a:r>
              <a:rPr lang="pt-BR" sz="4000" b="1" kern="10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  CAUSAS  ANTERIORES</a:t>
            </a:r>
          </a:p>
        </p:txBody>
      </p:sp>
      <p:sp>
        <p:nvSpPr>
          <p:cNvPr id="24" name="Retângulo 23"/>
          <p:cNvSpPr/>
          <p:nvPr/>
        </p:nvSpPr>
        <p:spPr>
          <a:xfrm>
            <a:off x="0" y="1484784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600" b="1" kern="10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PASSADO</a:t>
            </a:r>
          </a:p>
        </p:txBody>
      </p:sp>
    </p:spTree>
    <p:extLst>
      <p:ext uri="{BB962C8B-B14F-4D97-AF65-F5344CB8AC3E}">
        <p14:creationId xmlns:p14="http://schemas.microsoft.com/office/powerpoint/2010/main" val="1048310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brightnessContrast contrast="10000"/>
                    </a14:imgEffect>
                  </a14:imgLayer>
                </a14:imgProps>
              </a:ext>
            </a:extLst>
          </a:blip>
          <a:srcRect/>
          <a:stretch>
            <a:fillRect l="-10000" t="-8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Box 46"/>
          <p:cNvSpPr txBox="1">
            <a:spLocks noChangeArrowheads="1"/>
          </p:cNvSpPr>
          <p:nvPr/>
        </p:nvSpPr>
        <p:spPr bwMode="auto">
          <a:xfrm>
            <a:off x="683568" y="5445224"/>
            <a:ext cx="8460432" cy="5847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DOENÇAS  DE  NASCENÇA</a:t>
            </a:r>
          </a:p>
        </p:txBody>
      </p:sp>
      <p:sp>
        <p:nvSpPr>
          <p:cNvPr id="4" name="WordArt 43"/>
          <p:cNvSpPr>
            <a:spLocks noChangeArrowheads="1" noChangeShapeType="1" noTextEdit="1"/>
          </p:cNvSpPr>
          <p:nvPr/>
        </p:nvSpPr>
        <p:spPr bwMode="auto">
          <a:xfrm>
            <a:off x="251520" y="181671"/>
            <a:ext cx="7920880" cy="511026"/>
          </a:xfrm>
          <a:prstGeom prst="rect">
            <a:avLst/>
          </a:prstGeom>
        </p:spPr>
        <p:txBody>
          <a:bodyPr wrap="none" fromWordArt="1">
            <a:prstTxWarp prst="textDeflate">
              <a:avLst/>
            </a:prstTxWarp>
          </a:bodyPr>
          <a:lstStyle/>
          <a:p>
            <a:pPr algn="ctr">
              <a:defRPr/>
            </a:pPr>
            <a:r>
              <a:rPr lang="pt-BR" sz="4000" b="1" kern="10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  CAUSAS  ANTERIORES</a:t>
            </a:r>
          </a:p>
        </p:txBody>
      </p:sp>
      <p:sp>
        <p:nvSpPr>
          <p:cNvPr id="5" name="Retângulo 4"/>
          <p:cNvSpPr/>
          <p:nvPr/>
        </p:nvSpPr>
        <p:spPr>
          <a:xfrm>
            <a:off x="4572000" y="1268760"/>
            <a:ext cx="457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600" b="1" kern="10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PASSADO</a:t>
            </a:r>
          </a:p>
        </p:txBody>
      </p:sp>
    </p:spTree>
    <p:extLst>
      <p:ext uri="{BB962C8B-B14F-4D97-AF65-F5344CB8AC3E}">
        <p14:creationId xmlns:p14="http://schemas.microsoft.com/office/powerpoint/2010/main" val="40462630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brightnessContrast contrast="10000"/>
                    </a14:imgEffect>
                  </a14:imgLayer>
                </a14:imgProps>
              </a:ext>
            </a:extLst>
          </a:blip>
          <a:srcRect/>
          <a:stretch>
            <a:fillRect t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51"/>
          <p:cNvSpPr>
            <a:spLocks noChangeArrowheads="1" noChangeShapeType="1" noTextEdit="1"/>
          </p:cNvSpPr>
          <p:nvPr/>
        </p:nvSpPr>
        <p:spPr bwMode="auto">
          <a:xfrm>
            <a:off x="0" y="44624"/>
            <a:ext cx="9144000" cy="1008112"/>
          </a:xfrm>
          <a:prstGeom prst="rect">
            <a:avLst/>
          </a:prstGeom>
        </p:spPr>
        <p:txBody>
          <a:bodyPr wrap="none" fromWordArt="1"/>
          <a:lstStyle/>
          <a:p>
            <a:pPr algn="ctr">
              <a:defRPr/>
            </a:pPr>
            <a:r>
              <a:rPr lang="pt-BR" sz="3200" b="1" kern="10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ESSES  SOFRIMENTOS  INDEPENDEM</a:t>
            </a:r>
          </a:p>
          <a:p>
            <a:pPr algn="ctr">
              <a:defRPr/>
            </a:pPr>
            <a:r>
              <a:rPr lang="pt-BR" sz="3200" b="1" kern="10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DA  MANEIRA  ATUAL  DE  AGIR.</a:t>
            </a:r>
          </a:p>
        </p:txBody>
      </p:sp>
    </p:spTree>
    <p:extLst>
      <p:ext uri="{BB962C8B-B14F-4D97-AF65-F5344CB8AC3E}">
        <p14:creationId xmlns:p14="http://schemas.microsoft.com/office/powerpoint/2010/main" val="2650639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5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WordArt 43"/>
          <p:cNvSpPr>
            <a:spLocks noChangeArrowheads="1" noChangeShapeType="1" noTextEdit="1"/>
          </p:cNvSpPr>
          <p:nvPr/>
        </p:nvSpPr>
        <p:spPr bwMode="auto">
          <a:xfrm>
            <a:off x="1043608" y="188640"/>
            <a:ext cx="6480720" cy="548680"/>
          </a:xfrm>
          <a:prstGeom prst="rect">
            <a:avLst/>
          </a:prstGeom>
        </p:spPr>
        <p:txBody>
          <a:bodyPr wrap="none" fromWordArt="1">
            <a:prstTxWarp prst="textDeflate">
              <a:avLst/>
            </a:prstTxWarp>
          </a:bodyPr>
          <a:lstStyle/>
          <a:p>
            <a:pPr algn="ctr">
              <a:defRPr/>
            </a:pPr>
            <a:r>
              <a:rPr lang="pt-BR" sz="4000" b="1" kern="10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  CAUSAS  ATUAIS</a:t>
            </a:r>
          </a:p>
        </p:txBody>
      </p:sp>
      <p:sp>
        <p:nvSpPr>
          <p:cNvPr id="5" name="Retângulo 4"/>
          <p:cNvSpPr/>
          <p:nvPr/>
        </p:nvSpPr>
        <p:spPr>
          <a:xfrm>
            <a:off x="0" y="1196752"/>
            <a:ext cx="421477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kern="10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DEPENDEM  DA  </a:t>
            </a:r>
          </a:p>
          <a:p>
            <a:pPr algn="ctr">
              <a:defRPr/>
            </a:pPr>
            <a:r>
              <a:rPr lang="pt-BR" sz="3200" b="1" kern="10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MANEIRA  DE</a:t>
            </a:r>
          </a:p>
          <a:p>
            <a:pPr algn="ctr">
              <a:defRPr/>
            </a:pPr>
            <a:r>
              <a:rPr lang="pt-BR" sz="3200" b="1" kern="10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AGIR  NA  VIDA  </a:t>
            </a:r>
          </a:p>
          <a:p>
            <a:pPr algn="ctr">
              <a:defRPr/>
            </a:pPr>
            <a:r>
              <a:rPr lang="pt-BR" sz="3200" b="1" kern="10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PRESENTE.</a:t>
            </a:r>
          </a:p>
        </p:txBody>
      </p:sp>
    </p:spTree>
    <p:extLst>
      <p:ext uri="{BB962C8B-B14F-4D97-AF65-F5344CB8AC3E}">
        <p14:creationId xmlns:p14="http://schemas.microsoft.com/office/powerpoint/2010/main" val="19251342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10000"/>
                    </a14:imgEffect>
                  </a14:imgLayer>
                </a14:imgProps>
              </a:ext>
            </a:extLst>
          </a:blip>
          <a:srcRect/>
          <a:stretch>
            <a:fillRect l="-1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ordArt 43"/>
          <p:cNvSpPr>
            <a:spLocks noChangeArrowheads="1" noChangeShapeType="1" noTextEdit="1"/>
          </p:cNvSpPr>
          <p:nvPr/>
        </p:nvSpPr>
        <p:spPr bwMode="auto">
          <a:xfrm>
            <a:off x="683568" y="188640"/>
            <a:ext cx="6840760" cy="576064"/>
          </a:xfrm>
          <a:prstGeom prst="rect">
            <a:avLst/>
          </a:prstGeom>
        </p:spPr>
        <p:txBody>
          <a:bodyPr wrap="none" fromWordArt="1">
            <a:prstTxWarp prst="textDeflate">
              <a:avLst/>
            </a:prstTxWarp>
          </a:bodyPr>
          <a:lstStyle/>
          <a:p>
            <a:pPr algn="ctr">
              <a:defRPr/>
            </a:pPr>
            <a:r>
              <a:rPr lang="pt-BR" sz="4000" b="1" kern="10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  CAUSAS  ATUAIS</a:t>
            </a:r>
          </a:p>
        </p:txBody>
      </p:sp>
    </p:spTree>
    <p:extLst>
      <p:ext uri="{BB962C8B-B14F-4D97-AF65-F5344CB8AC3E}">
        <p14:creationId xmlns:p14="http://schemas.microsoft.com/office/powerpoint/2010/main" val="4151920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43"/>
          <p:cNvSpPr>
            <a:spLocks noChangeArrowheads="1" noChangeShapeType="1" noTextEdit="1"/>
          </p:cNvSpPr>
          <p:nvPr/>
        </p:nvSpPr>
        <p:spPr bwMode="auto">
          <a:xfrm>
            <a:off x="1043608" y="260648"/>
            <a:ext cx="6840760" cy="576064"/>
          </a:xfrm>
          <a:prstGeom prst="rect">
            <a:avLst/>
          </a:prstGeom>
        </p:spPr>
        <p:txBody>
          <a:bodyPr wrap="none" fromWordArt="1">
            <a:prstTxWarp prst="textDeflate">
              <a:avLst/>
            </a:prstTxWarp>
          </a:bodyPr>
          <a:lstStyle/>
          <a:p>
            <a:pPr algn="ctr">
              <a:defRPr/>
            </a:pPr>
            <a:r>
              <a:rPr lang="pt-BR" sz="4000" b="1" kern="10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  CAUSAS  ATUAIS</a:t>
            </a:r>
          </a:p>
        </p:txBody>
      </p:sp>
    </p:spTree>
    <p:extLst>
      <p:ext uri="{BB962C8B-B14F-4D97-AF65-F5344CB8AC3E}">
        <p14:creationId xmlns:p14="http://schemas.microsoft.com/office/powerpoint/2010/main" val="26804159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rcRect/>
          <a:stretch>
            <a:fillRect t="-6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3"/>
          <p:cNvSpPr>
            <a:spLocks noChangeArrowheads="1" noChangeShapeType="1" noTextEdit="1"/>
          </p:cNvSpPr>
          <p:nvPr/>
        </p:nvSpPr>
        <p:spPr bwMode="auto">
          <a:xfrm>
            <a:off x="445655" y="188640"/>
            <a:ext cx="8252690" cy="576064"/>
          </a:xfrm>
          <a:prstGeom prst="rect">
            <a:avLst/>
          </a:prstGeom>
        </p:spPr>
        <p:txBody>
          <a:bodyPr wrap="none" fromWordArt="1">
            <a:prstTxWarp prst="textDeflate">
              <a:avLst/>
            </a:prstTxWarp>
          </a:bodyPr>
          <a:lstStyle/>
          <a:p>
            <a:pPr algn="ctr">
              <a:defRPr/>
            </a:pPr>
            <a:r>
              <a:rPr lang="pt-BR" sz="3000" b="1" kern="10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PERDA  DOS  ENTES  QUERIDOS</a:t>
            </a: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-1" y="5653697"/>
            <a:ext cx="9088931" cy="101566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0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  ESPÍRITO  É  SENSÍVEL   À  LEMBRANÇA  DOS  QUE  LHE  ERAM  CAROS  NA  TERRA.</a:t>
            </a:r>
          </a:p>
        </p:txBody>
      </p:sp>
      <p:sp>
        <p:nvSpPr>
          <p:cNvPr id="4" name="WordArt 7"/>
          <p:cNvSpPr>
            <a:spLocks noChangeArrowheads="1" noChangeShapeType="1" noTextEdit="1"/>
          </p:cNvSpPr>
          <p:nvPr/>
        </p:nvSpPr>
        <p:spPr bwMode="auto">
          <a:xfrm>
            <a:off x="0" y="5589240"/>
            <a:ext cx="9144000" cy="936104"/>
          </a:xfrm>
          <a:prstGeom prst="rect">
            <a:avLst/>
          </a:prstGeom>
        </p:spPr>
        <p:txBody>
          <a:bodyPr wrap="none" fromWordArt="1"/>
          <a:lstStyle/>
          <a:p>
            <a:pPr algn="ctr">
              <a:defRPr/>
            </a:pPr>
            <a:r>
              <a:rPr lang="pt-BR" sz="3000" b="1" kern="10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OS  DESENCARNADOS  RECEBEM  E  SENTEM</a:t>
            </a:r>
          </a:p>
          <a:p>
            <a:pPr algn="ctr">
              <a:defRPr/>
            </a:pPr>
            <a:r>
              <a:rPr lang="pt-BR" sz="3000" b="1" kern="10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O  IMPACTO  DAS  NOSSAS  VIBRAÇÕES.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0" y="6021288"/>
            <a:ext cx="912911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REPRESENTA  UMA  PROVA  OU  EXPIAÇÃO.</a:t>
            </a:r>
          </a:p>
        </p:txBody>
      </p:sp>
    </p:spTree>
    <p:extLst>
      <p:ext uri="{BB962C8B-B14F-4D97-AF65-F5344CB8AC3E}">
        <p14:creationId xmlns:p14="http://schemas.microsoft.com/office/powerpoint/2010/main" val="3604196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1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WordArt 15"/>
          <p:cNvSpPr>
            <a:spLocks noChangeArrowheads="1" noChangeShapeType="1" noTextEdit="1"/>
          </p:cNvSpPr>
          <p:nvPr/>
        </p:nvSpPr>
        <p:spPr bwMode="auto">
          <a:xfrm>
            <a:off x="2051720" y="116632"/>
            <a:ext cx="4752528" cy="720080"/>
          </a:xfrm>
          <a:prstGeom prst="rect">
            <a:avLst/>
          </a:prstGeom>
        </p:spPr>
        <p:txBody>
          <a:bodyPr wrap="none" fromWordArt="1">
            <a:prstTxWarp prst="textDeflate">
              <a:avLst/>
            </a:prstTxWarp>
          </a:bodyPr>
          <a:lstStyle/>
          <a:p>
            <a:pPr algn="ctr">
              <a:defRPr/>
            </a:pPr>
            <a:r>
              <a:rPr lang="pt-BR" sz="2800" b="1" kern="10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INGRATIDÃO</a:t>
            </a:r>
            <a:endParaRPr lang="pt-BR" sz="5400" b="1" kern="10" dirty="0">
              <a:solidFill>
                <a:schemeClr val="bg1"/>
              </a:solidFill>
              <a:effectLst>
                <a:glow rad="101600">
                  <a:srgbClr val="00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7" name="Text Box 17"/>
          <p:cNvSpPr txBox="1">
            <a:spLocks noChangeArrowheads="1"/>
          </p:cNvSpPr>
          <p:nvPr/>
        </p:nvSpPr>
        <p:spPr bwMode="auto">
          <a:xfrm>
            <a:off x="0" y="5192032"/>
            <a:ext cx="9144000" cy="147732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30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É  FILHA  DO  EGOÍSMO  E  O  EGOÍSTA</a:t>
            </a:r>
          </a:p>
          <a:p>
            <a:pPr algn="ctr">
              <a:defRPr/>
            </a:pPr>
            <a:r>
              <a:rPr lang="pt-BR" sz="30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TOPARÁ  MAIS  TARDE  COM  CORAÇÕES</a:t>
            </a:r>
          </a:p>
          <a:p>
            <a:pPr algn="ctr">
              <a:defRPr/>
            </a:pPr>
            <a:r>
              <a:rPr lang="pt-BR" sz="30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INSENSÍVEIS  COMO  O  SEU.</a:t>
            </a:r>
          </a:p>
        </p:txBody>
      </p:sp>
      <p:sp>
        <p:nvSpPr>
          <p:cNvPr id="8" name="Rectangle 20"/>
          <p:cNvSpPr>
            <a:spLocks noChangeArrowheads="1"/>
          </p:cNvSpPr>
          <p:nvPr/>
        </p:nvSpPr>
        <p:spPr bwMode="auto">
          <a:xfrm>
            <a:off x="0" y="5445224"/>
            <a:ext cx="9144000" cy="107721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32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INGRATIDÃO  É  UMA  PROVA  PARA   A                PERSEVERANÇA  NA  PRÁTICA  DO  BEM.</a:t>
            </a:r>
          </a:p>
        </p:txBody>
      </p:sp>
    </p:spTree>
    <p:extLst>
      <p:ext uri="{BB962C8B-B14F-4D97-AF65-F5344CB8AC3E}">
        <p14:creationId xmlns:p14="http://schemas.microsoft.com/office/powerpoint/2010/main" val="3766397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0" y="1052736"/>
            <a:ext cx="914194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SATISFAÇÃO  DO  ORGULHO</a:t>
            </a:r>
          </a:p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  DA  AMBIÇÃO.</a:t>
            </a:r>
          </a:p>
        </p:txBody>
      </p:sp>
      <p:sp>
        <p:nvSpPr>
          <p:cNvPr id="4" name="Retângulo 3"/>
          <p:cNvSpPr/>
          <p:nvPr/>
        </p:nvSpPr>
        <p:spPr>
          <a:xfrm>
            <a:off x="0" y="1332057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ENCANTAMENTO  PELAS  APARÊNCIAS.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-3812" y="1340768"/>
            <a:ext cx="912911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PROVA  OU  EXPIAÇÃO.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377054" y="44624"/>
            <a:ext cx="8389891" cy="720080"/>
          </a:xfrm>
          <a:prstGeom prst="rect">
            <a:avLst/>
          </a:prstGeom>
          <a:noFill/>
        </p:spPr>
        <p:txBody>
          <a:bodyPr wrap="square">
            <a:prstTxWarp prst="textDeflate">
              <a:avLst/>
            </a:prstTxWarp>
            <a:spAutoFit/>
          </a:bodyPr>
          <a:lstStyle/>
          <a:p>
            <a:pPr algn="ctr">
              <a:defRPr/>
            </a:pPr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CAUSAS  DAS  UNIÕES  ANTIPÁTICAS</a:t>
            </a:r>
          </a:p>
        </p:txBody>
      </p:sp>
    </p:spTree>
    <p:extLst>
      <p:ext uri="{BB962C8B-B14F-4D97-AF65-F5344CB8AC3E}">
        <p14:creationId xmlns:p14="http://schemas.microsoft.com/office/powerpoint/2010/main" val="1289292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-8727" y="5661248"/>
            <a:ext cx="9141943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IDEIAS  ERRÔNEAS  DE  INFERNO  E  PARAÍSO.</a:t>
            </a:r>
          </a:p>
        </p:txBody>
      </p:sp>
      <p:sp>
        <p:nvSpPr>
          <p:cNvPr id="4" name="Retângulo 3"/>
          <p:cNvSpPr/>
          <p:nvPr/>
        </p:nvSpPr>
        <p:spPr>
          <a:xfrm>
            <a:off x="0" y="5643578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DÚVIDAS  SOBRE  O  FUTURO  ESPIRITUAL</a:t>
            </a: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14883" y="5643578"/>
            <a:ext cx="912911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APEGO  À  VIDA  CORPÓREA.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827584" y="188640"/>
            <a:ext cx="7363298" cy="584775"/>
          </a:xfrm>
          <a:prstGeom prst="rect">
            <a:avLst/>
          </a:prstGeom>
          <a:noFill/>
        </p:spPr>
        <p:txBody>
          <a:bodyPr wrap="square">
            <a:prstTxWarp prst="textDeflate">
              <a:avLst/>
            </a:prstTxWarp>
            <a:spAutoFit/>
          </a:bodyPr>
          <a:lstStyle/>
          <a:p>
            <a:pPr algn="ctr">
              <a:defRPr/>
            </a:pPr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CAUSAS  DO  TEMOR  DA  MORTE</a:t>
            </a:r>
          </a:p>
        </p:txBody>
      </p:sp>
    </p:spTree>
    <p:extLst>
      <p:ext uri="{BB962C8B-B14F-4D97-AF65-F5344CB8AC3E}">
        <p14:creationId xmlns:p14="http://schemas.microsoft.com/office/powerpoint/2010/main" val="1098961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2771799" y="860519"/>
            <a:ext cx="63722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6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DAS  PENAS  E  GOZOS                                                      TERRESTRES    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3565143" y="3140968"/>
            <a:ext cx="557885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PERDA  DE  ENTES  QUERIDOS</a:t>
            </a:r>
          </a:p>
        </p:txBody>
      </p:sp>
      <p:sp>
        <p:nvSpPr>
          <p:cNvPr id="13" name="Retângulo 12"/>
          <p:cNvSpPr/>
          <p:nvPr/>
        </p:nvSpPr>
        <p:spPr>
          <a:xfrm>
            <a:off x="3552227" y="3140968"/>
            <a:ext cx="558011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FELICIDADE  E  INFELICIDADE  </a:t>
            </a:r>
          </a:p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RELATIVAS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3572970" y="3356992"/>
            <a:ext cx="557103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DESGOSTO  DA  VIDA</a:t>
            </a:r>
          </a:p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SUICÍDIO</a:t>
            </a:r>
          </a:p>
        </p:txBody>
      </p:sp>
      <p:sp>
        <p:nvSpPr>
          <p:cNvPr id="19" name="CaixaDeTexto 18"/>
          <p:cNvSpPr txBox="1"/>
          <p:nvPr/>
        </p:nvSpPr>
        <p:spPr>
          <a:xfrm>
            <a:off x="3558322" y="3212976"/>
            <a:ext cx="557885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DECEPÇÕES</a:t>
            </a:r>
          </a:p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INGRATIDÃO </a:t>
            </a:r>
          </a:p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AFEIÇÕES  DESTRUÍDAS</a:t>
            </a:r>
          </a:p>
        </p:txBody>
      </p:sp>
      <p:sp>
        <p:nvSpPr>
          <p:cNvPr id="20" name="CaixaDeTexto 19"/>
          <p:cNvSpPr txBox="1"/>
          <p:nvPr/>
        </p:nvSpPr>
        <p:spPr>
          <a:xfrm>
            <a:off x="3565143" y="3429915"/>
            <a:ext cx="557885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UNIÕES  ANTIPÁTICAS</a:t>
            </a:r>
          </a:p>
        </p:txBody>
      </p:sp>
      <p:sp>
        <p:nvSpPr>
          <p:cNvPr id="3" name="Retângulo 2"/>
          <p:cNvSpPr/>
          <p:nvPr/>
        </p:nvSpPr>
        <p:spPr>
          <a:xfrm>
            <a:off x="953" y="0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36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                 CAPÍTULO  I    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3565143" y="3429000"/>
            <a:ext cx="557885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TEMOR  DA  MORTE</a:t>
            </a:r>
          </a:p>
        </p:txBody>
      </p:sp>
    </p:spTree>
    <p:extLst>
      <p:ext uri="{BB962C8B-B14F-4D97-AF65-F5344CB8AC3E}">
        <p14:creationId xmlns:p14="http://schemas.microsoft.com/office/powerpoint/2010/main" val="3619344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3" grpId="0"/>
      <p:bldP spid="13" grpId="1"/>
      <p:bldP spid="14" grpId="0"/>
      <p:bldP spid="19" grpId="0"/>
      <p:bldP spid="19" grpId="1"/>
      <p:bldP spid="20" grpId="0"/>
      <p:bldP spid="20" grpId="1"/>
      <p:bldP spid="9" grpId="0"/>
      <p:bldP spid="9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1382179" y="188640"/>
            <a:ext cx="6379642" cy="576064"/>
          </a:xfrm>
          <a:prstGeom prst="rect">
            <a:avLst/>
          </a:prstGeom>
          <a:noFill/>
        </p:spPr>
        <p:txBody>
          <a:bodyPr wrap="square">
            <a:prstTxWarp prst="textDeflate">
              <a:avLst/>
            </a:prstTxWarp>
            <a:spAutoFit/>
          </a:bodyPr>
          <a:lstStyle/>
          <a:p>
            <a:pPr algn="ctr">
              <a:defRPr/>
            </a:pPr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DESGOSTO  DA  VIDA</a:t>
            </a:r>
          </a:p>
        </p:txBody>
      </p:sp>
      <p:sp>
        <p:nvSpPr>
          <p:cNvPr id="10" name="WordArt 1035"/>
          <p:cNvSpPr>
            <a:spLocks noChangeArrowheads="1" noChangeShapeType="1" noTextEdit="1"/>
          </p:cNvSpPr>
          <p:nvPr/>
        </p:nvSpPr>
        <p:spPr bwMode="auto">
          <a:xfrm rot="21579430">
            <a:off x="4573896" y="1858496"/>
            <a:ext cx="4571918" cy="647607"/>
          </a:xfrm>
          <a:prstGeom prst="rect">
            <a:avLst/>
          </a:prstGeom>
        </p:spPr>
        <p:txBody>
          <a:bodyPr wrap="none" fromWordArt="1"/>
          <a:lstStyle/>
          <a:p>
            <a:pPr algn="ctr">
              <a:defRPr/>
            </a:pPr>
            <a:r>
              <a:rPr lang="pt-BR" sz="4000" b="1" kern="10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CAUSAS:</a:t>
            </a:r>
          </a:p>
        </p:txBody>
      </p:sp>
      <p:sp>
        <p:nvSpPr>
          <p:cNvPr id="11" name="Text Box 1047"/>
          <p:cNvSpPr txBox="1">
            <a:spLocks noChangeArrowheads="1"/>
          </p:cNvSpPr>
          <p:nvPr/>
        </p:nvSpPr>
        <p:spPr bwMode="auto">
          <a:xfrm>
            <a:off x="4574631" y="3136612"/>
            <a:ext cx="4569369" cy="5847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Wingdings 3" pitchFamily="18" charset="2"/>
              </a:rPr>
              <a:t>  OCIOSIDADE</a:t>
            </a:r>
          </a:p>
        </p:txBody>
      </p:sp>
      <p:sp>
        <p:nvSpPr>
          <p:cNvPr id="12" name="Text Box 1048"/>
          <p:cNvSpPr txBox="1">
            <a:spLocks noChangeArrowheads="1"/>
          </p:cNvSpPr>
          <p:nvPr/>
        </p:nvSpPr>
        <p:spPr bwMode="auto">
          <a:xfrm>
            <a:off x="4572000" y="3924345"/>
            <a:ext cx="4572000" cy="5847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Wingdings 3" pitchFamily="18" charset="2"/>
              </a:rPr>
              <a:t>  SACIEDADE</a:t>
            </a:r>
          </a:p>
        </p:txBody>
      </p:sp>
      <p:sp>
        <p:nvSpPr>
          <p:cNvPr id="13" name="Text Box 1049"/>
          <p:cNvSpPr txBox="1">
            <a:spLocks noChangeArrowheads="1"/>
          </p:cNvSpPr>
          <p:nvPr/>
        </p:nvSpPr>
        <p:spPr bwMode="auto">
          <a:xfrm>
            <a:off x="4618689" y="4716433"/>
            <a:ext cx="4525311" cy="5847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Wingdings 3" pitchFamily="18" charset="2"/>
              </a:rPr>
              <a:t> FALTA  DE  FÉ</a:t>
            </a:r>
          </a:p>
        </p:txBody>
      </p:sp>
    </p:spTree>
    <p:extLst>
      <p:ext uri="{BB962C8B-B14F-4D97-AF65-F5344CB8AC3E}">
        <p14:creationId xmlns:p14="http://schemas.microsoft.com/office/powerpoint/2010/main" val="412103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WordArt 1029"/>
          <p:cNvSpPr>
            <a:spLocks noChangeArrowheads="1" noChangeShapeType="1" noTextEdit="1"/>
          </p:cNvSpPr>
          <p:nvPr/>
        </p:nvSpPr>
        <p:spPr bwMode="auto">
          <a:xfrm>
            <a:off x="-10194" y="1417340"/>
            <a:ext cx="9144000" cy="571500"/>
          </a:xfrm>
          <a:prstGeom prst="rect">
            <a:avLst/>
          </a:prstGeom>
        </p:spPr>
        <p:txBody>
          <a:bodyPr wrap="none" fromWordArt="1"/>
          <a:lstStyle/>
          <a:p>
            <a:pPr algn="ctr">
              <a:defRPr/>
            </a:pPr>
            <a:r>
              <a:rPr lang="pt-BR" sz="4400" b="1" kern="10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AJUDA?</a:t>
            </a:r>
          </a:p>
        </p:txBody>
      </p:sp>
      <p:sp>
        <p:nvSpPr>
          <p:cNvPr id="7" name="WordArt 1032"/>
          <p:cNvSpPr>
            <a:spLocks noChangeArrowheads="1" noChangeShapeType="1" noTextEdit="1"/>
          </p:cNvSpPr>
          <p:nvPr/>
        </p:nvSpPr>
        <p:spPr bwMode="auto">
          <a:xfrm>
            <a:off x="0" y="548680"/>
            <a:ext cx="9144000" cy="576064"/>
          </a:xfrm>
          <a:prstGeom prst="rect">
            <a:avLst/>
          </a:prstGeom>
        </p:spPr>
        <p:txBody>
          <a:bodyPr wrap="none" fromWordArt="1"/>
          <a:lstStyle/>
          <a:p>
            <a:pPr algn="ctr">
              <a:defRPr/>
            </a:pPr>
            <a:r>
              <a:rPr lang="pt-BR" sz="3600" b="1" kern="10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TRABALHO</a:t>
            </a:r>
          </a:p>
        </p:txBody>
      </p:sp>
      <p:sp>
        <p:nvSpPr>
          <p:cNvPr id="8" name="WordArt 1033"/>
          <p:cNvSpPr>
            <a:spLocks noChangeArrowheads="1" noChangeShapeType="1" noTextEdit="1"/>
          </p:cNvSpPr>
          <p:nvPr/>
        </p:nvSpPr>
        <p:spPr bwMode="auto">
          <a:xfrm>
            <a:off x="0" y="479648"/>
            <a:ext cx="9144000" cy="573088"/>
          </a:xfrm>
          <a:prstGeom prst="rect">
            <a:avLst/>
          </a:prstGeom>
        </p:spPr>
        <p:txBody>
          <a:bodyPr wrap="none" fromWordArt="1"/>
          <a:lstStyle/>
          <a:p>
            <a:pPr algn="ctr">
              <a:defRPr/>
            </a:pPr>
            <a:r>
              <a:rPr lang="pt-BR" sz="3600" b="1" kern="10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PRÁTICA  DO  BEM</a:t>
            </a:r>
          </a:p>
        </p:txBody>
      </p:sp>
      <p:sp>
        <p:nvSpPr>
          <p:cNvPr id="9" name="WordArt 1055"/>
          <p:cNvSpPr>
            <a:spLocks noChangeArrowheads="1" noChangeShapeType="1" noTextEdit="1"/>
          </p:cNvSpPr>
          <p:nvPr/>
        </p:nvSpPr>
        <p:spPr bwMode="auto">
          <a:xfrm>
            <a:off x="-19873" y="476672"/>
            <a:ext cx="9144000" cy="648072"/>
          </a:xfrm>
          <a:prstGeom prst="rect">
            <a:avLst/>
          </a:prstGeom>
        </p:spPr>
        <p:txBody>
          <a:bodyPr wrap="none" fromWordArt="1"/>
          <a:lstStyle/>
          <a:p>
            <a:pPr algn="ctr">
              <a:defRPr/>
            </a:pPr>
            <a:r>
              <a:rPr lang="pt-BR" sz="3400" b="1" kern="10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COMPREENSÃO  DA  JUSTIÇA  DIVINA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1358403" y="263624"/>
            <a:ext cx="6427193" cy="573088"/>
          </a:xfrm>
          <a:prstGeom prst="rect">
            <a:avLst/>
          </a:prstGeom>
          <a:noFill/>
        </p:spPr>
        <p:txBody>
          <a:bodyPr wrap="square">
            <a:prstTxWarp prst="textDeflate">
              <a:avLst/>
            </a:prstTxWarp>
            <a:spAutoFit/>
          </a:bodyPr>
          <a:lstStyle/>
          <a:p>
            <a:pPr algn="ctr">
              <a:defRPr/>
            </a:pPr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DESGOSTO  DA  VIDA</a:t>
            </a:r>
          </a:p>
        </p:txBody>
      </p:sp>
    </p:spTree>
    <p:extLst>
      <p:ext uri="{BB962C8B-B14F-4D97-AF65-F5344CB8AC3E}">
        <p14:creationId xmlns:p14="http://schemas.microsoft.com/office/powerpoint/2010/main" val="2354514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brightnessContrast contrast="10000"/>
                    </a14:imgEffect>
                  </a14:imgLayer>
                </a14:imgProps>
              </a:ext>
            </a:extLst>
          </a:blip>
          <a:srcRect/>
          <a:stretch>
            <a:fillRect t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WordArt 2"/>
          <p:cNvSpPr>
            <a:spLocks noChangeArrowheads="1" noChangeShapeType="1" noTextEdit="1"/>
          </p:cNvSpPr>
          <p:nvPr/>
        </p:nvSpPr>
        <p:spPr bwMode="auto">
          <a:xfrm>
            <a:off x="1857356" y="303441"/>
            <a:ext cx="5357850" cy="488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pt-BR" sz="3600" b="1" kern="10" dirty="0">
                <a:ln w="9525">
                  <a:noFill/>
                  <a:round/>
                  <a:headEnd type="none" w="sm" len="sm"/>
                  <a:tailEnd type="none" w="sm" len="sm"/>
                </a:ln>
                <a:solidFill>
                  <a:schemeClr val="bg1"/>
                </a:solidFill>
                <a:effectLst>
                  <a:glow rad="101600">
                    <a:srgbClr val="000000"/>
                  </a:glow>
                </a:effectLst>
                <a:latin typeface="Arial Black"/>
              </a:rPr>
              <a:t>SUICÍDIO</a:t>
            </a: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0" y="5157192"/>
            <a:ext cx="9144000" cy="107721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NÃO  TEMOS  O  DIREITO  DE  DISPOR</a:t>
            </a:r>
          </a:p>
          <a:p>
            <a:pPr algn="ctr">
              <a:defRPr/>
            </a:pPr>
            <a:r>
              <a:rPr lang="pt-BR" sz="32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DA  NOSSA  VIDA.</a:t>
            </a: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-12538" y="5157192"/>
            <a:ext cx="9144000" cy="5847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SÓ  A  DEUS  ASSISTE  ESSE  DIREITO. </a:t>
            </a:r>
          </a:p>
        </p:txBody>
      </p:sp>
    </p:spTree>
    <p:extLst>
      <p:ext uri="{BB962C8B-B14F-4D97-AF65-F5344CB8AC3E}">
        <p14:creationId xmlns:p14="http://schemas.microsoft.com/office/powerpoint/2010/main" val="1557281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Box 7"/>
          <p:cNvSpPr txBox="1">
            <a:spLocks noChangeArrowheads="1"/>
          </p:cNvSpPr>
          <p:nvPr/>
        </p:nvSpPr>
        <p:spPr bwMode="auto">
          <a:xfrm>
            <a:off x="0" y="5733256"/>
            <a:ext cx="8997929" cy="61555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34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</a:effectLst>
                <a:latin typeface="Arial" pitchFamily="34" charset="0"/>
                <a:cs typeface="Arial" pitchFamily="34" charset="0"/>
              </a:rPr>
              <a:t>DESAPONTAMENTO </a:t>
            </a:r>
          </a:p>
        </p:txBody>
      </p:sp>
      <p:sp>
        <p:nvSpPr>
          <p:cNvPr id="22" name="Text Box 8"/>
          <p:cNvSpPr txBox="1">
            <a:spLocks noChangeArrowheads="1"/>
          </p:cNvSpPr>
          <p:nvPr/>
        </p:nvSpPr>
        <p:spPr bwMode="auto">
          <a:xfrm>
            <a:off x="0" y="5733256"/>
            <a:ext cx="9144000" cy="61555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34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</a:effectLst>
                <a:latin typeface="Arial" pitchFamily="34" charset="0"/>
                <a:cs typeface="Arial" pitchFamily="34" charset="0"/>
              </a:rPr>
              <a:t>PERTURBAÇÃO  ESPIRITUAL </a:t>
            </a:r>
          </a:p>
        </p:txBody>
      </p:sp>
      <p:sp>
        <p:nvSpPr>
          <p:cNvPr id="23" name="Text Box 9"/>
          <p:cNvSpPr txBox="1">
            <a:spLocks noChangeArrowheads="1"/>
          </p:cNvSpPr>
          <p:nvPr/>
        </p:nvSpPr>
        <p:spPr bwMode="auto">
          <a:xfrm>
            <a:off x="0" y="5733256"/>
            <a:ext cx="9011337" cy="61555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34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</a:effectLst>
                <a:latin typeface="Arial" pitchFamily="34" charset="0"/>
                <a:cs typeface="Arial" pitchFamily="34" charset="0"/>
              </a:rPr>
              <a:t>EXPIAÇÃO  DA  FALTA </a:t>
            </a:r>
          </a:p>
        </p:txBody>
      </p:sp>
      <p:sp>
        <p:nvSpPr>
          <p:cNvPr id="24" name="WordArt 6"/>
          <p:cNvSpPr>
            <a:spLocks noChangeArrowheads="1" noChangeShapeType="1" noTextEdit="1"/>
          </p:cNvSpPr>
          <p:nvPr/>
        </p:nvSpPr>
        <p:spPr bwMode="auto">
          <a:xfrm>
            <a:off x="395536" y="44624"/>
            <a:ext cx="8352928" cy="792088"/>
          </a:xfrm>
          <a:prstGeom prst="rect">
            <a:avLst/>
          </a:prstGeom>
        </p:spPr>
        <p:txBody>
          <a:bodyPr wrap="none" fromWordArt="1">
            <a:prstTxWarp prst="textDeflate">
              <a:avLst/>
            </a:prstTxWarp>
          </a:bodyPr>
          <a:lstStyle/>
          <a:p>
            <a:pPr>
              <a:defRPr/>
            </a:pPr>
            <a:r>
              <a:rPr lang="pt-BR" sz="3600" b="1" kern="10" dirty="0">
                <a:ln w="9525">
                  <a:noFill/>
                  <a:round/>
                  <a:headEnd type="none" w="sm" len="sm"/>
                  <a:tailEnd type="none" w="sm" len="sm"/>
                </a:ln>
                <a:solidFill>
                  <a:schemeClr val="bg1"/>
                </a:solidFill>
                <a:effectLst>
                  <a:glow rad="101600">
                    <a:srgbClr val="000000"/>
                  </a:glow>
                </a:effectLst>
                <a:latin typeface="Arial Black" pitchFamily="34" charset="0"/>
                <a:cs typeface="Arial" pitchFamily="34" charset="0"/>
              </a:rPr>
              <a:t>CONSEQUÊNCIAS  COMUNS  DO  SUICÍDIO</a:t>
            </a:r>
          </a:p>
        </p:txBody>
      </p:sp>
    </p:spTree>
    <p:extLst>
      <p:ext uri="{BB962C8B-B14F-4D97-AF65-F5344CB8AC3E}">
        <p14:creationId xmlns:p14="http://schemas.microsoft.com/office/powerpoint/2010/main" val="116048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aixaDeTexto 14"/>
          <p:cNvSpPr txBox="1"/>
          <p:nvPr/>
        </p:nvSpPr>
        <p:spPr>
          <a:xfrm>
            <a:off x="0" y="4944070"/>
            <a:ext cx="9144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RETARDA  A  SUA  ENTRADA  NUM</a:t>
            </a:r>
          </a:p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MUNDO  MELHOR.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0" y="5013176"/>
            <a:ext cx="910836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UMA  FALTA  JAMAIS  ABRE  A  NINGUÉM</a:t>
            </a:r>
          </a:p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  SANTUÁRIO  DOS  ELEITOS.</a:t>
            </a:r>
          </a:p>
        </p:txBody>
      </p:sp>
      <p:sp>
        <p:nvSpPr>
          <p:cNvPr id="17" name="CaixaDeTexto 16"/>
          <p:cNvSpPr txBox="1"/>
          <p:nvPr/>
        </p:nvSpPr>
        <p:spPr>
          <a:xfrm>
            <a:off x="0" y="170637"/>
            <a:ext cx="9144000" cy="954107"/>
          </a:xfrm>
          <a:prstGeom prst="rect">
            <a:avLst/>
          </a:prstGeom>
          <a:noFill/>
        </p:spPr>
        <p:txBody>
          <a:bodyPr wrap="square">
            <a:prstTxWarp prst="textFadeUp">
              <a:avLst>
                <a:gd name="adj" fmla="val 5659"/>
              </a:avLst>
            </a:prstTxWarp>
            <a:spAutoFit/>
          </a:bodyPr>
          <a:lstStyle/>
          <a:p>
            <a:pPr algn="ctr">
              <a:defRPr/>
            </a:pPr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QUE  PENSAR  DAQUELE  QUE  SE  MATA  ESPERANDO  UMA  VIDA  MELHOR?</a:t>
            </a:r>
          </a:p>
        </p:txBody>
      </p:sp>
      <p:sp>
        <p:nvSpPr>
          <p:cNvPr id="18" name="CaixaDeTexto 17"/>
          <p:cNvSpPr txBox="1"/>
          <p:nvPr/>
        </p:nvSpPr>
        <p:spPr>
          <a:xfrm>
            <a:off x="0" y="4955684"/>
            <a:ext cx="9144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TERÁ  QUE  TER  PERMISSÃO  PARA  REENCARNAR  E  CONCLUIR  A  VIDA</a:t>
            </a:r>
          </a:p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  QUE  PÔS  TERMO.</a:t>
            </a:r>
          </a:p>
        </p:txBody>
      </p:sp>
      <p:sp>
        <p:nvSpPr>
          <p:cNvPr id="19" name="CaixaDeTexto 18"/>
          <p:cNvSpPr txBox="1"/>
          <p:nvPr/>
        </p:nvSpPr>
        <p:spPr>
          <a:xfrm>
            <a:off x="0" y="5085184"/>
            <a:ext cx="9144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AS  PENAS  SÃO  PROPORCIONAIS</a:t>
            </a:r>
          </a:p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AO  NÍVEL  DE  CONSCIÊNCIA.</a:t>
            </a:r>
          </a:p>
        </p:txBody>
      </p:sp>
    </p:spTree>
    <p:extLst>
      <p:ext uri="{BB962C8B-B14F-4D97-AF65-F5344CB8AC3E}">
        <p14:creationId xmlns:p14="http://schemas.microsoft.com/office/powerpoint/2010/main" val="4243840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16" grpId="0"/>
      <p:bldP spid="16" grpId="1"/>
      <p:bldP spid="18" grpId="0"/>
      <p:bldP spid="18" grpId="1"/>
      <p:bldP spid="1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brightnessContrast contrast="10000"/>
                    </a14:imgEffect>
                  </a14:imgLayer>
                </a14:imgProps>
              </a:ext>
            </a:extLst>
          </a:blip>
          <a:srcRect/>
          <a:stretch>
            <a:fillRect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15033" y="5232102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É  SEMPRE  FALTA  DE  RESIGNAÇÃO  E</a:t>
            </a:r>
          </a:p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  SUBMISSÃO  À  VONTADE  DE  DEUS.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-8652" y="5301208"/>
            <a:ext cx="912911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pt-BR" sz="30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CONSEQUÊNCIA:  </a:t>
            </a: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EXPIAÇÃO  </a:t>
            </a:r>
          </a:p>
          <a:p>
            <a:pPr algn="ctr">
              <a:defRPr/>
            </a:pP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PROPORCIONAL  À  GRAVIDADE  DA  FALTA.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377788" y="116632"/>
            <a:ext cx="8388424" cy="576064"/>
          </a:xfrm>
          <a:prstGeom prst="rect">
            <a:avLst/>
          </a:prstGeom>
          <a:noFill/>
        </p:spPr>
        <p:txBody>
          <a:bodyPr wrap="square">
            <a:prstTxWarp prst="textFadeUp">
              <a:avLst>
                <a:gd name="adj" fmla="val 3100"/>
              </a:avLst>
            </a:prstTxWarp>
            <a:spAutoFit/>
          </a:bodyPr>
          <a:lstStyle/>
          <a:p>
            <a:pPr algn="ctr">
              <a:defRPr/>
            </a:pPr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ABREVIAR  O  SOFRIMENTO:  EUTANÁSIA</a:t>
            </a: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0" y="5157192"/>
            <a:ext cx="9144000" cy="107721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COMPETE  A  DEUS  PROMOVER  O</a:t>
            </a:r>
          </a:p>
          <a:p>
            <a:pPr algn="ctr">
              <a:defRPr/>
            </a:pPr>
            <a:r>
              <a:rPr lang="pt-BR" sz="32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NOSSO  RETORNO  À  ESPIRITUALIDADE.</a:t>
            </a: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0" y="5157192"/>
            <a:ext cx="9144000" cy="107721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NINGUÉM  PODE  TER  CERTEZA  DE</a:t>
            </a:r>
          </a:p>
          <a:p>
            <a:pPr algn="ctr">
              <a:defRPr/>
            </a:pPr>
            <a:r>
              <a:rPr lang="pt-BR" sz="32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QUE  O  PACIENTE  ESTÁ  CONDENADO.</a:t>
            </a: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0" y="5157192"/>
            <a:ext cx="9144000" cy="107721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INTERROMPE   AS  PROVAS  </a:t>
            </a:r>
          </a:p>
          <a:p>
            <a:pPr algn="ctr">
              <a:defRPr/>
            </a:pPr>
            <a:r>
              <a:rPr lang="pt-BR" sz="32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NECESSÁRIAS  AO  ESPÍRITO.</a:t>
            </a:r>
          </a:p>
        </p:txBody>
      </p:sp>
    </p:spTree>
    <p:extLst>
      <p:ext uri="{BB962C8B-B14F-4D97-AF65-F5344CB8AC3E}">
        <p14:creationId xmlns:p14="http://schemas.microsoft.com/office/powerpoint/2010/main" val="2081327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6" grpId="0"/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ordArt 2"/>
          <p:cNvSpPr>
            <a:spLocks noChangeArrowheads="1" noChangeShapeType="1" noTextEdit="1"/>
          </p:cNvSpPr>
          <p:nvPr/>
        </p:nvSpPr>
        <p:spPr bwMode="auto">
          <a:xfrm>
            <a:off x="4857752" y="116632"/>
            <a:ext cx="3929090" cy="954344"/>
          </a:xfrm>
          <a:prstGeom prst="rect">
            <a:avLst/>
          </a:prstGeom>
        </p:spPr>
        <p:txBody>
          <a:bodyPr wrap="none" fromWordArt="1">
            <a:prstTxWarp prst="textDeflate">
              <a:avLst/>
            </a:prstTxWarp>
          </a:bodyPr>
          <a:lstStyle/>
          <a:p>
            <a:pPr>
              <a:defRPr/>
            </a:pPr>
            <a:r>
              <a:rPr lang="pt-BR" sz="3600" b="1" kern="10" dirty="0">
                <a:ln w="9525">
                  <a:noFill/>
                  <a:round/>
                  <a:headEnd type="none" w="sm" len="sm"/>
                  <a:tailEnd type="none" w="sm" len="sm"/>
                </a:ln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CONSOLAÇÃO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-14519" y="5733256"/>
            <a:ext cx="9144000" cy="5847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FÉ  EM  DEUS.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0" y="5733256"/>
            <a:ext cx="9144000" cy="5847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COMPREENSÃO  DA  VIDA  ESPIRITUAL.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-12100" y="5661248"/>
            <a:ext cx="9144000" cy="5847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CONSCIÊNCIA  TRANQUILA.</a:t>
            </a:r>
          </a:p>
        </p:txBody>
      </p:sp>
      <p:sp>
        <p:nvSpPr>
          <p:cNvPr id="9" name="WordArt 2"/>
          <p:cNvSpPr>
            <a:spLocks noChangeArrowheads="1" noChangeShapeType="1" noTextEdit="1"/>
          </p:cNvSpPr>
          <p:nvPr/>
        </p:nvSpPr>
        <p:spPr bwMode="auto">
          <a:xfrm>
            <a:off x="-1" y="620688"/>
            <a:ext cx="4499993" cy="792088"/>
          </a:xfrm>
          <a:prstGeom prst="rect">
            <a:avLst/>
          </a:prstGeom>
        </p:spPr>
        <p:txBody>
          <a:bodyPr wrap="none" fromWordArt="1">
            <a:prstTxWarp prst="textDeflate">
              <a:avLst/>
            </a:prstTxWarp>
          </a:bodyPr>
          <a:lstStyle/>
          <a:p>
            <a:pPr algn="ctr">
              <a:defRPr/>
            </a:pPr>
            <a:r>
              <a:rPr lang="pt-BR" sz="3600" b="1" kern="10">
                <a:ln w="9525">
                  <a:noFill/>
                  <a:round/>
                  <a:headEnd type="none" w="sm" len="sm"/>
                  <a:tailEnd type="none" w="sm" len="sm"/>
                </a:ln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 SOFRIMENTOS   </a:t>
            </a:r>
            <a:endParaRPr lang="pt-BR" sz="3600" b="1" kern="10" dirty="0">
              <a:ln w="9525">
                <a:noFill/>
                <a:round/>
                <a:headEnd type="none" w="sm" len="sm"/>
                <a:tailEnd type="none" w="sm" len="sm"/>
              </a:ln>
              <a:solidFill>
                <a:schemeClr val="bg1"/>
              </a:solidFill>
              <a:effectLst>
                <a:glow rad="101600">
                  <a:srgbClr val="00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2533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brightnessContrast contrast="10000"/>
                    </a14:imgEffect>
                  </a14:imgLayer>
                </a14:imgProps>
              </a:ext>
            </a:extLst>
          </a:blip>
          <a:srcRect/>
          <a:stretch>
            <a:fillRect t="-7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3275856" y="1870953"/>
            <a:ext cx="586814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OS  SEUS  HABITANTES  NÃO  PODEM  GOZAR  DE  FELICIDADE  COMPLETA, </a:t>
            </a:r>
          </a:p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MAS  RELATIVA.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3203848" y="1870953"/>
            <a:ext cx="5940152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PODEM  SUAVIZAR  OS  SEUS  MALES,  PRATICANDO  AS  LEIS</a:t>
            </a:r>
          </a:p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  DEUS.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342518" y="188640"/>
            <a:ext cx="8458964" cy="576064"/>
          </a:xfrm>
          <a:prstGeom prst="rect">
            <a:avLst/>
          </a:prstGeom>
          <a:noFill/>
        </p:spPr>
        <p:txBody>
          <a:bodyPr wrap="square">
            <a:prstTxWarp prst="textFadeUp">
              <a:avLst>
                <a:gd name="adj" fmla="val 2752"/>
              </a:avLst>
            </a:prstTxWarp>
            <a:spAutoFit/>
          </a:bodyPr>
          <a:lstStyle/>
          <a:p>
            <a:pPr algn="ctr">
              <a:defRPr/>
            </a:pPr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FELICIDADE  NA  TERRA  É  POSSÍVEL?</a:t>
            </a:r>
          </a:p>
        </p:txBody>
      </p:sp>
    </p:spTree>
    <p:extLst>
      <p:ext uri="{BB962C8B-B14F-4D97-AF65-F5344CB8AC3E}">
        <p14:creationId xmlns:p14="http://schemas.microsoft.com/office/powerpoint/2010/main" val="1407977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brightnessContrast contrast="10000"/>
                    </a14:imgEffect>
                  </a14:imgLayer>
                </a14:imgProps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1403648" y="1772816"/>
            <a:ext cx="43204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MATERIAL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-12538" y="5805264"/>
            <a:ext cx="913655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POSSE  DO  NECESSÁRIO.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1250391" y="251936"/>
            <a:ext cx="6633977" cy="584775"/>
          </a:xfrm>
          <a:prstGeom prst="rect">
            <a:avLst/>
          </a:prstGeom>
          <a:noFill/>
        </p:spPr>
        <p:txBody>
          <a:bodyPr wrap="square">
            <a:prstTxWarp prst="textDeflate">
              <a:avLst/>
            </a:prstTxWarp>
            <a:spAutoFit/>
          </a:bodyPr>
          <a:lstStyle/>
          <a:p>
            <a:pPr algn="ctr">
              <a:defRPr/>
            </a:pPr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FELICIDADE  TERRESTRE</a:t>
            </a:r>
          </a:p>
        </p:txBody>
      </p:sp>
    </p:spTree>
    <p:extLst>
      <p:ext uri="{BB962C8B-B14F-4D97-AF65-F5344CB8AC3E}">
        <p14:creationId xmlns:p14="http://schemas.microsoft.com/office/powerpoint/2010/main" val="1615462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1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1846565"/>
            <a:ext cx="38519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</a:t>
            </a:r>
            <a:r>
              <a:rPr lang="pt-BR" sz="36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MORAL</a:t>
            </a:r>
            <a:endParaRPr lang="pt-BR" sz="3200" b="1" dirty="0">
              <a:solidFill>
                <a:prstClr val="white"/>
              </a:solidFill>
              <a:effectLst>
                <a:glow rad="101600">
                  <a:srgbClr val="00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683568" y="179928"/>
            <a:ext cx="7795345" cy="584776"/>
          </a:xfrm>
          <a:prstGeom prst="rect">
            <a:avLst/>
          </a:prstGeom>
          <a:noFill/>
        </p:spPr>
        <p:txBody>
          <a:bodyPr wrap="square">
            <a:prstTxWarp prst="textDeflate">
              <a:avLst/>
            </a:prstTxWarp>
            <a:spAutoFit/>
          </a:bodyPr>
          <a:lstStyle/>
          <a:p>
            <a:pPr algn="ctr">
              <a:defRPr/>
            </a:pPr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FELICIDADE  TERRESTRE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14883" y="5517232"/>
            <a:ext cx="912911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FÉ  NO  FUTURO.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2057" y="5517232"/>
            <a:ext cx="914194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CONSCIÊNCIA  TRANQUILA.</a:t>
            </a:r>
          </a:p>
        </p:txBody>
      </p:sp>
    </p:spTree>
    <p:extLst>
      <p:ext uri="{BB962C8B-B14F-4D97-AF65-F5344CB8AC3E}">
        <p14:creationId xmlns:p14="http://schemas.microsoft.com/office/powerpoint/2010/main" val="449062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7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4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827584" y="188640"/>
            <a:ext cx="7579321" cy="504056"/>
          </a:xfrm>
          <a:prstGeom prst="rect">
            <a:avLst/>
          </a:prstGeom>
          <a:noFill/>
        </p:spPr>
        <p:txBody>
          <a:bodyPr wrap="square">
            <a:prstTxWarp prst="textDeflate">
              <a:avLst/>
            </a:prstTxWarp>
            <a:spAutoFit/>
          </a:bodyPr>
          <a:lstStyle/>
          <a:p>
            <a:pPr algn="ctr">
              <a:defRPr/>
            </a:pPr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INFELICIDADE  NA  TERRA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0" y="2204864"/>
            <a:ext cx="4572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6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POR  QUE</a:t>
            </a:r>
          </a:p>
          <a:p>
            <a:pPr algn="ctr">
              <a:defRPr/>
            </a:pPr>
            <a:r>
              <a:rPr lang="pt-BR" sz="36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SOFRO?</a:t>
            </a:r>
          </a:p>
        </p:txBody>
      </p:sp>
      <p:sp>
        <p:nvSpPr>
          <p:cNvPr id="12" name="Text Box 18"/>
          <p:cNvSpPr txBox="1">
            <a:spLocks noChangeArrowheads="1"/>
          </p:cNvSpPr>
          <p:nvPr/>
        </p:nvSpPr>
        <p:spPr bwMode="auto">
          <a:xfrm>
            <a:off x="0" y="5013176"/>
            <a:ext cx="9144000" cy="147732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30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PARA  TODO  SOFRIMENTO  HÁ  UMA </a:t>
            </a:r>
          </a:p>
          <a:p>
            <a:pPr algn="ctr">
              <a:defRPr/>
            </a:pPr>
            <a:r>
              <a:rPr lang="pt-BR" sz="30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CAUSA.  SE  DEUS  É  JUSTO, </a:t>
            </a:r>
          </a:p>
          <a:p>
            <a:pPr algn="ctr">
              <a:defRPr/>
            </a:pPr>
            <a:r>
              <a:rPr lang="pt-BR" sz="30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ESSA  CAUSA  HÁ  DE  SER  JUSTA.</a:t>
            </a:r>
          </a:p>
        </p:txBody>
      </p:sp>
    </p:spTree>
    <p:extLst>
      <p:ext uri="{BB962C8B-B14F-4D97-AF65-F5344CB8AC3E}">
        <p14:creationId xmlns:p14="http://schemas.microsoft.com/office/powerpoint/2010/main" val="3295180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8000" t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719572" y="332656"/>
            <a:ext cx="7704856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FadeUp">
              <a:avLst>
                <a:gd name="adj" fmla="val 3304"/>
              </a:avLst>
            </a:prstTxWarp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CAUSAS  DO  SOFRIMENTO</a:t>
            </a:r>
            <a:endParaRPr lang="pt-BR" sz="1400" b="1" dirty="0">
              <a:solidFill>
                <a:schemeClr val="bg1"/>
              </a:solidFill>
              <a:effectLst>
                <a:glow rad="101600">
                  <a:srgbClr val="00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18641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1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WordArt 43"/>
          <p:cNvSpPr>
            <a:spLocks noChangeArrowheads="1" noChangeShapeType="1" noTextEdit="1"/>
          </p:cNvSpPr>
          <p:nvPr/>
        </p:nvSpPr>
        <p:spPr bwMode="auto">
          <a:xfrm>
            <a:off x="467544" y="246711"/>
            <a:ext cx="7488832" cy="584775"/>
          </a:xfrm>
          <a:prstGeom prst="rect">
            <a:avLst/>
          </a:prstGeom>
        </p:spPr>
        <p:txBody>
          <a:bodyPr wrap="none" fromWordArt="1">
            <a:prstTxWarp prst="textDeflate">
              <a:avLst/>
            </a:prstTxWarp>
          </a:bodyPr>
          <a:lstStyle/>
          <a:p>
            <a:pPr algn="ctr">
              <a:defRPr/>
            </a:pPr>
            <a:r>
              <a:rPr lang="pt-BR" sz="4000" b="1" kern="10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  CAUSAS  ANTERIORES</a:t>
            </a:r>
          </a:p>
        </p:txBody>
      </p:sp>
      <p:sp>
        <p:nvSpPr>
          <p:cNvPr id="13" name="Retângulo 12"/>
          <p:cNvSpPr/>
          <p:nvPr/>
        </p:nvSpPr>
        <p:spPr>
          <a:xfrm>
            <a:off x="0" y="2276872"/>
            <a:ext cx="36498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600" b="1" kern="10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PASSADO</a:t>
            </a:r>
          </a:p>
        </p:txBody>
      </p:sp>
      <p:sp>
        <p:nvSpPr>
          <p:cNvPr id="14" name="Text Box 45"/>
          <p:cNvSpPr txBox="1">
            <a:spLocks noChangeArrowheads="1"/>
          </p:cNvSpPr>
          <p:nvPr/>
        </p:nvSpPr>
        <p:spPr bwMode="auto">
          <a:xfrm>
            <a:off x="-9241" y="5229200"/>
            <a:ext cx="9143999" cy="5847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FLAGELOS  NATURAIS</a:t>
            </a:r>
          </a:p>
        </p:txBody>
      </p:sp>
    </p:spTree>
    <p:extLst>
      <p:ext uri="{BB962C8B-B14F-4D97-AF65-F5344CB8AC3E}">
        <p14:creationId xmlns:p14="http://schemas.microsoft.com/office/powerpoint/2010/main" val="5667064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WordArt 43"/>
          <p:cNvSpPr>
            <a:spLocks noChangeArrowheads="1" noChangeShapeType="1" noTextEdit="1"/>
          </p:cNvSpPr>
          <p:nvPr/>
        </p:nvSpPr>
        <p:spPr bwMode="auto">
          <a:xfrm>
            <a:off x="755576" y="142853"/>
            <a:ext cx="7200800" cy="549844"/>
          </a:xfrm>
          <a:prstGeom prst="rect">
            <a:avLst/>
          </a:prstGeom>
        </p:spPr>
        <p:txBody>
          <a:bodyPr wrap="none" fromWordArt="1">
            <a:prstTxWarp prst="textDeflate">
              <a:avLst/>
            </a:prstTxWarp>
          </a:bodyPr>
          <a:lstStyle/>
          <a:p>
            <a:pPr algn="ctr">
              <a:defRPr/>
            </a:pPr>
            <a:r>
              <a:rPr lang="pt-BR" sz="4000" b="1" kern="10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  CAUSAS  ANTERIORES</a:t>
            </a:r>
          </a:p>
        </p:txBody>
      </p:sp>
      <p:sp>
        <p:nvSpPr>
          <p:cNvPr id="13" name="Retângulo 12"/>
          <p:cNvSpPr/>
          <p:nvPr/>
        </p:nvSpPr>
        <p:spPr>
          <a:xfrm>
            <a:off x="0" y="1556792"/>
            <a:ext cx="457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600" b="1" kern="10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PASSADO</a:t>
            </a:r>
          </a:p>
        </p:txBody>
      </p:sp>
      <p:sp>
        <p:nvSpPr>
          <p:cNvPr id="6" name="Text Box 49"/>
          <p:cNvSpPr txBox="1">
            <a:spLocks noChangeArrowheads="1"/>
          </p:cNvSpPr>
          <p:nvPr/>
        </p:nvSpPr>
        <p:spPr bwMode="auto">
          <a:xfrm>
            <a:off x="0" y="5249920"/>
            <a:ext cx="9144000" cy="64633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6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ACIDENTES</a:t>
            </a:r>
          </a:p>
        </p:txBody>
      </p:sp>
    </p:spTree>
    <p:extLst>
      <p:ext uri="{BB962C8B-B14F-4D97-AF65-F5344CB8AC3E}">
        <p14:creationId xmlns:p14="http://schemas.microsoft.com/office/powerpoint/2010/main" val="32145146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1423</TotalTime>
  <Words>471</Words>
  <Application>Microsoft Office PowerPoint</Application>
  <PresentationFormat>Apresentação na tela (4:3)</PresentationFormat>
  <Paragraphs>118</Paragraphs>
  <Slides>26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3</vt:i4>
      </vt:variant>
      <vt:variant>
        <vt:lpstr>Títulos de slides</vt:lpstr>
      </vt:variant>
      <vt:variant>
        <vt:i4>26</vt:i4>
      </vt:variant>
    </vt:vector>
  </HeadingPairs>
  <TitlesOfParts>
    <vt:vector size="33" baseType="lpstr">
      <vt:lpstr>Arial</vt:lpstr>
      <vt:lpstr>Arial Black</vt:lpstr>
      <vt:lpstr>Calibri</vt:lpstr>
      <vt:lpstr>Wingdings 3</vt:lpstr>
      <vt:lpstr>Tema do Office</vt:lpstr>
      <vt:lpstr>1_Tema do Office</vt:lpstr>
      <vt:lpstr>2_Tema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cliente</dc:creator>
  <cp:lastModifiedBy>Rosi Meri</cp:lastModifiedBy>
  <cp:revision>152</cp:revision>
  <dcterms:created xsi:type="dcterms:W3CDTF">2015-10-18T17:41:00Z</dcterms:created>
  <dcterms:modified xsi:type="dcterms:W3CDTF">2018-06-13T19:37:00Z</dcterms:modified>
</cp:coreProperties>
</file>