
<file path=[Content_Types].xml><?xml version="1.0" encoding="utf-8"?>
<Types xmlns="http://schemas.openxmlformats.org/package/2006/content-types">
  <Default Extension="gif" ContentType="image/gif"/>
  <Default Extension="jpeg" ContentType="image/jpe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notesMasterIdLst>
    <p:notesMasterId r:id="rId45"/>
  </p:notesMasterIdLst>
  <p:sldIdLst>
    <p:sldId id="284" r:id="rId6"/>
    <p:sldId id="297" r:id="rId7"/>
    <p:sldId id="298" r:id="rId8"/>
    <p:sldId id="299" r:id="rId9"/>
    <p:sldId id="300" r:id="rId10"/>
    <p:sldId id="331" r:id="rId11"/>
    <p:sldId id="303" r:id="rId12"/>
    <p:sldId id="291" r:id="rId13"/>
    <p:sldId id="292" r:id="rId14"/>
    <p:sldId id="304" r:id="rId15"/>
    <p:sldId id="293" r:id="rId16"/>
    <p:sldId id="295" r:id="rId17"/>
    <p:sldId id="294" r:id="rId18"/>
    <p:sldId id="332" r:id="rId19"/>
    <p:sldId id="296" r:id="rId20"/>
    <p:sldId id="305" r:id="rId21"/>
    <p:sldId id="333" r:id="rId22"/>
    <p:sldId id="306" r:id="rId23"/>
    <p:sldId id="334" r:id="rId24"/>
    <p:sldId id="307" r:id="rId25"/>
    <p:sldId id="317" r:id="rId26"/>
    <p:sldId id="308" r:id="rId27"/>
    <p:sldId id="322" r:id="rId28"/>
    <p:sldId id="335" r:id="rId29"/>
    <p:sldId id="323" r:id="rId30"/>
    <p:sldId id="324" r:id="rId31"/>
    <p:sldId id="318" r:id="rId32"/>
    <p:sldId id="339" r:id="rId33"/>
    <p:sldId id="320" r:id="rId34"/>
    <p:sldId id="321" r:id="rId35"/>
    <p:sldId id="329" r:id="rId36"/>
    <p:sldId id="336" r:id="rId37"/>
    <p:sldId id="312" r:id="rId38"/>
    <p:sldId id="314" r:id="rId39"/>
    <p:sldId id="315" r:id="rId40"/>
    <p:sldId id="337" r:id="rId41"/>
    <p:sldId id="325" r:id="rId42"/>
    <p:sldId id="338" r:id="rId43"/>
    <p:sldId id="327" r:id="rId44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FF"/>
    <a:srgbClr val="00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99" autoAdjust="0"/>
    <p:restoredTop sz="94660"/>
  </p:normalViewPr>
  <p:slideViewPr>
    <p:cSldViewPr showGuides="1">
      <p:cViewPr varScale="1">
        <p:scale>
          <a:sx n="90" d="100"/>
          <a:sy n="90" d="100"/>
        </p:scale>
        <p:origin x="99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9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theme" Target="theme/theme1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0D7408-151B-41BA-87BF-5DF59BE8A67D}" type="datetimeFigureOut">
              <a:rPr lang="pt-BR" smtClean="0"/>
              <a:pPr/>
              <a:t>27/02/2019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3F081-E74A-4B4E-8D76-0EFA4EE1A32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549881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/>
          </a:p>
        </p:txBody>
      </p:sp>
      <p:sp>
        <p:nvSpPr>
          <p:cNvPr id="2355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8F764D4-83B2-47AD-BCA6-389AE0D9B578}" type="slidenum">
              <a:rPr lang="pt-BR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pt-B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/>
              <a:pPr/>
              <a:t>27/02/2019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231459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/>
              <a:pPr/>
              <a:t>27/02/2019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4425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/>
              <a:pPr/>
              <a:t>27/02/2019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12115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27/02/2019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044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27/02/2019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2021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27/02/2019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5839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27/02/2019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4273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27/02/2019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8749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27/02/2019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8691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27/02/2019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1838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27/02/2019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645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/>
              <a:pPr/>
              <a:t>27/02/2019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91650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27/02/2019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7838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27/02/2019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0748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27/02/2019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1394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27/02/2019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0676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27/02/2019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5367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27/02/2019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9616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27/02/2019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1756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27/02/2019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1381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27/02/2019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9927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27/02/2019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92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/>
              <a:pPr/>
              <a:t>27/02/2019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32434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27/02/2019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8205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27/02/2019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642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27/02/2019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2272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27/02/2019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4827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47B0B6-17E5-4C42-9487-089192A6DEAC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602654"/>
      </p:ext>
    </p:extLst>
  </p:cSld>
  <p:clrMapOvr>
    <a:masterClrMapping/>
  </p:clrMapOvr>
  <p:transition spd="slow"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287CBE-4EB9-42E8-BA9B-94C673797F20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520999"/>
      </p:ext>
    </p:extLst>
  </p:cSld>
  <p:clrMapOvr>
    <a:masterClrMapping/>
  </p:clrMapOvr>
  <p:transition spd="slow"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63EA5A-D3F9-4E1B-9C28-97A3B6E9AE9A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117356"/>
      </p:ext>
    </p:extLst>
  </p:cSld>
  <p:clrMapOvr>
    <a:masterClrMapping/>
  </p:clrMapOvr>
  <p:transition spd="slow"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A6C84E-38D2-4597-BB54-15619C3336A6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270697"/>
      </p:ext>
    </p:extLst>
  </p:cSld>
  <p:clrMapOvr>
    <a:masterClrMapping/>
  </p:clrMapOvr>
  <p:transition spd="slow"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F28A01-296B-481C-B25D-0A0179902CA7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635340"/>
      </p:ext>
    </p:extLst>
  </p:cSld>
  <p:clrMapOvr>
    <a:masterClrMapping/>
  </p:clrMapOvr>
  <p:transition spd="slow"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A7A743-14E3-4EF8-A0E9-58A3E1AC35CF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296308"/>
      </p:ext>
    </p:extLst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/>
              <a:pPr/>
              <a:t>27/02/2019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6661781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0AE468-E85F-4A65-90C1-7638EC0C5CA6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012322"/>
      </p:ext>
    </p:extLst>
  </p:cSld>
  <p:clrMapOvr>
    <a:masterClrMapping/>
  </p:clrMapOvr>
  <p:transition spd="slow"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2B9C04-73DC-4217-8416-72C7C81C5B86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117251"/>
      </p:ext>
    </p:extLst>
  </p:cSld>
  <p:clrMapOvr>
    <a:masterClrMapping/>
  </p:clrMapOvr>
  <p:transition spd="slow">
    <p:rand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48DA15-5C6B-433A-870F-470E7B20C5D0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08708"/>
      </p:ext>
    </p:extLst>
  </p:cSld>
  <p:clrMapOvr>
    <a:masterClrMapping/>
  </p:clrMapOvr>
  <p:transition spd="slow">
    <p:rand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6E0115-6300-478A-AB1A-BBB8DD490411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939763"/>
      </p:ext>
    </p:extLst>
  </p:cSld>
  <p:clrMapOvr>
    <a:masterClrMapping/>
  </p:clrMapOvr>
  <p:transition spd="slow">
    <p:rand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23D3C2-F8BC-425F-B913-711159D912B2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637585"/>
      </p:ext>
    </p:extLst>
  </p:cSld>
  <p:clrMapOvr>
    <a:masterClrMapping/>
  </p:clrMapOvr>
  <p:transition spd="slow">
    <p:rand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54E655-A5AA-4A11-A562-03F623D5C8AB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27/02/2019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1913C4-B4CC-43EC-BBD8-CE943533633F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63866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B1B995-9DBF-4B4F-A754-8D1851CF8AEE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27/02/2019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DD88B9-CCDB-4A20-A87A-71B8C6515A8B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54896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5D991A-C918-4026-B444-1B55CF4AA058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27/02/2019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CD74D1-6C08-40F8-806E-B37D559DB088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50773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5761AB-528C-4410-8C91-08E564B5FAB8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27/02/2019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05CA72-4C7D-42B2-A593-E14C64D61514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46075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2A2354-3530-48B3-ADB8-4C6E6478E54A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27/02/2019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FF5328-F496-4248-9634-0489F01116F8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940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/>
              <a:pPr/>
              <a:t>27/02/2019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8501474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B2EDE0-44A5-4859-B94A-B5EBDA5D9FFF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27/02/2019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324E35-2215-4B61-B813-0119313DDB0F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53936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94EF72-47CC-417F-8204-7C4FE34BD20C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27/02/2019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F03720-C666-437A-AA42-A2BF40F689BD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47587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886C48-7965-424A-857F-F234782CFAC6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27/02/2019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E46F07-CAD9-44A2-9EA5-0B8F9F197035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55125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DE06E2-58A7-4DB5-A8A4-744C9A8C697B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27/02/2019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6F0752-8205-4663-887E-2ADA1070D6F1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34205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B68101-9045-429B-A3C9-A61791D12B83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27/02/2019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05417D-4419-4AA3-9714-566C8DE307E9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35854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FABDEC-D9D5-48A2-B6EE-9D0CB0203CE5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27/02/2019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24A1BC-38EB-4A22-957D-A47BF628228D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5919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/>
              <a:pPr/>
              <a:t>27/02/2019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470564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/>
              <a:pPr/>
              <a:t>27/02/2019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05727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/>
              <a:pPr/>
              <a:t>27/02/2019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181663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/>
              <a:pPr/>
              <a:t>27/02/2019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6613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7040A2-1794-4460-BE8E-0A3602160EA5}" type="datetimeFigureOut">
              <a:rPr lang="pt-BR" smtClean="0"/>
              <a:pPr/>
              <a:t>27/02/2019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1CAB94-D041-4E0C-A3B9-CAE668DA032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36180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27/02/2019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985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27/02/2019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737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latin typeface="+mn-lt"/>
              </a:defRPr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</a:defRPr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+mn-lt"/>
              </a:defRPr>
            </a:lvl1pPr>
          </a:lstStyle>
          <a:p>
            <a:fld id="{5778941A-009A-4BA4-AF59-773D34040EB8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498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1027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F5AB1A6-1CF1-4EA1-997D-F3F94E28ED38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27/02/2019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12F0355-F73A-4BF4-8710-ACA0245CEFE0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888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1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9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9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9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9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4.gi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3563888" y="3765464"/>
            <a:ext cx="5574443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DO  MUNDO  DOS</a:t>
            </a:r>
          </a:p>
          <a:p>
            <a:pPr algn="ctr">
              <a:defRPr/>
            </a:pPr>
            <a:r>
              <a:rPr lang="pt-BR" sz="3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ESPÍRITOS</a:t>
            </a:r>
          </a:p>
        </p:txBody>
      </p:sp>
      <p:sp>
        <p:nvSpPr>
          <p:cNvPr id="10" name="Retângulo 9"/>
          <p:cNvSpPr/>
          <p:nvPr/>
        </p:nvSpPr>
        <p:spPr>
          <a:xfrm>
            <a:off x="3563888" y="2700209"/>
            <a:ext cx="55744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6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2ª  PARTE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665820" y="188640"/>
            <a:ext cx="7812360" cy="648072"/>
          </a:xfrm>
          <a:prstGeom prst="rect">
            <a:avLst/>
          </a:prstGeom>
          <a:noFill/>
        </p:spPr>
        <p:txBody>
          <a:bodyPr wrap="square">
            <a:prstTxWarp prst="textFadeUp">
              <a:avLst>
                <a:gd name="adj" fmla="val 3854"/>
              </a:avLst>
            </a:prstTxWarp>
            <a:spAutoFit/>
          </a:bodyPr>
          <a:lstStyle/>
          <a:p>
            <a:pPr algn="ctr">
              <a:defRPr/>
            </a:pPr>
            <a:r>
              <a:rPr lang="pt-BR" sz="4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O  LIVRO  DOS  ESPÍRITOS</a:t>
            </a:r>
          </a:p>
        </p:txBody>
      </p:sp>
    </p:spTree>
    <p:extLst>
      <p:ext uri="{BB962C8B-B14F-4D97-AF65-F5344CB8AC3E}">
        <p14:creationId xmlns:p14="http://schemas.microsoft.com/office/powerpoint/2010/main" val="3699750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brightnessContrast bright="2000" contrast="4000"/>
                    </a14:imgEffect>
                  </a14:imgLayer>
                </a14:imgProps>
              </a:ext>
            </a:extLst>
          </a:blip>
          <a:srcRect/>
          <a:stretch>
            <a:fillRect t="-9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57"/>
          <p:cNvSpPr>
            <a:spLocks noChangeArrowheads="1" noChangeShapeType="1" noTextEdit="1"/>
          </p:cNvSpPr>
          <p:nvPr/>
        </p:nvSpPr>
        <p:spPr bwMode="auto">
          <a:xfrm>
            <a:off x="0" y="229495"/>
            <a:ext cx="9159322" cy="981868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6621"/>
              </a:avLst>
            </a:prstTxWarp>
          </a:bodyPr>
          <a:lstStyle/>
          <a:p>
            <a:pPr algn="ctr"/>
            <a:r>
              <a:rPr lang="pt-BR" sz="2400" b="1" kern="10" dirty="0">
                <a:solidFill>
                  <a:schemeClr val="bg1"/>
                </a:solidFill>
                <a:effectLst>
                  <a:glow rad="101600">
                    <a:srgbClr val="000000"/>
                  </a:glow>
                </a:effectLst>
                <a:latin typeface="Arial Black"/>
              </a:rPr>
              <a:t> COMO  SE  LIBERTAR  DA  INFLUÊNCIA  </a:t>
            </a:r>
          </a:p>
          <a:p>
            <a:pPr algn="ctr"/>
            <a:r>
              <a:rPr lang="pt-BR" sz="2400" b="1" kern="10" dirty="0">
                <a:solidFill>
                  <a:schemeClr val="bg1"/>
                </a:solidFill>
                <a:effectLst>
                  <a:glow rad="101600">
                    <a:srgbClr val="000000"/>
                  </a:glow>
                </a:effectLst>
                <a:latin typeface="Arial Black"/>
              </a:rPr>
              <a:t>DOS  MAUS  ESPÍRITOS?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4158873" y="3068960"/>
            <a:ext cx="5000449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CANSANDO-LHES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  PACIÊNCIA  COM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  COMPORTAMENTO  NO  BEM.</a:t>
            </a:r>
          </a:p>
        </p:txBody>
      </p:sp>
      <p:sp>
        <p:nvSpPr>
          <p:cNvPr id="7" name="Retângulo 6"/>
          <p:cNvSpPr/>
          <p:nvPr/>
        </p:nvSpPr>
        <p:spPr>
          <a:xfrm>
            <a:off x="4283968" y="3411434"/>
            <a:ext cx="48600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DESTRUINDO  EM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SI  MESMO  A  CAUSA  QUE  OS  ATRAI.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4154835" y="3095089"/>
            <a:ext cx="4989165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ORANDO: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  PRECE  É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UM  PODEROSO  AUXÍLIO.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3896795" y="3429000"/>
            <a:ext cx="524720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CONFIANDO  EM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DEUS.</a:t>
            </a:r>
          </a:p>
        </p:txBody>
      </p:sp>
    </p:spTree>
    <p:extLst>
      <p:ext uri="{BB962C8B-B14F-4D97-AF65-F5344CB8AC3E}">
        <p14:creationId xmlns:p14="http://schemas.microsoft.com/office/powerpoint/2010/main" val="3555911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/>
      <p:bldP spid="9" grpId="0"/>
      <p:bldP spid="9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brightnessContrast bright="7000" contrast="3000"/>
                    </a14:imgEffect>
                  </a14:imgLayer>
                </a14:imgProps>
              </a:ext>
            </a:extLst>
          </a:blip>
          <a:srcRect/>
          <a:stretch>
            <a:fillRect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0" y="5085184"/>
            <a:ext cx="914194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000" b="1" dirty="0">
                <a:solidFill>
                  <a:srgbClr val="66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CONVULSÃO:</a:t>
            </a: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AGITAÇÃO  SÚBITA  E  INVOLUNTÁRIA  DOS  MÚSCULOS  RELACIONADOS  AO  SISTEMA  NERVOSO.</a:t>
            </a:r>
          </a:p>
        </p:txBody>
      </p:sp>
      <p:sp>
        <p:nvSpPr>
          <p:cNvPr id="4" name="Retângulo 3"/>
          <p:cNvSpPr/>
          <p:nvPr/>
        </p:nvSpPr>
        <p:spPr>
          <a:xfrm>
            <a:off x="0" y="558924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AQUELES  QUE  TÊM  CONVULSÃO.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-2404" y="5055468"/>
            <a:ext cx="912911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OS  FENÔMENOS  DEPENDEM  DE</a:t>
            </a:r>
          </a:p>
          <a:p>
            <a:pPr algn="ctr">
              <a:defRPr/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CAUSA  FÍSICA,  DISPOSIÇÃO  MORAL</a:t>
            </a:r>
          </a:p>
          <a:p>
            <a:pPr algn="ctr">
              <a:defRPr/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  AÇÃO  DOS  ESPÍRITOS.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2195736" y="44624"/>
            <a:ext cx="5328591" cy="694805"/>
          </a:xfrm>
          <a:prstGeom prst="rect">
            <a:avLst/>
          </a:prstGeom>
          <a:noFill/>
        </p:spPr>
        <p:txBody>
          <a:bodyPr wrap="square">
            <a:prstTxWarp prst="textDeflate">
              <a:avLst/>
            </a:prstTxWarp>
            <a:spAutoFit/>
          </a:bodyPr>
          <a:lstStyle/>
          <a:p>
            <a:pPr algn="ctr">
              <a:defRPr/>
            </a:pPr>
            <a:r>
              <a:rPr lang="pt-BR" sz="36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CONVULSIONÁRIOS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14883" y="5085184"/>
            <a:ext cx="914194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000" b="1" dirty="0">
                <a:solidFill>
                  <a:srgbClr val="66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CAUSA:</a:t>
            </a: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AÇÃO  MAGNÉTICA  NO</a:t>
            </a:r>
          </a:p>
          <a:p>
            <a:pPr algn="ctr">
              <a:defRPr/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SISTEMA  NERVOSO  PROVOCADA</a:t>
            </a:r>
          </a:p>
          <a:p>
            <a:pPr algn="ctr">
              <a:defRPr/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POR  ESPÍRITOS  INFERIORES.</a:t>
            </a:r>
          </a:p>
        </p:txBody>
      </p:sp>
    </p:spTree>
    <p:extLst>
      <p:ext uri="{BB962C8B-B14F-4D97-AF65-F5344CB8AC3E}">
        <p14:creationId xmlns:p14="http://schemas.microsoft.com/office/powerpoint/2010/main" val="1806073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6" grpId="0"/>
      <p:bldP spid="7" grpId="0"/>
      <p:bldP spid="7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brightnessContrast contrast="10000"/>
                    </a14:imgEffect>
                  </a14:imgLayer>
                </a14:imgProps>
              </a:ext>
            </a:extLst>
          </a:blip>
          <a:srcRect/>
          <a:stretch>
            <a:fillRect l="-2000" t="-23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14883" y="5380672"/>
            <a:ext cx="912911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AFLIGEM-SE  MAIS  PELOS  NOSSOS</a:t>
            </a:r>
          </a:p>
          <a:p>
            <a:pPr algn="ctr">
              <a:defRPr/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MALES  </a:t>
            </a:r>
            <a:r>
              <a:rPr lang="pt-BR" sz="30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MORAIS</a:t>
            </a: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DO  QUE  PELOS</a:t>
            </a:r>
          </a:p>
          <a:p>
            <a:pPr algn="ctr">
              <a:defRPr/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NOSSOS  SOFRIMENTOS  </a:t>
            </a:r>
            <a:r>
              <a:rPr lang="pt-BR" sz="30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FÍSICOS.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611560" y="188640"/>
            <a:ext cx="7830616" cy="936104"/>
          </a:xfrm>
          <a:prstGeom prst="rect">
            <a:avLst/>
          </a:prstGeom>
          <a:noFill/>
        </p:spPr>
        <p:txBody>
          <a:bodyPr wrap="square">
            <a:prstTxWarp prst="textFadeUp">
              <a:avLst>
                <a:gd name="adj" fmla="val 2008"/>
              </a:avLst>
            </a:prstTxWarp>
            <a:spAutoFit/>
          </a:bodyPr>
          <a:lstStyle/>
          <a:p>
            <a:pPr algn="ctr">
              <a:defRPr/>
            </a:pPr>
            <a:r>
              <a:rPr lang="pt-BR" sz="2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QUAIS   DOS   NOSSOS   MALES,</a:t>
            </a:r>
          </a:p>
          <a:p>
            <a:pPr algn="ctr">
              <a:defRPr/>
            </a:pPr>
            <a:r>
              <a:rPr lang="pt-BR" sz="2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  QUE   MAIS   AFLIGEM   OS   ESPÍRITOS?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-6746" y="5611306"/>
            <a:ext cx="914194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0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  EGOÍSMO  E  A  DUREZA  DO  CORAÇÃO.</a:t>
            </a:r>
          </a:p>
        </p:txBody>
      </p:sp>
    </p:spTree>
    <p:extLst>
      <p:ext uri="{BB962C8B-B14F-4D97-AF65-F5344CB8AC3E}">
        <p14:creationId xmlns:p14="http://schemas.microsoft.com/office/powerpoint/2010/main" val="1650439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9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brightnessContrast bright="10000" contrast="10000"/>
                    </a14:imgEffect>
                  </a14:imgLayer>
                </a14:imgProps>
              </a:ext>
            </a:extLst>
          </a:blip>
          <a:srcRect/>
          <a:stretch>
            <a:fillRect t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7209" y="5469617"/>
            <a:ext cx="914194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É  EM  CONSEQUÊNCIA  DA  AFINIDADE</a:t>
            </a:r>
          </a:p>
          <a:p>
            <a:pPr algn="ctr">
              <a:defRPr/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DOS  SENTIMENTOS.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-37986" y="5157192"/>
            <a:ext cx="912911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pt-BR" sz="3000" b="1" dirty="0">
                <a:solidFill>
                  <a:srgbClr val="66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OS  ESPÍRITOS  INFERIORES:  </a:t>
            </a:r>
          </a:p>
          <a:p>
            <a:pPr algn="ctr">
              <a:defRPr/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SIMPATIZAM  COM  OS  VICIOSOS,  </a:t>
            </a:r>
          </a:p>
          <a:p>
            <a:pPr algn="ctr">
              <a:defRPr/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OU  COM  OS  QUE  PODEM  TORNAR-SE.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431540" y="223480"/>
            <a:ext cx="8280920" cy="1117288"/>
          </a:xfrm>
          <a:prstGeom prst="rect">
            <a:avLst/>
          </a:prstGeom>
          <a:noFill/>
        </p:spPr>
        <p:txBody>
          <a:bodyPr wrap="square">
            <a:prstTxWarp prst="textFadeUp">
              <a:avLst>
                <a:gd name="adj" fmla="val 6705"/>
              </a:avLst>
            </a:prstTxWarp>
            <a:spAutoFit/>
          </a:bodyPr>
          <a:lstStyle/>
          <a:p>
            <a:pPr algn="ctr">
              <a:defRPr/>
            </a:pPr>
            <a:r>
              <a:rPr lang="pt-BR" sz="2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AFEIÇÃO  QUE  OS  ESPÍRITOS  SENTEM</a:t>
            </a:r>
          </a:p>
          <a:p>
            <a:pPr algn="ctr">
              <a:defRPr/>
            </a:pPr>
            <a:r>
              <a:rPr lang="pt-BR" sz="2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POR  CERTAS  PESSOAS 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27208" y="4797152"/>
            <a:ext cx="914194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000" b="1" dirty="0">
                <a:solidFill>
                  <a:srgbClr val="66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OS  BONS  ESPÍRITOS:</a:t>
            </a:r>
            <a:r>
              <a:rPr lang="pt-BR" sz="3000" b="1" dirty="0">
                <a:solidFill>
                  <a:srgbClr val="00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</a:p>
          <a:p>
            <a:pPr algn="ctr">
              <a:defRPr/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SIMPATIZAM  COM  OS  HOMENS  DE  BEM,  </a:t>
            </a:r>
          </a:p>
          <a:p>
            <a:pPr algn="ctr">
              <a:defRPr/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OU  COM  OS  QUE  SE  ESFORÇAM  </a:t>
            </a:r>
          </a:p>
          <a:p>
            <a:pPr algn="ctr">
              <a:defRPr/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POR  SE  MELHORAR.</a:t>
            </a:r>
          </a:p>
        </p:txBody>
      </p:sp>
    </p:spTree>
    <p:extLst>
      <p:ext uri="{BB962C8B-B14F-4D97-AF65-F5344CB8AC3E}">
        <p14:creationId xmlns:p14="http://schemas.microsoft.com/office/powerpoint/2010/main" val="405210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6" grpId="0"/>
      <p:bldP spid="7" grpId="0"/>
      <p:bldP spid="7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14"/>
          <p:cNvSpPr/>
          <p:nvPr/>
        </p:nvSpPr>
        <p:spPr>
          <a:xfrm>
            <a:off x="1331640" y="275164"/>
            <a:ext cx="6189647" cy="417532"/>
          </a:xfrm>
          <a:prstGeom prst="rect">
            <a:avLst/>
          </a:prstGeom>
        </p:spPr>
        <p:txBody>
          <a:bodyPr>
            <a:prstTxWarp prst="textFadeUp">
              <a:avLst>
                <a:gd name="adj" fmla="val 3139"/>
              </a:avLst>
            </a:prstTxWarp>
            <a:spAutoFit/>
          </a:bodyPr>
          <a:lstStyle/>
          <a:p>
            <a:pPr algn="ctr">
              <a:defRPr/>
            </a:pPr>
            <a:r>
              <a:rPr lang="pt-BR" sz="3200" b="1" cap="all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Anjo  de  guarda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2741" y="5528135"/>
            <a:ext cx="9144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3200" b="1" cap="all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ordem  sempre  elevada.</a:t>
            </a:r>
            <a:endParaRPr lang="pt-BR" sz="3200" dirty="0">
              <a:solidFill>
                <a:prstClr val="black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Retângulo 16"/>
          <p:cNvSpPr/>
          <p:nvPr/>
        </p:nvSpPr>
        <p:spPr>
          <a:xfrm>
            <a:off x="214282" y="1484784"/>
            <a:ext cx="3853662" cy="504057"/>
          </a:xfrm>
          <a:prstGeom prst="rect">
            <a:avLst/>
          </a:prstGeom>
        </p:spPr>
        <p:txBody>
          <a:bodyPr wrap="none">
            <a:prstTxWarp prst="textFadeUp">
              <a:avLst>
                <a:gd name="adj" fmla="val 0"/>
              </a:avLst>
            </a:prstTxWarp>
            <a:spAutoFit/>
          </a:bodyPr>
          <a:lstStyle/>
          <a:p>
            <a:r>
              <a:rPr lang="pt-BR" b="1" cap="all" dirty="0">
                <a:solidFill>
                  <a:prstClr val="white"/>
                </a:solidFill>
                <a:effectLst>
                  <a:glow rad="635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Espírito   protetor </a:t>
            </a:r>
            <a:endParaRPr lang="pt-BR" dirty="0">
              <a:solidFill>
                <a:prstClr val="black"/>
              </a:solidFill>
              <a:effectLst>
                <a:glow rad="635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8" name="Retângulo 17"/>
          <p:cNvSpPr/>
          <p:nvPr/>
        </p:nvSpPr>
        <p:spPr>
          <a:xfrm>
            <a:off x="38964" y="5504049"/>
            <a:ext cx="9144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3200" b="1" cap="all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guiar  o  seu  protegido.</a:t>
            </a:r>
            <a:endParaRPr lang="pt-BR" sz="3200" dirty="0">
              <a:solidFill>
                <a:prstClr val="black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Retângulo 18"/>
          <p:cNvSpPr/>
          <p:nvPr/>
        </p:nvSpPr>
        <p:spPr>
          <a:xfrm>
            <a:off x="755576" y="1484785"/>
            <a:ext cx="2190660" cy="504056"/>
          </a:xfrm>
          <a:prstGeom prst="rect">
            <a:avLst/>
          </a:prstGeom>
        </p:spPr>
        <p:txBody>
          <a:bodyPr wrap="none">
            <a:prstTxWarp prst="textFadeUp">
              <a:avLst>
                <a:gd name="adj" fmla="val 6638"/>
              </a:avLst>
            </a:prstTxWarp>
            <a:spAutoFit/>
          </a:bodyPr>
          <a:lstStyle/>
          <a:p>
            <a:r>
              <a:rPr lang="pt-BR" b="1" cap="all" dirty="0">
                <a:solidFill>
                  <a:prstClr val="white"/>
                </a:solidFill>
                <a:effectLst>
                  <a:glow rad="635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missão</a:t>
            </a:r>
            <a:endParaRPr lang="pt-BR" dirty="0">
              <a:solidFill>
                <a:prstClr val="black"/>
              </a:solidFill>
              <a:effectLst>
                <a:glow rad="635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0" name="Retângulo 19"/>
          <p:cNvSpPr/>
          <p:nvPr/>
        </p:nvSpPr>
        <p:spPr>
          <a:xfrm>
            <a:off x="16661" y="5059778"/>
            <a:ext cx="9144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3200" b="1" cap="all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nascimento  até  a  morte,</a:t>
            </a:r>
          </a:p>
          <a:p>
            <a:pPr algn="ctr">
              <a:defRPr/>
            </a:pPr>
            <a:r>
              <a:rPr lang="pt-BR" sz="3200" b="1" cap="all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Depois  da  morte,</a:t>
            </a:r>
          </a:p>
          <a:p>
            <a:pPr algn="ctr">
              <a:defRPr/>
            </a:pPr>
            <a:r>
              <a:rPr lang="pt-BR" sz="3200" b="1" cap="all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muitas  existências.</a:t>
            </a:r>
            <a:endParaRPr lang="pt-BR" sz="3200" dirty="0">
              <a:solidFill>
                <a:prstClr val="black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Retângulo 20"/>
          <p:cNvSpPr/>
          <p:nvPr/>
        </p:nvSpPr>
        <p:spPr>
          <a:xfrm>
            <a:off x="559157" y="1665785"/>
            <a:ext cx="2172703" cy="360040"/>
          </a:xfrm>
          <a:prstGeom prst="rect">
            <a:avLst/>
          </a:prstGeom>
        </p:spPr>
        <p:txBody>
          <a:bodyPr wrap="none">
            <a:prstTxWarp prst="textFadeUp">
              <a:avLst>
                <a:gd name="adj" fmla="val 5808"/>
              </a:avLst>
            </a:prstTxWarp>
            <a:spAutoFit/>
          </a:bodyPr>
          <a:lstStyle/>
          <a:p>
            <a:r>
              <a:rPr lang="pt-BR" b="1" cap="all" dirty="0">
                <a:solidFill>
                  <a:prstClr val="white"/>
                </a:solidFill>
                <a:effectLst>
                  <a:glow rad="635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tempo</a:t>
            </a:r>
            <a:endParaRPr lang="pt-BR" dirty="0">
              <a:solidFill>
                <a:prstClr val="black"/>
              </a:solidFill>
              <a:effectLst>
                <a:glow rad="635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2" name="Retângulo 21"/>
          <p:cNvSpPr/>
          <p:nvPr/>
        </p:nvSpPr>
        <p:spPr>
          <a:xfrm>
            <a:off x="-2741" y="5552221"/>
            <a:ext cx="9144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3200" b="1" cap="all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pode  afastar-se,  Nunca  abandona. </a:t>
            </a:r>
            <a:endParaRPr lang="pt-BR" sz="3200" dirty="0">
              <a:solidFill>
                <a:prstClr val="black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Retângulo 22"/>
          <p:cNvSpPr/>
          <p:nvPr/>
        </p:nvSpPr>
        <p:spPr>
          <a:xfrm>
            <a:off x="559157" y="1599187"/>
            <a:ext cx="2583498" cy="540059"/>
          </a:xfrm>
          <a:prstGeom prst="rect">
            <a:avLst/>
          </a:prstGeom>
        </p:spPr>
        <p:txBody>
          <a:bodyPr wrap="none">
            <a:prstTxWarp prst="textFadeUp">
              <a:avLst>
                <a:gd name="adj" fmla="val 6993"/>
              </a:avLst>
            </a:prstTxWarp>
            <a:spAutoFit/>
          </a:bodyPr>
          <a:lstStyle/>
          <a:p>
            <a:r>
              <a:rPr lang="pt-BR" sz="2400" b="1" cap="all" dirty="0">
                <a:solidFill>
                  <a:prstClr val="white"/>
                </a:solidFill>
                <a:effectLst>
                  <a:glow rad="635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presença </a:t>
            </a:r>
            <a:endParaRPr lang="pt-BR" sz="2400" dirty="0">
              <a:solidFill>
                <a:prstClr val="black"/>
              </a:solidFill>
              <a:effectLst>
                <a:glow rad="635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5451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  <p:bldP spid="22" grpId="0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brightnessContrast contrast="10000"/>
                    </a14:imgEffect>
                  </a14:imgLayer>
                </a14:imgProps>
              </a:ext>
            </a:extLst>
          </a:blip>
          <a:srcRect/>
          <a:stretch>
            <a:fillRect t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057" y="5373216"/>
            <a:ext cx="914194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VOTAM-NOS  SIMPATIAS  E  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INTERESSAM-SE  POR  NÓS.</a:t>
            </a:r>
          </a:p>
        </p:txBody>
      </p:sp>
      <p:sp>
        <p:nvSpPr>
          <p:cNvPr id="4" name="Retângulo 3"/>
          <p:cNvSpPr/>
          <p:nvPr/>
        </p:nvSpPr>
        <p:spPr>
          <a:xfrm>
            <a:off x="0" y="5436513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1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ESPÍRITOS  MAIS  OU  MENOS  ELEVADOS.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971600" y="116632"/>
            <a:ext cx="7239178" cy="980728"/>
          </a:xfrm>
          <a:prstGeom prst="rect">
            <a:avLst/>
          </a:prstGeom>
          <a:noFill/>
        </p:spPr>
        <p:txBody>
          <a:bodyPr wrap="square">
            <a:prstTxWarp prst="textFadeUp">
              <a:avLst>
                <a:gd name="adj" fmla="val 3486"/>
              </a:avLst>
            </a:prstTxWarp>
            <a:spAutoFit/>
          </a:bodyPr>
          <a:lstStyle/>
          <a:p>
            <a:pPr algn="ctr">
              <a:defRPr/>
            </a:pPr>
            <a:r>
              <a:rPr lang="pt-BR" sz="2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ESPÍRITOS  PROTETORES  </a:t>
            </a:r>
          </a:p>
          <a:p>
            <a:pPr algn="ctr">
              <a:defRPr/>
            </a:pPr>
            <a:r>
              <a:rPr lang="pt-BR" sz="2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FAMILIARES  OU  SIMPÁTICOS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0" y="5445224"/>
            <a:ext cx="91419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DEDICAM-NOS  AFETO.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0" y="5373216"/>
            <a:ext cx="9144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PROTEGEM-NOS  DE  ACORDO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  O  PODER  QUE  DISPÕEM.</a:t>
            </a:r>
          </a:p>
        </p:txBody>
      </p:sp>
    </p:spTree>
    <p:extLst>
      <p:ext uri="{BB962C8B-B14F-4D97-AF65-F5344CB8AC3E}">
        <p14:creationId xmlns:p14="http://schemas.microsoft.com/office/powerpoint/2010/main" val="1067703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7" grpId="0"/>
      <p:bldP spid="7" grpId="1"/>
      <p:bldP spid="9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000" contrast="10000"/>
                    </a14:imgEffect>
                  </a14:imgLayer>
                </a14:imgProps>
              </a:ext>
            </a:extLst>
          </a:blip>
          <a:srcRect/>
          <a:stretch>
            <a:fillRect l="-3000" t="-10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4350" y="5013176"/>
            <a:ext cx="914194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PORQUE  SÃO  INDIVIDUALIDADES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COLETIVAS.</a:t>
            </a:r>
          </a:p>
        </p:txBody>
      </p:sp>
      <p:sp>
        <p:nvSpPr>
          <p:cNvPr id="4" name="Retângulo 3"/>
          <p:cNvSpPr/>
          <p:nvPr/>
        </p:nvSpPr>
        <p:spPr>
          <a:xfrm>
            <a:off x="0" y="4869160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pt-BR" sz="6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SIM!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0" y="5085184"/>
            <a:ext cx="912911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PRECISAM  DE  UMA  DIREÇÃO  SUPERIOR.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665086" y="116633"/>
            <a:ext cx="7813827" cy="1071408"/>
          </a:xfrm>
          <a:prstGeom prst="rect">
            <a:avLst/>
          </a:prstGeom>
          <a:noFill/>
        </p:spPr>
        <p:txBody>
          <a:bodyPr wrap="square">
            <a:prstTxWarp prst="textFadeUp">
              <a:avLst>
                <a:gd name="adj" fmla="val 5542"/>
              </a:avLst>
            </a:prstTxWarp>
            <a:spAutoFit/>
          </a:bodyPr>
          <a:lstStyle/>
          <a:p>
            <a:pPr algn="ctr">
              <a:defRPr/>
            </a:pPr>
            <a:r>
              <a:rPr lang="pt-BR" sz="2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SOCIEDADES, CIDADES, NAÇÕES...</a:t>
            </a:r>
          </a:p>
          <a:p>
            <a:pPr algn="ctr">
              <a:defRPr/>
            </a:pPr>
            <a:r>
              <a:rPr lang="pt-BR" sz="2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TÊM  ESPÍRITOS  PROTETORES?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2057" y="5085184"/>
            <a:ext cx="91419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CAMINHAM  PARA  UM  OBJETIVO  COMUM.</a:t>
            </a:r>
          </a:p>
        </p:txBody>
      </p:sp>
    </p:spTree>
    <p:extLst>
      <p:ext uri="{BB962C8B-B14F-4D97-AF65-F5344CB8AC3E}">
        <p14:creationId xmlns:p14="http://schemas.microsoft.com/office/powerpoint/2010/main" val="3229364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6" grpId="0"/>
      <p:bldP spid="9" grpId="0"/>
      <p:bldP spid="9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</a14:imgLayer>
                </a14:imgProps>
              </a:ext>
            </a:extLst>
          </a:blip>
          <a:srcRect/>
          <a:stretch>
            <a:fillRect l="-11000" t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0" y="2852936"/>
            <a:ext cx="3635896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CONSELHO</a:t>
            </a:r>
          </a:p>
          <a:p>
            <a:pPr algn="ctr">
              <a:defRPr/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ÍNTIMO  DE</a:t>
            </a:r>
          </a:p>
          <a:p>
            <a:pPr algn="ctr">
              <a:defRPr/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UM  ESPÍRITO</a:t>
            </a:r>
          </a:p>
          <a:p>
            <a:pPr algn="ctr">
              <a:defRPr/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QUE  NOS  </a:t>
            </a:r>
          </a:p>
          <a:p>
            <a:pPr algn="ctr">
              <a:defRPr/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QUER  BEM.</a:t>
            </a:r>
          </a:p>
        </p:txBody>
      </p:sp>
      <p:sp>
        <p:nvSpPr>
          <p:cNvPr id="4" name="Retângulo 3"/>
          <p:cNvSpPr/>
          <p:nvPr/>
        </p:nvSpPr>
        <p:spPr>
          <a:xfrm>
            <a:off x="0" y="1700808"/>
            <a:ext cx="35638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6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pt-BR" sz="40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PODE  SER: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251520" y="404664"/>
            <a:ext cx="5000660" cy="504056"/>
          </a:xfrm>
          <a:prstGeom prst="rect">
            <a:avLst/>
          </a:prstGeom>
          <a:noFill/>
        </p:spPr>
        <p:txBody>
          <a:bodyPr wrap="square">
            <a:prstTxWarp prst="textFadeUp">
              <a:avLst>
                <a:gd name="adj" fmla="val 4697"/>
              </a:avLst>
            </a:prstTxWarp>
            <a:spAutoFit/>
          </a:bodyPr>
          <a:lstStyle/>
          <a:p>
            <a:pPr algn="ctr">
              <a:defRPr/>
            </a:pP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PRESSENTIMENTO</a:t>
            </a:r>
          </a:p>
        </p:txBody>
      </p:sp>
    </p:spTree>
    <p:extLst>
      <p:ext uri="{BB962C8B-B14F-4D97-AF65-F5344CB8AC3E}">
        <p14:creationId xmlns:p14="http://schemas.microsoft.com/office/powerpoint/2010/main" val="268362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/>
      <p:bldP spid="4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6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223978" y="980728"/>
            <a:ext cx="390596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pt-BR" sz="44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PODE  SER: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0" y="2492896"/>
            <a:ext cx="4353919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INTUIÇÃO</a:t>
            </a:r>
          </a:p>
          <a:p>
            <a:pPr algn="ctr">
              <a:defRPr/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(VOZ  DO  INSTINTO)</a:t>
            </a:r>
          </a:p>
        </p:txBody>
      </p:sp>
    </p:spTree>
    <p:extLst>
      <p:ext uri="{BB962C8B-B14F-4D97-AF65-F5344CB8AC3E}">
        <p14:creationId xmlns:p14="http://schemas.microsoft.com/office/powerpoint/2010/main" val="2612718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0" y="5301208"/>
            <a:ext cx="912911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CONSELHO  MAIS  DIRETO  QUE  OS  ESPÍRITOS  NOS  DÃO,  UTILIZANDO-SE</a:t>
            </a:r>
          </a:p>
          <a:p>
            <a:pPr algn="ctr">
              <a:defRPr/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  PESSOAS  QUE  NOS  CERCAM.</a:t>
            </a:r>
          </a:p>
        </p:txBody>
      </p:sp>
      <p:sp>
        <p:nvSpPr>
          <p:cNvPr id="7" name="Retângulo 6"/>
          <p:cNvSpPr/>
          <p:nvPr/>
        </p:nvSpPr>
        <p:spPr>
          <a:xfrm>
            <a:off x="0" y="332656"/>
            <a:ext cx="356388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PODE  SER:</a:t>
            </a:r>
          </a:p>
        </p:txBody>
      </p:sp>
    </p:spTree>
    <p:extLst>
      <p:ext uri="{BB962C8B-B14F-4D97-AF65-F5344CB8AC3E}">
        <p14:creationId xmlns:p14="http://schemas.microsoft.com/office/powerpoint/2010/main" val="1133264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563888" y="0"/>
            <a:ext cx="5580112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3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CAPÍTULO  IX  </a:t>
            </a:r>
          </a:p>
          <a:p>
            <a:pPr algn="ctr"/>
            <a:r>
              <a:rPr lang="pt-BR" sz="3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DA  INTERVENÇÃO  DOS  ESPÍRITOS  NO  MUNDO  CORPORAL 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3565143" y="3178711"/>
            <a:ext cx="557885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INFLUÊNCIA  OCULTA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DOS  ESPÍRITOS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EM  NOSSOS  PENSAMENTOS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  ATOS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3570709" y="3140968"/>
            <a:ext cx="558011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FACULDADE,  QUE  TÊM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OS  ESPÍRITOS,  DE  PENETRAR  OS  NOSSOS  PENSAMENTOS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3572970" y="3140968"/>
            <a:ext cx="5571030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1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ANJOS  DE  GUARDA  ESPÍRITOS  PROTETORES  FAMILIARES  OU  SIMPÁTICOS</a:t>
            </a:r>
          </a:p>
        </p:txBody>
      </p:sp>
      <p:sp>
        <p:nvSpPr>
          <p:cNvPr id="19" name="CaixaDeTexto 18"/>
          <p:cNvSpPr txBox="1"/>
          <p:nvPr/>
        </p:nvSpPr>
        <p:spPr>
          <a:xfrm>
            <a:off x="3565143" y="3444510"/>
            <a:ext cx="5578857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3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POSSESSOS</a:t>
            </a:r>
          </a:p>
        </p:txBody>
      </p:sp>
      <p:sp>
        <p:nvSpPr>
          <p:cNvPr id="20" name="CaixaDeTexto 19"/>
          <p:cNvSpPr txBox="1"/>
          <p:nvPr/>
        </p:nvSpPr>
        <p:spPr>
          <a:xfrm>
            <a:off x="3583913" y="3425665"/>
            <a:ext cx="5578857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3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CONVULSIONÁRIOS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3536768" y="3140968"/>
            <a:ext cx="557885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AFEIÇÃO  QUE  OS  ESPÍRITOS  VOTAM  A  CERTAS  PESSOAS</a:t>
            </a:r>
          </a:p>
        </p:txBody>
      </p:sp>
    </p:spTree>
    <p:extLst>
      <p:ext uri="{BB962C8B-B14F-4D97-AF65-F5344CB8AC3E}">
        <p14:creationId xmlns:p14="http://schemas.microsoft.com/office/powerpoint/2010/main" val="3619344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3" grpId="0"/>
      <p:bldP spid="13" grpId="1"/>
      <p:bldP spid="14" grpId="0"/>
      <p:bldP spid="19" grpId="0"/>
      <p:bldP spid="19" grpId="1"/>
      <p:bldP spid="20" grpId="0"/>
      <p:bldP spid="20" grpId="1"/>
      <p:bldP spid="8" grpId="0"/>
      <p:bldP spid="8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8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188640"/>
            <a:ext cx="9144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EXAMINE  CADA  UM  AS  DIVERSAS  CIRCUNSTÂNCIAS  FELIZES  OU  </a:t>
            </a:r>
          </a:p>
          <a:p>
            <a:pPr algn="ctr">
              <a:defRPr/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INFELIZES  DE  SUA  VIDA.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0" y="0"/>
            <a:ext cx="912911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VERÁ  QUE  RECEBEU  CONSELHOS  DE</a:t>
            </a:r>
          </a:p>
          <a:p>
            <a:pPr algn="ctr">
              <a:defRPr/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QUE  NÃO  SE  APROVEITOU  E  QUE  LHE  TERIAM  POUPADO  MUITOS  DESGOSTOS, </a:t>
            </a:r>
          </a:p>
          <a:p>
            <a:pPr algn="ctr">
              <a:defRPr/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SE  OS  HOUVESSE  ESCUTADO.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1619672" y="332656"/>
            <a:ext cx="5832648" cy="576064"/>
          </a:xfrm>
          <a:prstGeom prst="rect">
            <a:avLst/>
          </a:prstGeom>
          <a:noFill/>
        </p:spPr>
        <p:txBody>
          <a:bodyPr wrap="square">
            <a:prstTxWarp prst="textDeflate">
              <a:avLst/>
            </a:prstTxWarp>
            <a:spAutoFit/>
          </a:bodyPr>
          <a:lstStyle/>
          <a:p>
            <a:pPr algn="ctr">
              <a:defRPr/>
            </a:pPr>
            <a:r>
              <a:rPr lang="pt-BR" sz="36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ALERTA  DE  KARDEC!</a:t>
            </a:r>
          </a:p>
        </p:txBody>
      </p:sp>
    </p:spTree>
    <p:extLst>
      <p:ext uri="{BB962C8B-B14F-4D97-AF65-F5344CB8AC3E}">
        <p14:creationId xmlns:p14="http://schemas.microsoft.com/office/powerpoint/2010/main" val="3960988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0" y="3714752"/>
            <a:ext cx="457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SIM!</a:t>
            </a:r>
          </a:p>
        </p:txBody>
      </p:sp>
      <p:sp>
        <p:nvSpPr>
          <p:cNvPr id="4" name="Retângulo 3"/>
          <p:cNvSpPr/>
          <p:nvPr/>
        </p:nvSpPr>
        <p:spPr>
          <a:xfrm>
            <a:off x="0" y="2857496"/>
            <a:ext cx="4499992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6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pt-BR" sz="3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ELES  PODEM?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107504" y="188640"/>
            <a:ext cx="5328592" cy="1224136"/>
          </a:xfrm>
          <a:prstGeom prst="rect">
            <a:avLst/>
          </a:prstGeom>
          <a:noFill/>
        </p:spPr>
        <p:txBody>
          <a:bodyPr wrap="square">
            <a:prstTxWarp prst="textFadeUp">
              <a:avLst>
                <a:gd name="adj" fmla="val 5972"/>
              </a:avLst>
            </a:prstTxWarp>
            <a:spAutoFit/>
          </a:bodyPr>
          <a:lstStyle/>
          <a:p>
            <a:pPr algn="ctr">
              <a:defRPr/>
            </a:pPr>
            <a:r>
              <a:rPr lang="pt-BR" sz="2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INFLUÊNCIA  DOS  ESPÍRITOS</a:t>
            </a:r>
          </a:p>
          <a:p>
            <a:pPr algn="ctr">
              <a:defRPr/>
            </a:pPr>
            <a:r>
              <a:rPr lang="pt-BR" sz="2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NOS  ACONTECIMENTOS  DA  VIDA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0" y="2852936"/>
            <a:ext cx="478215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MAS  NUNCA  ATUAM  FORA  DAS  LEIS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DA  NATUREZA.</a:t>
            </a:r>
          </a:p>
        </p:txBody>
      </p:sp>
    </p:spTree>
    <p:extLst>
      <p:ext uri="{BB962C8B-B14F-4D97-AF65-F5344CB8AC3E}">
        <p14:creationId xmlns:p14="http://schemas.microsoft.com/office/powerpoint/2010/main" val="714986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7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4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4572000" y="3436297"/>
            <a:ext cx="456455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PROVOCANDO  ENCONTRO  DE  DUAS  PESSOAS.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2267744" y="260648"/>
            <a:ext cx="4743400" cy="576064"/>
          </a:xfrm>
          <a:prstGeom prst="rect">
            <a:avLst/>
          </a:prstGeom>
          <a:noFill/>
        </p:spPr>
        <p:txBody>
          <a:bodyPr wrap="square">
            <a:prstTxWarp prst="textDeflate">
              <a:avLst/>
            </a:prstTxWarp>
            <a:spAutoFit/>
          </a:bodyPr>
          <a:lstStyle/>
          <a:p>
            <a:pPr algn="ctr">
              <a:defRPr/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COMO  ATUAM?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4582996" y="3429000"/>
            <a:ext cx="457200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INSPIRANDO  IDEIA  DE  PASSAR  POR  DETERMINADO  LUGAR.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4569944" y="3432924"/>
            <a:ext cx="4572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RESPEITANDO  SEMPRE  O  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LIVRE-ARBÍTRIO.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4499992" y="3429000"/>
            <a:ext cx="4644008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CHAMANDO-LHE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  ATENÇÃO  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PARA  CERTO  PONTO.</a:t>
            </a:r>
          </a:p>
        </p:txBody>
      </p:sp>
    </p:spTree>
    <p:extLst>
      <p:ext uri="{BB962C8B-B14F-4D97-AF65-F5344CB8AC3E}">
        <p14:creationId xmlns:p14="http://schemas.microsoft.com/office/powerpoint/2010/main" val="1393177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0" grpId="0"/>
      <p:bldP spid="10" grpId="1"/>
      <p:bldP spid="11" grpId="0"/>
      <p:bldP spid="12" grpId="0"/>
      <p:bldP spid="12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-2495" y="5445224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6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pt-BR" sz="3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PRIMEIRO  EXEMPLO</a:t>
            </a:r>
            <a:r>
              <a:rPr lang="pt-BR" sz="3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899592" y="116632"/>
            <a:ext cx="7200800" cy="1008112"/>
          </a:xfrm>
          <a:prstGeom prst="rect">
            <a:avLst/>
          </a:prstGeom>
          <a:noFill/>
        </p:spPr>
        <p:txBody>
          <a:bodyPr wrap="square">
            <a:prstTxWarp prst="textFadeUp">
              <a:avLst>
                <a:gd name="adj" fmla="val 2741"/>
              </a:avLst>
            </a:prstTxWarp>
            <a:spAutoFit/>
          </a:bodyPr>
          <a:lstStyle/>
          <a:p>
            <a:pPr algn="ctr">
              <a:defRPr/>
            </a:pPr>
            <a:r>
              <a:rPr lang="pt-BR" sz="2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INFLUÊNCIA  DOS  ESPÍRITOS</a:t>
            </a:r>
          </a:p>
          <a:p>
            <a:pPr algn="ctr">
              <a:defRPr/>
            </a:pPr>
            <a:r>
              <a:rPr lang="pt-BR" sz="2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NOS  ACONTECIMENTOS  DA  VIDA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-2495" y="5552945"/>
            <a:ext cx="914194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SOBE  UMA  ESCADA,  A  ESCADA  SE  QUEBRA,  O  HOMEM  CAI  E  MORRE.</a:t>
            </a:r>
          </a:p>
        </p:txBody>
      </p:sp>
      <p:sp>
        <p:nvSpPr>
          <p:cNvPr id="9" name="Retângulo 8"/>
          <p:cNvSpPr/>
          <p:nvPr/>
        </p:nvSpPr>
        <p:spPr>
          <a:xfrm>
            <a:off x="-2495" y="5799167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pt-BR" sz="3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  HOMEM  TEM  QUE  MORRER.</a:t>
            </a:r>
          </a:p>
        </p:txBody>
      </p:sp>
    </p:spTree>
    <p:extLst>
      <p:ext uri="{BB962C8B-B14F-4D97-AF65-F5344CB8AC3E}">
        <p14:creationId xmlns:p14="http://schemas.microsoft.com/office/powerpoint/2010/main" val="591686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1"/>
      <p:bldP spid="9" grpId="0"/>
      <p:bldP spid="9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/>
          <p:cNvSpPr txBox="1"/>
          <p:nvPr/>
        </p:nvSpPr>
        <p:spPr>
          <a:xfrm>
            <a:off x="0" y="5013176"/>
            <a:ext cx="914194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  ESCADA  QUEBROU  PORQUE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ESTAVA  VELHA  E  NÃO  SUPORTOU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  PESO  DO  HOMEM.</a:t>
            </a:r>
          </a:p>
        </p:txBody>
      </p:sp>
      <p:sp>
        <p:nvSpPr>
          <p:cNvPr id="10" name="Retângulo 9"/>
          <p:cNvSpPr/>
          <p:nvPr/>
        </p:nvSpPr>
        <p:spPr>
          <a:xfrm>
            <a:off x="0" y="5373216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OS  ESPÍRITOS  NÃO  QUEBRAM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  ESCADA.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0" y="5445224"/>
            <a:ext cx="912911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RESULTANDO-LHE  A  MORTE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POR  EFEITO  NATURAL.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1187624" y="188641"/>
            <a:ext cx="6883698" cy="576064"/>
          </a:xfrm>
          <a:prstGeom prst="rect">
            <a:avLst/>
          </a:prstGeom>
          <a:noFill/>
        </p:spPr>
        <p:txBody>
          <a:bodyPr wrap="square">
            <a:prstTxWarp prst="textFadeUp">
              <a:avLst>
                <a:gd name="adj" fmla="val 4380"/>
              </a:avLst>
            </a:prstTxWarp>
            <a:spAutoFit/>
          </a:bodyPr>
          <a:lstStyle/>
          <a:p>
            <a:pPr algn="ctr">
              <a:defRPr/>
            </a:pPr>
            <a:r>
              <a:rPr lang="pt-BR" sz="36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AÇÃO  DOS  ESPÍRITOS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0" y="5445224"/>
            <a:ext cx="914194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OS  ESPÍRITOS  O  INSPIRARAM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  IDEIA  DE  SUBIR  NA  ESCADA.</a:t>
            </a:r>
          </a:p>
        </p:txBody>
      </p:sp>
    </p:spTree>
    <p:extLst>
      <p:ext uri="{BB962C8B-B14F-4D97-AF65-F5344CB8AC3E}">
        <p14:creationId xmlns:p14="http://schemas.microsoft.com/office/powerpoint/2010/main" val="1242790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0" grpId="0"/>
      <p:bldP spid="10" grpId="1"/>
      <p:bldP spid="11" grpId="0"/>
      <p:bldP spid="13" grpId="0"/>
      <p:bldP spid="13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558924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6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pt-BR" sz="3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SEGUNDO  EXEMPLO:</a:t>
            </a:r>
          </a:p>
        </p:txBody>
      </p:sp>
      <p:sp>
        <p:nvSpPr>
          <p:cNvPr id="9" name="Retângulo 8"/>
          <p:cNvSpPr/>
          <p:nvPr/>
        </p:nvSpPr>
        <p:spPr>
          <a:xfrm>
            <a:off x="27087" y="5568255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O  HOMEM  TEM  QUE  MORRER 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POR  UM  RAIO.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41945" y="5599032"/>
            <a:ext cx="912911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FOI  INSPIRADO  A  IDEIA  DELE  SE  ABRIGAR  DEBAIXO  DA  ÁRVORE  QUE  SERIA  ATINGIDA.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-25" y="5568255"/>
            <a:ext cx="914194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OS  ESPÍRITOS  NÃO  PROVOCAM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  PRODUÇÃO  DO  RAIO.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2057" y="5650796"/>
            <a:ext cx="91419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NÃO  O  DIRIGIRAM  PARA  ELE.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916692" y="116632"/>
            <a:ext cx="7310616" cy="1080120"/>
          </a:xfrm>
          <a:prstGeom prst="rect">
            <a:avLst/>
          </a:prstGeom>
          <a:noFill/>
        </p:spPr>
        <p:txBody>
          <a:bodyPr wrap="square">
            <a:prstTxWarp prst="textFadeUp">
              <a:avLst>
                <a:gd name="adj" fmla="val 2741"/>
              </a:avLst>
            </a:prstTxWarp>
            <a:spAutoFit/>
          </a:bodyPr>
          <a:lstStyle/>
          <a:p>
            <a:pPr algn="ctr">
              <a:defRPr/>
            </a:pPr>
            <a:r>
              <a:rPr lang="pt-BR" sz="2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INFLUÊNCIA  DOS  ESPÍRITOS</a:t>
            </a:r>
          </a:p>
          <a:p>
            <a:pPr algn="ctr">
              <a:defRPr/>
            </a:pPr>
            <a:r>
              <a:rPr lang="pt-BR" sz="2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NOS  ACONTECIMENTOS  DA  VIDA</a:t>
            </a:r>
          </a:p>
        </p:txBody>
      </p:sp>
    </p:spTree>
    <p:extLst>
      <p:ext uri="{BB962C8B-B14F-4D97-AF65-F5344CB8AC3E}">
        <p14:creationId xmlns:p14="http://schemas.microsoft.com/office/powerpoint/2010/main" val="230250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9" grpId="0"/>
      <p:bldP spid="9" grpId="1"/>
      <p:bldP spid="7" grpId="0"/>
      <p:bldP spid="10" grpId="0"/>
      <p:bldP spid="10" grpId="1"/>
      <p:bldP spid="11" grpId="0"/>
      <p:bldP spid="11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t="-9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-16146" y="540951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6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pt-BR" sz="3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TERCEIRO  EXEMPLO:</a:t>
            </a:r>
          </a:p>
        </p:txBody>
      </p:sp>
      <p:sp>
        <p:nvSpPr>
          <p:cNvPr id="9" name="Retângulo 8"/>
          <p:cNvSpPr/>
          <p:nvPr/>
        </p:nvSpPr>
        <p:spPr>
          <a:xfrm>
            <a:off x="0" y="5589240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INDIVÍDUO  </a:t>
            </a:r>
            <a:r>
              <a:rPr lang="pt-BR" sz="3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NÃO</a:t>
            </a: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TEM  QUE  MORRER  ALVEJADO  POR  UM  TIRO.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2057" y="5517232"/>
            <a:ext cx="914194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PESSOA  MAL  INTENCIONADA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DISPARA  UM  TIRO  SOBRE  ELE.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0" y="5877272"/>
            <a:ext cx="912911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ELE  NÃO  É  ATINGIDO  PELO  TIRO.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0" y="5517232"/>
            <a:ext cx="914194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  PROJÉTIL  SEGUE  O  RUMO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QUE  TEM  QUE  PERCORRER.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0" y="5589240"/>
            <a:ext cx="914194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  ESPÍRITO  LHE  INSPIRA  A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IDEIA  DE  SE  DESVIAR.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1005800" y="188640"/>
            <a:ext cx="7094592" cy="1097220"/>
          </a:xfrm>
          <a:prstGeom prst="rect">
            <a:avLst/>
          </a:prstGeom>
          <a:noFill/>
        </p:spPr>
        <p:txBody>
          <a:bodyPr wrap="square">
            <a:prstTxWarp prst="textFadeUp">
              <a:avLst>
                <a:gd name="adj" fmla="val 2741"/>
              </a:avLst>
            </a:prstTxWarp>
            <a:spAutoFit/>
          </a:bodyPr>
          <a:lstStyle/>
          <a:p>
            <a:pPr algn="ctr">
              <a:defRPr/>
            </a:pPr>
            <a:r>
              <a:rPr lang="pt-BR" sz="2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INFLUÊNCIA  DOS  ESPÍRITOS</a:t>
            </a:r>
          </a:p>
          <a:p>
            <a:pPr algn="ctr">
              <a:defRPr/>
            </a:pPr>
            <a:r>
              <a:rPr lang="pt-BR" sz="2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NOS  ACONTECIMENTOS  DA  VIDA</a:t>
            </a:r>
          </a:p>
        </p:txBody>
      </p:sp>
    </p:spTree>
    <p:extLst>
      <p:ext uri="{BB962C8B-B14F-4D97-AF65-F5344CB8AC3E}">
        <p14:creationId xmlns:p14="http://schemas.microsoft.com/office/powerpoint/2010/main" val="585530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9" grpId="0"/>
      <p:bldP spid="9" grpId="1"/>
      <p:bldP spid="7" grpId="0"/>
      <p:bldP spid="7" grpId="1"/>
      <p:bldP spid="10" grpId="0"/>
      <p:bldP spid="11" grpId="0"/>
      <p:bldP spid="11" grpId="1"/>
      <p:bldP spid="12" grpId="0"/>
      <p:bldP spid="12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brightnessContrast contrast="10000"/>
                    </a14:imgEffect>
                  </a14:imgLayer>
                </a14:imgProps>
              </a:ext>
            </a:extLst>
          </a:blip>
          <a:srcRect/>
          <a:stretch>
            <a:fillRect t="-10000" r="-12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3612650" y="3933056"/>
            <a:ext cx="553135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ALGUMAS  VEZES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É  EFEITO  DA  AÇÃO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DOS  ESPÍRITOS.</a:t>
            </a:r>
          </a:p>
        </p:txBody>
      </p:sp>
      <p:sp>
        <p:nvSpPr>
          <p:cNvPr id="4" name="Retângulo 3"/>
          <p:cNvSpPr/>
          <p:nvPr/>
        </p:nvSpPr>
        <p:spPr>
          <a:xfrm>
            <a:off x="3779912" y="3645024"/>
            <a:ext cx="53640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pt-BR" sz="4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SIM!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3635896" y="3357562"/>
            <a:ext cx="5508104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A  POSIÇÃO  E  O  CARÁTER  DO  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INDIVÍDUO  MUITO  INFLUEM.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557074" y="99789"/>
            <a:ext cx="8029851" cy="1384995"/>
          </a:xfrm>
          <a:prstGeom prst="rect">
            <a:avLst/>
          </a:prstGeom>
          <a:noFill/>
        </p:spPr>
        <p:txBody>
          <a:bodyPr wrap="square">
            <a:prstTxWarp prst="textFadeUp">
              <a:avLst>
                <a:gd name="adj" fmla="val 8369"/>
              </a:avLst>
            </a:prstTxWarp>
            <a:spAutoFit/>
          </a:bodyPr>
          <a:lstStyle/>
          <a:p>
            <a:pPr algn="ctr">
              <a:defRPr/>
            </a:pP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OS  ESPÍRITOS  PODEM  AJUDAR</a:t>
            </a:r>
          </a:p>
          <a:p>
            <a:pPr algn="ctr">
              <a:defRPr/>
            </a:pP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OU  DIFICULTAR  A  REALIZAÇÃO</a:t>
            </a:r>
          </a:p>
          <a:p>
            <a:pPr algn="ctr">
              <a:defRPr/>
            </a:pP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DE  NOSSOS  PROJETOS?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543576" y="3857628"/>
            <a:ext cx="560042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MUITAS  VEZES  SÃO  CONSEQUÊNCIAS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DOS  NOSSOS  ERROS.</a:t>
            </a:r>
          </a:p>
        </p:txBody>
      </p:sp>
    </p:spTree>
    <p:extLst>
      <p:ext uri="{BB962C8B-B14F-4D97-AF65-F5344CB8AC3E}">
        <p14:creationId xmlns:p14="http://schemas.microsoft.com/office/powerpoint/2010/main" val="1082549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6" grpId="0"/>
      <p:bldP spid="7" grpId="0"/>
      <p:bldP spid="7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brightnessContrast bright="10000" contrast="10000"/>
                    </a14:imgEffect>
                  </a14:imgLayer>
                </a14:imgProps>
              </a:ext>
            </a:extLst>
          </a:blip>
          <a:srcRect/>
          <a:stretch>
            <a:fillRect l="-3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85474" y="1235291"/>
            <a:ext cx="914194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ATENDER</a:t>
            </a:r>
            <a:r>
              <a:rPr kumimoji="0" lang="pt-BR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AS  NECESSIDADES  DE  PROGRESSO,  PROVAS  E  EXPIAÇÕES  DO  HOMEM</a:t>
            </a: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.</a:t>
            </a:r>
          </a:p>
        </p:txBody>
      </p:sp>
      <p:sp>
        <p:nvSpPr>
          <p:cNvPr id="4" name="Retângulo 3"/>
          <p:cNvSpPr/>
          <p:nvPr/>
        </p:nvSpPr>
        <p:spPr>
          <a:xfrm>
            <a:off x="-85474" y="1266315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pt-BR" sz="35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OBJETIVOS:</a:t>
            </a:r>
            <a:endParaRPr kumimoji="0" lang="pt-BR" sz="3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itchFamily="34" charset="0"/>
              <a:ea typeface="+mn-ea"/>
              <a:cs typeface="Arial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497898" y="131973"/>
            <a:ext cx="8208912" cy="670513"/>
          </a:xfrm>
          <a:prstGeom prst="rect">
            <a:avLst/>
          </a:prstGeom>
          <a:noFill/>
        </p:spPr>
        <p:txBody>
          <a:bodyPr wrap="square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OS  FENÔMENOS  DA  NATUREZA</a:t>
            </a:r>
            <a:endParaRPr kumimoji="0" lang="pt-BR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itchFamily="34" charset="0"/>
              <a:ea typeface="+mn-ea"/>
              <a:cs typeface="Arial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2057" y="1235291"/>
            <a:ext cx="914194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RESTABELECER  O  EQUILÍBRIO  DAS  FORÇAS  FÍSICAS  DA  NATUREZA</a:t>
            </a: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.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31382" y="1435345"/>
            <a:ext cx="91419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TUDO  TEM  UMA  RAZÃO  DE  SER</a:t>
            </a: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.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-52035" y="1235291"/>
            <a:ext cx="914194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NADA  ACONTECE  SEM  A  PERMISSÃO  DE  DEUS</a:t>
            </a: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82243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7" grpId="0"/>
      <p:bldP spid="7" grpId="1"/>
      <p:bldP spid="9" grpId="0"/>
      <p:bldP spid="9" grpId="1"/>
      <p:bldP spid="10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0" y="4725144"/>
            <a:ext cx="914194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SÃO  AGENTES  DA  VONTADE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  DEUS.</a:t>
            </a:r>
          </a:p>
        </p:txBody>
      </p:sp>
      <p:sp>
        <p:nvSpPr>
          <p:cNvPr id="4" name="Retângulo 3"/>
          <p:cNvSpPr/>
          <p:nvPr/>
        </p:nvSpPr>
        <p:spPr>
          <a:xfrm>
            <a:off x="13491" y="5013176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EXERCEM  AÇÃO  SOBRE  A  MATÉRIA.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14958" y="4687976"/>
            <a:ext cx="912911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AS  AÇÕES  SÃO  DE  ACORDO</a:t>
            </a:r>
          </a:p>
          <a:p>
            <a:pPr algn="ctr">
              <a:defRPr/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  A  EVOLUÇÃO  E  ATRIBUIÇÕES</a:t>
            </a:r>
          </a:p>
          <a:p>
            <a:pPr algn="ctr">
              <a:defRPr/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QUE  POSSUEM.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0" y="4725144"/>
            <a:ext cx="914194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PODEM  INFLUENCIAR,  DIRIGIR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  PRESIDIR  OS  FENÔMENOS.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1202729" y="188640"/>
            <a:ext cx="6738541" cy="1071409"/>
          </a:xfrm>
          <a:prstGeom prst="rect">
            <a:avLst/>
          </a:prstGeom>
          <a:noFill/>
        </p:spPr>
        <p:txBody>
          <a:bodyPr wrap="square">
            <a:prstTxWarp prst="textFadeUp">
              <a:avLst>
                <a:gd name="adj" fmla="val 7252"/>
              </a:avLst>
            </a:prstTxWarp>
            <a:spAutoFit/>
          </a:bodyPr>
          <a:lstStyle/>
          <a:p>
            <a:pPr algn="ctr">
              <a:defRPr/>
            </a:pP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AÇÃO  DOS  ESPÍRITOS  NOS</a:t>
            </a:r>
          </a:p>
          <a:p>
            <a:pPr algn="ctr">
              <a:defRPr/>
            </a:pP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FENÔMENOS  DA  NATUREZA</a:t>
            </a:r>
          </a:p>
        </p:txBody>
      </p:sp>
    </p:spTree>
    <p:extLst>
      <p:ext uri="{BB962C8B-B14F-4D97-AF65-F5344CB8AC3E}">
        <p14:creationId xmlns:p14="http://schemas.microsoft.com/office/powerpoint/2010/main" val="2460042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6" grpId="0"/>
      <p:bldP spid="7" grpId="0"/>
      <p:bldP spid="7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/>
          <p:cNvSpPr txBox="1"/>
          <p:nvPr/>
        </p:nvSpPr>
        <p:spPr>
          <a:xfrm>
            <a:off x="3576139" y="3212976"/>
            <a:ext cx="557885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AÇÃO  DOS  ESPÍRITOS  SOBRE  OS  FENÔMENOS  DA  NATUREZA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3563888" y="3140968"/>
            <a:ext cx="558011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INFLUÊNCIA   DOS  ESPÍRITOS  NOS  ACONTECIMENTOS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DA  VIDA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3585145" y="3284984"/>
            <a:ext cx="557103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BÊNÇÃOS  E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MALDIÇÕES</a:t>
            </a:r>
          </a:p>
        </p:txBody>
      </p:sp>
      <p:sp>
        <p:nvSpPr>
          <p:cNvPr id="19" name="CaixaDeTexto 18"/>
          <p:cNvSpPr txBox="1"/>
          <p:nvPr/>
        </p:nvSpPr>
        <p:spPr>
          <a:xfrm>
            <a:off x="3565143" y="3284984"/>
            <a:ext cx="557885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OS  ESPÍRITOS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DURANTE  OS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COMBATES</a:t>
            </a:r>
          </a:p>
        </p:txBody>
      </p:sp>
      <p:sp>
        <p:nvSpPr>
          <p:cNvPr id="20" name="CaixaDeTexto 19"/>
          <p:cNvSpPr txBox="1"/>
          <p:nvPr/>
        </p:nvSpPr>
        <p:spPr>
          <a:xfrm>
            <a:off x="3557958" y="3429000"/>
            <a:ext cx="55788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6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PACTOS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565143" y="3284984"/>
            <a:ext cx="557885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PODER  OCULTO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TALISMÃS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FEITICEIROS</a:t>
            </a:r>
          </a:p>
        </p:txBody>
      </p:sp>
      <p:sp>
        <p:nvSpPr>
          <p:cNvPr id="8" name="Retângulo 7"/>
          <p:cNvSpPr/>
          <p:nvPr/>
        </p:nvSpPr>
        <p:spPr>
          <a:xfrm>
            <a:off x="3563888" y="31264"/>
            <a:ext cx="5580112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3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CAPÍTULO  IX  </a:t>
            </a:r>
          </a:p>
          <a:p>
            <a:pPr algn="ctr"/>
            <a:r>
              <a:rPr lang="pt-BR" sz="3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DA  INTERVENÇÃO  DOS  ESPÍRITOS  NO  MUNDO  CORPORAL </a:t>
            </a:r>
          </a:p>
        </p:txBody>
      </p:sp>
    </p:spTree>
    <p:extLst>
      <p:ext uri="{BB962C8B-B14F-4D97-AF65-F5344CB8AC3E}">
        <p14:creationId xmlns:p14="http://schemas.microsoft.com/office/powerpoint/2010/main" val="2690485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3" grpId="0"/>
      <p:bldP spid="13" grpId="1"/>
      <p:bldP spid="14" grpId="0"/>
      <p:bldP spid="19" grpId="0"/>
      <p:bldP spid="19" grpId="1"/>
      <p:bldP spid="20" grpId="0"/>
      <p:bldP spid="20" grpId="1"/>
      <p:bldP spid="7" grpId="0"/>
      <p:bldP spid="7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057" y="5357826"/>
            <a:ext cx="914194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COMPRAZEM-SE  NA  DISCÓRDIA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  NA  DESTRUIÇÃO.</a:t>
            </a:r>
          </a:p>
        </p:txBody>
      </p:sp>
      <p:sp>
        <p:nvSpPr>
          <p:cNvPr id="4" name="Retângulo 3"/>
          <p:cNvSpPr/>
          <p:nvPr/>
        </p:nvSpPr>
        <p:spPr>
          <a:xfrm>
            <a:off x="0" y="558924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6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pt-BR" sz="36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OS  INFERIORES: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14883" y="5301208"/>
            <a:ext cx="912911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PODEM  INFLUENCIAR  NAS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DECISÕES  ERRÔNEAS.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629082" y="116632"/>
            <a:ext cx="7885835" cy="1008112"/>
          </a:xfrm>
          <a:prstGeom prst="rect">
            <a:avLst/>
          </a:prstGeom>
          <a:noFill/>
        </p:spPr>
        <p:txBody>
          <a:bodyPr wrap="square">
            <a:prstTxWarp prst="textFadeUp">
              <a:avLst>
                <a:gd name="adj" fmla="val 6647"/>
              </a:avLst>
            </a:prstTxWarp>
            <a:spAutoFit/>
          </a:bodyPr>
          <a:lstStyle/>
          <a:p>
            <a:pPr algn="ctr">
              <a:defRPr/>
            </a:pP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OS  ESPÍRITOS  DURANTE  AS  </a:t>
            </a:r>
          </a:p>
          <a:p>
            <a:pPr algn="ctr">
              <a:defRPr/>
            </a:pP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GUERRAS  E  COMBATES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0" y="5301208"/>
            <a:ext cx="914194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NÃO  SE  PREOCUPAM  SE  A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CAUSA  É  JUSTA.</a:t>
            </a:r>
          </a:p>
        </p:txBody>
      </p:sp>
    </p:spTree>
    <p:extLst>
      <p:ext uri="{BB962C8B-B14F-4D97-AF65-F5344CB8AC3E}">
        <p14:creationId xmlns:p14="http://schemas.microsoft.com/office/powerpoint/2010/main" val="2455508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6" grpId="0"/>
      <p:bldP spid="9" grpId="0"/>
      <p:bldP spid="9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brightnessContrast bright="20000" contrast="5000"/>
                    </a14:imgEffect>
                  </a14:imgLayer>
                </a14:imgProps>
              </a:ext>
            </a:extLst>
          </a:blip>
          <a:srcRect/>
          <a:stretch>
            <a:fillRect t="-8000" r="-3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057" y="5589240"/>
            <a:ext cx="91419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AMPARAM  E  SOCORREM.</a:t>
            </a:r>
          </a:p>
        </p:txBody>
      </p:sp>
      <p:sp>
        <p:nvSpPr>
          <p:cNvPr id="4" name="Retângulo 3"/>
          <p:cNvSpPr/>
          <p:nvPr/>
        </p:nvSpPr>
        <p:spPr>
          <a:xfrm>
            <a:off x="0" y="557214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6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pt-BR" sz="36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OS  SUPERIORES: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0" y="5589240"/>
            <a:ext cx="912911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PODEM  INFLUENCIAR  NAS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BOAS  DECISÕES.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0" y="5380672"/>
            <a:ext cx="912911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CONDUZEM  OS  DESENCARNADOS  </a:t>
            </a:r>
          </a:p>
          <a:p>
            <a:pPr algn="ctr">
              <a:defRPr/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PARA  OS  POSTOS  DE  SOCORRO  </a:t>
            </a:r>
          </a:p>
          <a:p>
            <a:pPr algn="ctr">
              <a:defRPr/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NO  PLANO  ESPIRITUAL.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701090" y="116632"/>
            <a:ext cx="7741819" cy="936104"/>
          </a:xfrm>
          <a:prstGeom prst="rect">
            <a:avLst/>
          </a:prstGeom>
          <a:noFill/>
        </p:spPr>
        <p:txBody>
          <a:bodyPr wrap="square">
            <a:prstTxWarp prst="textFadeUp">
              <a:avLst>
                <a:gd name="adj" fmla="val 5842"/>
              </a:avLst>
            </a:prstTxWarp>
            <a:spAutoFit/>
          </a:bodyPr>
          <a:lstStyle/>
          <a:p>
            <a:pPr algn="ctr">
              <a:defRPr/>
            </a:pP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OS  ESPÍRITOS  DURANTE  AS  </a:t>
            </a:r>
          </a:p>
          <a:p>
            <a:pPr algn="ctr">
              <a:defRPr/>
            </a:pP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GUERRAS  E  COMBATES</a:t>
            </a:r>
          </a:p>
        </p:txBody>
      </p:sp>
      <p:sp>
        <p:nvSpPr>
          <p:cNvPr id="8" name="Retângulo 7"/>
          <p:cNvSpPr/>
          <p:nvPr/>
        </p:nvSpPr>
        <p:spPr>
          <a:xfrm>
            <a:off x="0" y="5589240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Cena  do  Filme  Nosso  Lar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Resgate  da  2ª  Guerra  Mundial</a:t>
            </a:r>
          </a:p>
        </p:txBody>
      </p:sp>
    </p:spTree>
    <p:extLst>
      <p:ext uri="{BB962C8B-B14F-4D97-AF65-F5344CB8AC3E}">
        <p14:creationId xmlns:p14="http://schemas.microsoft.com/office/powerpoint/2010/main" val="2063131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6" grpId="0"/>
      <p:bldP spid="6" grpId="1"/>
      <p:bldP spid="7" grpId="0"/>
      <p:bldP spid="8" grpId="0"/>
      <p:bldP spid="8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brightnessContrast contrast="10000"/>
                    </a14:imgEffect>
                  </a14:imgLayer>
                </a14:imgProps>
              </a:ext>
            </a:extLst>
          </a:blip>
          <a:srcRect/>
          <a:stretch>
            <a:fillRect t="-3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0" y="1772816"/>
            <a:ext cx="914194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JULGAM-SE  NÃO  ESTAR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MORTOS.</a:t>
            </a:r>
          </a:p>
        </p:txBody>
      </p:sp>
      <p:sp>
        <p:nvSpPr>
          <p:cNvPr id="4" name="Retângulo 3"/>
          <p:cNvSpPr/>
          <p:nvPr/>
        </p:nvSpPr>
        <p:spPr>
          <a:xfrm>
            <a:off x="-27722" y="1772816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FICAM  SURPREENDIDOS  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  ATORDOADOS.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0" y="1772816"/>
            <a:ext cx="912911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PODEM  GUARDAR  VESTÍGIOS,  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CONFORME  O  CARÁTER.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611560" y="116632"/>
            <a:ext cx="7885835" cy="1097790"/>
          </a:xfrm>
          <a:prstGeom prst="rect">
            <a:avLst/>
          </a:prstGeom>
          <a:noFill/>
        </p:spPr>
        <p:txBody>
          <a:bodyPr wrap="square">
            <a:prstTxWarp prst="textFadeUp">
              <a:avLst>
                <a:gd name="adj" fmla="val 4181"/>
              </a:avLst>
            </a:prstTxWarp>
            <a:spAutoFit/>
          </a:bodyPr>
          <a:lstStyle/>
          <a:p>
            <a:pPr algn="ctr">
              <a:defRPr/>
            </a:pPr>
            <a:r>
              <a:rPr lang="pt-BR" sz="2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OS  ESPÍRTOS  QUE  DESENCARNAM </a:t>
            </a:r>
          </a:p>
          <a:p>
            <a:pPr algn="ctr">
              <a:defRPr/>
            </a:pPr>
            <a:r>
              <a:rPr lang="pt-BR" sz="2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NOS  COMBATES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0" y="1988840"/>
            <a:ext cx="91419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PARECEM-LHES  AINDA  EM  AÇÃO.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2057" y="1772816"/>
            <a:ext cx="914194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POUCO  A  POUCO  A  REALIDADE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LHES  SURGE.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4991" y="1772816"/>
            <a:ext cx="914194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PODEM  CONTINUAR  ODIANDO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  PERSEGUINDO  OS  INIMIGOS.</a:t>
            </a:r>
          </a:p>
        </p:txBody>
      </p:sp>
    </p:spTree>
    <p:extLst>
      <p:ext uri="{BB962C8B-B14F-4D97-AF65-F5344CB8AC3E}">
        <p14:creationId xmlns:p14="http://schemas.microsoft.com/office/powerpoint/2010/main" val="3717575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6" grpId="0"/>
      <p:bldP spid="7" grpId="0"/>
      <p:bldP spid="7" grpId="1"/>
      <p:bldP spid="9" grpId="0"/>
      <p:bldP spid="9" grpId="1"/>
      <p:bldP spid="10" grpId="0"/>
      <p:bldP spid="10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4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057" y="5373216"/>
            <a:ext cx="914194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  QUE  HÁ:  </a:t>
            </a: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NATUREZAS  MÁS  QUE  SIMPATIZAM  COM  OS  MAUS  ESPÍRITOS.</a:t>
            </a:r>
          </a:p>
        </p:txBody>
      </p:sp>
      <p:sp>
        <p:nvSpPr>
          <p:cNvPr id="4" name="Retângulo 3"/>
          <p:cNvSpPr/>
          <p:nvPr/>
        </p:nvSpPr>
        <p:spPr>
          <a:xfrm>
            <a:off x="-142908" y="5357826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NÃO  HÁ. 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SÃO  UMA  ALEGORIA.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-15579" y="5345007"/>
            <a:ext cx="912911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OS  QUE  PRATICAM  O  MAL  SOFRERÃO</a:t>
            </a:r>
          </a:p>
          <a:p>
            <a:pPr algn="ctr">
              <a:defRPr/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AS  CONSEQUÊNCIAS  NA  VIDA  FUTURA.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663809" y="116632"/>
            <a:ext cx="7816382" cy="792088"/>
          </a:xfrm>
          <a:prstGeom prst="rect">
            <a:avLst/>
          </a:prstGeom>
          <a:noFill/>
        </p:spPr>
        <p:txBody>
          <a:bodyPr wrap="square">
            <a:prstTxWarp prst="textDeflate">
              <a:avLst/>
            </a:prstTxWarp>
            <a:spAutoFit/>
          </a:bodyPr>
          <a:lstStyle/>
          <a:p>
            <a:pPr algn="ctr">
              <a:defRPr/>
            </a:pPr>
            <a:r>
              <a:rPr lang="pt-BR" sz="2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PACTOS  COM  OS  MAUS  ESPÍRITOS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-15578" y="4985657"/>
            <a:ext cx="914194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PODEM  SER  ROMPIDOS  PELA  VONTADE  FIRME  E  ASSISTÊNCIA  DOS  BONS  ESPÍRITOS.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-15577" y="5342436"/>
            <a:ext cx="914194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REPRESENTAM  REBELDIA  CONTRA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  PROVIDÊNCIA  DIVINA.</a:t>
            </a:r>
          </a:p>
        </p:txBody>
      </p:sp>
    </p:spTree>
    <p:extLst>
      <p:ext uri="{BB962C8B-B14F-4D97-AF65-F5344CB8AC3E}">
        <p14:creationId xmlns:p14="http://schemas.microsoft.com/office/powerpoint/2010/main" val="2862429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6" grpId="0"/>
      <p:bldP spid="7" grpId="0"/>
      <p:bldP spid="7" grpId="1"/>
      <p:bldP spid="9" grpId="0"/>
      <p:bldP spid="9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r="-1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0210" y="5100282"/>
            <a:ext cx="914194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TODAS  AS  FÓRMULAS  SÃO  </a:t>
            </a:r>
          </a:p>
          <a:p>
            <a:pPr algn="ctr">
              <a:defRPr/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CHARLATARIA.  NÃO  EXERCEM</a:t>
            </a:r>
          </a:p>
          <a:p>
            <a:pPr algn="ctr">
              <a:defRPr/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AÇÃO  SOBRE  OS  ESPÍRITOS.</a:t>
            </a:r>
          </a:p>
        </p:txBody>
      </p:sp>
      <p:sp>
        <p:nvSpPr>
          <p:cNvPr id="4" name="Retângulo 3"/>
          <p:cNvSpPr/>
          <p:nvPr/>
        </p:nvSpPr>
        <p:spPr>
          <a:xfrm>
            <a:off x="0" y="5184643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pt-BR" sz="3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PRODUZEM  EFEITOS?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12826" y="5129012"/>
            <a:ext cx="912911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ESSA  CRENÇA  REVELA  A  INFERIORIDADE  DAS  IDEIAS  QUE  FAVORECEM  A  AÇÃO</a:t>
            </a:r>
          </a:p>
          <a:p>
            <a:pPr algn="ctr">
              <a:defRPr/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DOS  ESPÍRITOS  IMPERFEITOS.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2447764" y="217093"/>
            <a:ext cx="4248472" cy="648072"/>
          </a:xfrm>
          <a:prstGeom prst="rect">
            <a:avLst/>
          </a:prstGeom>
          <a:noFill/>
        </p:spPr>
        <p:txBody>
          <a:bodyPr wrap="square">
            <a:prstTxWarp prst="textDeflate">
              <a:avLst/>
            </a:prstTxWarp>
            <a:spAutoFit/>
          </a:bodyPr>
          <a:lstStyle/>
          <a:p>
            <a:pPr algn="ctr">
              <a:defRPr/>
            </a:pPr>
            <a:r>
              <a:rPr lang="pt-BR" sz="36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TALISMÃS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-27098" y="5282901"/>
            <a:ext cx="91419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  QUE  ATUA  É  O  PENSAMENTO.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-50767" y="5100282"/>
            <a:ext cx="914194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SÃO  RECURSOS  QUE  APENAS  </a:t>
            </a:r>
          </a:p>
          <a:p>
            <a:pPr algn="ctr">
              <a:defRPr/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AUXILIAM  NA  CONCENTRAÇÃO.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-56253" y="5100282"/>
            <a:ext cx="914194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DA  PUREZA  DA  INTENÇÃO  E  DOS  SENTIMENTOS,  DEPENDE  A  NATUREZA</a:t>
            </a:r>
          </a:p>
          <a:p>
            <a:pPr algn="ctr">
              <a:defRPr/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DOS  ESPÍRITOS  QUE  SÃO  ATRAÍDOS.</a:t>
            </a:r>
          </a:p>
        </p:txBody>
      </p:sp>
    </p:spTree>
    <p:extLst>
      <p:ext uri="{BB962C8B-B14F-4D97-AF65-F5344CB8AC3E}">
        <p14:creationId xmlns:p14="http://schemas.microsoft.com/office/powerpoint/2010/main" val="1146457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6" grpId="0"/>
      <p:bldP spid="7" grpId="0"/>
      <p:bldP spid="7" grpId="1"/>
      <p:bldP spid="9" grpId="0"/>
      <p:bldP spid="9" grpId="1"/>
      <p:bldP spid="11" grpId="0"/>
      <p:bldP spid="11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>
            <a:fillRect t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-142228" y="2132856"/>
            <a:ext cx="601216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SÃO  PESSOAS  QUE,  QUANDO  DE  BOA  FÉ,  GOZAM  DE  CERTAS  FACULDADES  COMO</a:t>
            </a:r>
          </a:p>
          <a:p>
            <a:pPr algn="ctr">
              <a:defRPr/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FORÇA  MAGNÉTICA  OU  DUPLA VISTA.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0" y="2137445"/>
            <a:ext cx="514806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NÃO  SÃO  DOTADOS</a:t>
            </a:r>
          </a:p>
          <a:p>
            <a:pPr algn="ctr">
              <a:defRPr/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  PODERES  SOBRENATURAIS.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971600" y="548680"/>
            <a:ext cx="3784504" cy="504056"/>
          </a:xfrm>
          <a:prstGeom prst="rect">
            <a:avLst/>
          </a:prstGeom>
          <a:noFill/>
        </p:spPr>
        <p:txBody>
          <a:bodyPr wrap="square">
            <a:prstTxWarp prst="textFadeUp">
              <a:avLst>
                <a:gd name="adj" fmla="val 3792"/>
              </a:avLst>
            </a:prstTxWarp>
            <a:spAutoFit/>
          </a:bodyPr>
          <a:lstStyle/>
          <a:p>
            <a:pPr algn="ctr">
              <a:defRPr/>
            </a:pPr>
            <a:r>
              <a:rPr lang="pt-BR" sz="36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FEITICEIROS</a:t>
            </a:r>
          </a:p>
        </p:txBody>
      </p:sp>
    </p:spTree>
    <p:extLst>
      <p:ext uri="{BB962C8B-B14F-4D97-AF65-F5344CB8AC3E}">
        <p14:creationId xmlns:p14="http://schemas.microsoft.com/office/powerpoint/2010/main" val="2037469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8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427984" y="2060848"/>
            <a:ext cx="460029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NÃO.  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DEUS  NÃO  PERMITIRIA.</a:t>
            </a:r>
          </a:p>
        </p:txBody>
      </p:sp>
      <p:sp>
        <p:nvSpPr>
          <p:cNvPr id="3" name="Retângulo 2"/>
          <p:cNvSpPr/>
          <p:nvPr/>
        </p:nvSpPr>
        <p:spPr>
          <a:xfrm>
            <a:off x="3441204" y="1879088"/>
            <a:ext cx="572412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UMA  PESSOA, 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COM  O  AUXÍLIO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  UM  MAU  ESPÍRITO,  PODE  PREJUDICAR  ALGUÉM?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3592187" y="1893123"/>
            <a:ext cx="543609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COM  A  PRECE  ATRAÍMOS  A  SIMPATIA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  O  AMPARO  DOS  BONS  ESPÍRITOS.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4283968" y="332656"/>
            <a:ext cx="4248472" cy="648072"/>
          </a:xfrm>
          <a:prstGeom prst="rect">
            <a:avLst/>
          </a:prstGeom>
          <a:noFill/>
        </p:spPr>
        <p:txBody>
          <a:bodyPr wrap="square">
            <a:prstTxWarp prst="textDeflate">
              <a:avLst/>
            </a:prstTxWarp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PODER  OCULTO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3984789" y="1772816"/>
            <a:ext cx="515921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PODE-SE  LIVRAR  DELES  POR  MEIO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  AÇÃO  OPOSTA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(O  BEM)  E  PELA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AÇÃO  DA  VONTADE.</a:t>
            </a:r>
          </a:p>
        </p:txBody>
      </p:sp>
    </p:spTree>
    <p:extLst>
      <p:ext uri="{BB962C8B-B14F-4D97-AF65-F5344CB8AC3E}">
        <p14:creationId xmlns:p14="http://schemas.microsoft.com/office/powerpoint/2010/main" val="226997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4" grpId="0"/>
      <p:bldP spid="6" grpId="0"/>
      <p:bldP spid="6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 r="-9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0" y="5076473"/>
            <a:ext cx="91419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FORÇA  MAGNÉTICA  PODEROSA.</a:t>
            </a:r>
          </a:p>
        </p:txBody>
      </p:sp>
      <p:sp>
        <p:nvSpPr>
          <p:cNvPr id="4" name="Retângulo 3"/>
          <p:cNvSpPr/>
          <p:nvPr/>
        </p:nvSpPr>
        <p:spPr>
          <a:xfrm>
            <a:off x="5146672" y="2132856"/>
            <a:ext cx="39973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6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CONDIÇÕES: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0" y="5076473"/>
            <a:ext cx="912911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AUXÍLIO  DOS  BONS  ESPÍRITOS.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736957" y="116632"/>
            <a:ext cx="7670086" cy="864096"/>
          </a:xfrm>
          <a:prstGeom prst="rect">
            <a:avLst/>
          </a:prstGeom>
          <a:noFill/>
        </p:spPr>
        <p:txBody>
          <a:bodyPr wrap="square">
            <a:prstTxWarp prst="textFadeUp">
              <a:avLst>
                <a:gd name="adj" fmla="val 5462"/>
              </a:avLst>
            </a:prstTxWarp>
            <a:spAutoFit/>
          </a:bodyPr>
          <a:lstStyle/>
          <a:p>
            <a:pPr algn="ctr">
              <a:defRPr/>
            </a:pPr>
            <a:r>
              <a:rPr lang="pt-BR" sz="2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O  PODER  DE  CURAR  PELO</a:t>
            </a:r>
          </a:p>
          <a:p>
            <a:pPr algn="ctr">
              <a:defRPr/>
            </a:pPr>
            <a:r>
              <a:rPr lang="pt-BR" sz="2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SIMPLES  CONTATO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0" y="5085184"/>
            <a:ext cx="914194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PUREZA  DE  SENTIMENTO  E 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ARDENTE  DESEJO  DE  FAZER  O  BEM.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2060848"/>
            <a:ext cx="1565197" cy="1565197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3140968"/>
            <a:ext cx="1368152" cy="136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99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1"/>
      <p:bldP spid="6" grpId="0"/>
      <p:bldP spid="7" grpId="0"/>
      <p:bldP spid="7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brightnessContrast contrast="10000"/>
                    </a14:imgEffect>
                  </a14:imgLayer>
                </a14:imgProps>
              </a:ext>
            </a:extLst>
          </a:blip>
          <a:srcRect/>
          <a:stretch>
            <a:fillRect t="-40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057" y="5085184"/>
            <a:ext cx="914194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DÃO  A  CHAVE  PARA  A  COMPREENSÃO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  UMA  IMENSIDADE  DE  FENÔMENOS.</a:t>
            </a:r>
          </a:p>
        </p:txBody>
      </p:sp>
      <p:sp>
        <p:nvSpPr>
          <p:cNvPr id="4" name="Retângulo 3"/>
          <p:cNvSpPr/>
          <p:nvPr/>
        </p:nvSpPr>
        <p:spPr>
          <a:xfrm>
            <a:off x="35271" y="5085184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SÃO  DUAS  CIÊNCIAS  QUE  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FORMAM  UMA  ÚNICA.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0" y="5085184"/>
            <a:ext cx="912911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CONSTITUEM  O  MELHOR  PRESERVATIVO  CONTRA  AS  SUPERTIÇÕES.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785786" y="260648"/>
            <a:ext cx="7674646" cy="576064"/>
          </a:xfrm>
          <a:prstGeom prst="rect">
            <a:avLst/>
          </a:prstGeom>
          <a:noFill/>
        </p:spPr>
        <p:txBody>
          <a:bodyPr wrap="square">
            <a:prstTxWarp prst="textDeflate">
              <a:avLst/>
            </a:prstTxWarp>
            <a:spAutoFit/>
          </a:bodyPr>
          <a:lstStyle/>
          <a:p>
            <a:pPr algn="ctr">
              <a:defRPr/>
            </a:pPr>
            <a:r>
              <a:rPr lang="pt-BR" sz="2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ESPIRITISMO  E  MAGNETISMO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0" y="5085184"/>
            <a:ext cx="914194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REVELAM  O  QUE  ESTÁ  NAS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LEIS  DA  NATUREZA.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-14081" y="5013176"/>
            <a:ext cx="914194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MOSTRAM  A  REALIDADE  DAS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COISAS  E  AS  SUAS  CAUSAS.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124744"/>
            <a:ext cx="3472780" cy="3472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000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6" grpId="0"/>
      <p:bldP spid="7" grpId="0"/>
      <p:bldP spid="7" grpId="1"/>
      <p:bldP spid="9" grpId="0"/>
      <p:bldP spid="9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5000" t="-26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0" y="2132856"/>
            <a:ext cx="4572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PODEM  EXERCER  INFLUÊNCIA.</a:t>
            </a:r>
          </a:p>
        </p:txBody>
      </p:sp>
      <p:sp>
        <p:nvSpPr>
          <p:cNvPr id="4" name="Retângulo 3"/>
          <p:cNvSpPr/>
          <p:nvPr/>
        </p:nvSpPr>
        <p:spPr>
          <a:xfrm>
            <a:off x="0" y="2204864"/>
            <a:ext cx="456540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PODEM  SE    REALIZAR?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0" y="1988840"/>
            <a:ext cx="456455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JAMAIS  DESVIAM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A  AÇÃO  DA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JUSTIÇA  DIVINA.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1095002" y="116632"/>
            <a:ext cx="6953996" cy="792088"/>
          </a:xfrm>
          <a:prstGeom prst="rect">
            <a:avLst/>
          </a:prstGeom>
          <a:noFill/>
        </p:spPr>
        <p:txBody>
          <a:bodyPr wrap="square">
            <a:prstTxWarp prst="textDeflate">
              <a:avLst/>
            </a:prstTxWarp>
            <a:spAutoFit/>
          </a:bodyPr>
          <a:lstStyle/>
          <a:p>
            <a:pPr algn="ctr">
              <a:defRPr/>
            </a:pPr>
            <a:r>
              <a:rPr lang="pt-BR" sz="2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BENÇÃOS  E  MALDIÇÕES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0" y="1772816"/>
            <a:ext cx="4562244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SÓ  SE  CONCRETIZAM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POR  VONTADE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  DEUS.</a:t>
            </a:r>
          </a:p>
        </p:txBody>
      </p:sp>
    </p:spTree>
    <p:extLst>
      <p:ext uri="{BB962C8B-B14F-4D97-AF65-F5344CB8AC3E}">
        <p14:creationId xmlns:p14="http://schemas.microsoft.com/office/powerpoint/2010/main" val="2701029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6" grpId="0"/>
      <p:bldP spid="7" grpId="0"/>
      <p:bldP spid="7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6"/>
          <p:cNvSpPr>
            <a:spLocks noChangeArrowheads="1" noChangeShapeType="1" noTextEdit="1"/>
          </p:cNvSpPr>
          <p:nvPr/>
        </p:nvSpPr>
        <p:spPr bwMode="auto">
          <a:xfrm>
            <a:off x="0" y="214860"/>
            <a:ext cx="4860032" cy="1077218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13566"/>
              </a:avLst>
            </a:prstTxWarp>
          </a:bodyPr>
          <a:lstStyle/>
          <a:p>
            <a:pPr algn="ctr"/>
            <a:r>
              <a:rPr lang="pt-BR" sz="3600" b="1" kern="10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FACULDADES   DOS</a:t>
            </a:r>
          </a:p>
          <a:p>
            <a:pPr algn="ctr"/>
            <a:r>
              <a:rPr lang="pt-BR" sz="3600" b="1" kern="10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 ESPÍRITOS</a:t>
            </a:r>
          </a:p>
        </p:txBody>
      </p:sp>
      <p:sp>
        <p:nvSpPr>
          <p:cNvPr id="3" name="Text Box 26"/>
          <p:cNvSpPr txBox="1">
            <a:spLocks noChangeArrowheads="1"/>
          </p:cNvSpPr>
          <p:nvPr/>
        </p:nvSpPr>
        <p:spPr bwMode="auto">
          <a:xfrm>
            <a:off x="179512" y="1988840"/>
            <a:ext cx="435597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ELES  PODEM:</a:t>
            </a:r>
          </a:p>
        </p:txBody>
      </p:sp>
      <p:sp>
        <p:nvSpPr>
          <p:cNvPr id="4" name="Text Box 28"/>
          <p:cNvSpPr txBox="1">
            <a:spLocks noChangeArrowheads="1"/>
          </p:cNvSpPr>
          <p:nvPr/>
        </p:nvSpPr>
        <p:spPr bwMode="auto">
          <a:xfrm>
            <a:off x="-31384" y="5301208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VER  O  QUE  FAZEMOS.</a:t>
            </a:r>
          </a:p>
        </p:txBody>
      </p:sp>
      <p:sp>
        <p:nvSpPr>
          <p:cNvPr id="5" name="Text Box 29"/>
          <p:cNvSpPr txBox="1">
            <a:spLocks noChangeArrowheads="1"/>
          </p:cNvSpPr>
          <p:nvPr/>
        </p:nvSpPr>
        <p:spPr bwMode="auto">
          <a:xfrm>
            <a:off x="0" y="5229200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CONHECER  E  INFLUENCIAR  OS</a:t>
            </a:r>
          </a:p>
          <a:p>
            <a:pPr algn="ctr"/>
            <a:r>
              <a:rPr lang="pt-BR" sz="3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NOSSOS  PENSAMENTOS  E  ATOS.</a:t>
            </a:r>
          </a:p>
        </p:txBody>
      </p:sp>
    </p:spTree>
    <p:extLst>
      <p:ext uri="{BB962C8B-B14F-4D97-AF65-F5344CB8AC3E}">
        <p14:creationId xmlns:p14="http://schemas.microsoft.com/office/powerpoint/2010/main" val="1756523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30"/>
          <p:cNvSpPr>
            <a:spLocks noChangeArrowheads="1" noChangeShapeType="1" noTextEdit="1"/>
          </p:cNvSpPr>
          <p:nvPr/>
        </p:nvSpPr>
        <p:spPr bwMode="auto">
          <a:xfrm>
            <a:off x="4357686" y="260648"/>
            <a:ext cx="4529064" cy="1152128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5367"/>
              </a:avLst>
            </a:prstTxWarp>
          </a:bodyPr>
          <a:lstStyle/>
          <a:p>
            <a:pPr algn="ctr"/>
            <a:r>
              <a:rPr lang="pt-BR" sz="2800" b="1" kern="10" dirty="0"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  <a:latin typeface="Arial Black"/>
              </a:rPr>
              <a:t>COMO  DISTINGUIR </a:t>
            </a:r>
          </a:p>
          <a:p>
            <a:pPr algn="ctr"/>
            <a:r>
              <a:rPr lang="pt-BR" sz="2800" b="1" kern="10" dirty="0"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  <a:latin typeface="Arial Black"/>
              </a:rPr>
              <a:t>OS  PENSAMENTOS?</a:t>
            </a:r>
          </a:p>
        </p:txBody>
      </p:sp>
      <p:sp>
        <p:nvSpPr>
          <p:cNvPr id="3" name="Retângulo 2"/>
          <p:cNvSpPr/>
          <p:nvPr/>
        </p:nvSpPr>
        <p:spPr>
          <a:xfrm>
            <a:off x="5436096" y="2420888"/>
            <a:ext cx="37079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kern="10" dirty="0">
                <a:solidFill>
                  <a:srgbClr val="FF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SÃO  NOSSOS?</a:t>
            </a:r>
          </a:p>
        </p:txBody>
      </p:sp>
      <p:sp>
        <p:nvSpPr>
          <p:cNvPr id="5" name="Retângulo 4"/>
          <p:cNvSpPr/>
          <p:nvPr/>
        </p:nvSpPr>
        <p:spPr>
          <a:xfrm>
            <a:off x="5591334" y="3284984"/>
            <a:ext cx="355266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kern="10" dirty="0">
                <a:solidFill>
                  <a:srgbClr val="FF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SÃO  DOS</a:t>
            </a:r>
          </a:p>
          <a:p>
            <a:pPr algn="ctr"/>
            <a:r>
              <a:rPr lang="pt-BR" sz="3200" b="1" kern="10" dirty="0">
                <a:solidFill>
                  <a:srgbClr val="FF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ESPÍRITOS?</a:t>
            </a:r>
          </a:p>
        </p:txBody>
      </p:sp>
    </p:spTree>
    <p:extLst>
      <p:ext uri="{BB962C8B-B14F-4D97-AF65-F5344CB8AC3E}">
        <p14:creationId xmlns:p14="http://schemas.microsoft.com/office/powerpoint/2010/main" val="252990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39"/>
          <p:cNvSpPr txBox="1">
            <a:spLocks noChangeArrowheads="1"/>
          </p:cNvSpPr>
          <p:nvPr/>
        </p:nvSpPr>
        <p:spPr bwMode="auto">
          <a:xfrm>
            <a:off x="4860032" y="2291388"/>
            <a:ext cx="428396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</a:effectLst>
                <a:latin typeface="Arial" pitchFamily="34" charset="0"/>
                <a:cs typeface="Arial" pitchFamily="34" charset="0"/>
              </a:rPr>
              <a:t>GERALMENTE</a:t>
            </a:r>
          </a:p>
          <a:p>
            <a:pPr algn="ctr"/>
            <a:r>
              <a:rPr lang="pt-BR" sz="3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</a:effectLst>
                <a:latin typeface="Arial" pitchFamily="34" charset="0"/>
                <a:cs typeface="Arial" pitchFamily="34" charset="0"/>
              </a:rPr>
              <a:t>VEM</a:t>
            </a:r>
          </a:p>
          <a:p>
            <a:pPr algn="ctr"/>
            <a:r>
              <a:rPr lang="pt-BR" sz="3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</a:effectLst>
                <a:latin typeface="Arial" pitchFamily="34" charset="0"/>
                <a:cs typeface="Arial" pitchFamily="34" charset="0"/>
              </a:rPr>
              <a:t> PRIMEIRO.</a:t>
            </a:r>
          </a:p>
        </p:txBody>
      </p:sp>
      <p:sp>
        <p:nvSpPr>
          <p:cNvPr id="7" name="WordArt 41"/>
          <p:cNvSpPr>
            <a:spLocks noChangeArrowheads="1" noChangeShapeType="1" noTextEdit="1"/>
          </p:cNvSpPr>
          <p:nvPr/>
        </p:nvSpPr>
        <p:spPr bwMode="auto">
          <a:xfrm>
            <a:off x="5220072" y="476672"/>
            <a:ext cx="3563888" cy="504056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4031"/>
              </a:avLst>
            </a:prstTxWarp>
          </a:bodyPr>
          <a:lstStyle/>
          <a:p>
            <a:pPr algn="ctr"/>
            <a:r>
              <a:rPr lang="pt-BR" sz="4000" b="1" kern="10" dirty="0">
                <a:solidFill>
                  <a:schemeClr val="bg1"/>
                </a:solidFill>
                <a:effectLst>
                  <a:glow rad="101600">
                    <a:srgbClr val="000000"/>
                  </a:glow>
                </a:effectLst>
                <a:latin typeface="Arial Black" pitchFamily="34" charset="0"/>
                <a:cs typeface="Arial" pitchFamily="34" charset="0"/>
              </a:rPr>
              <a:t>OS  NOSSOS:</a:t>
            </a:r>
          </a:p>
        </p:txBody>
      </p:sp>
      <p:sp>
        <p:nvSpPr>
          <p:cNvPr id="8" name="Text Box 40"/>
          <p:cNvSpPr txBox="1">
            <a:spLocks noChangeArrowheads="1"/>
          </p:cNvSpPr>
          <p:nvPr/>
        </p:nvSpPr>
        <p:spPr bwMode="auto">
          <a:xfrm>
            <a:off x="4788024" y="2291388"/>
            <a:ext cx="4355976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pt-BR" sz="30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</a:effectLst>
                <a:latin typeface="Arial" pitchFamily="34" charset="0"/>
                <a:cs typeface="Arial" pitchFamily="34" charset="0"/>
              </a:rPr>
              <a:t>IMPRESSÃO  DE</a:t>
            </a:r>
          </a:p>
          <a:p>
            <a:pPr algn="ctr"/>
            <a:r>
              <a:rPr lang="pt-BR" sz="30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</a:effectLst>
                <a:latin typeface="Arial" pitchFamily="34" charset="0"/>
                <a:cs typeface="Arial" pitchFamily="34" charset="0"/>
              </a:rPr>
              <a:t>QUE  ALGUÉM</a:t>
            </a:r>
          </a:p>
          <a:p>
            <a:pPr algn="ctr"/>
            <a:r>
              <a:rPr lang="pt-BR" sz="30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</a:effectLst>
                <a:latin typeface="Arial" pitchFamily="34" charset="0"/>
                <a:cs typeface="Arial" pitchFamily="34" charset="0"/>
              </a:rPr>
              <a:t>NOS  FALA.</a:t>
            </a:r>
          </a:p>
        </p:txBody>
      </p:sp>
      <p:sp>
        <p:nvSpPr>
          <p:cNvPr id="9" name="WordArt 42"/>
          <p:cNvSpPr>
            <a:spLocks noChangeArrowheads="1" noChangeShapeType="1" noTextEdit="1"/>
          </p:cNvSpPr>
          <p:nvPr/>
        </p:nvSpPr>
        <p:spPr bwMode="auto">
          <a:xfrm>
            <a:off x="4932040" y="476672"/>
            <a:ext cx="3960440" cy="504056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7752"/>
              </a:avLst>
            </a:prstTxWarp>
          </a:bodyPr>
          <a:lstStyle/>
          <a:p>
            <a:pPr algn="ctr"/>
            <a:r>
              <a:rPr lang="pt-BR" sz="3600" b="1" kern="10" dirty="0">
                <a:solidFill>
                  <a:schemeClr val="bg1"/>
                </a:solidFill>
                <a:effectLst>
                  <a:glow rad="101600">
                    <a:srgbClr val="000000"/>
                  </a:glow>
                </a:effectLst>
                <a:latin typeface="Arial Black" pitchFamily="34" charset="0"/>
                <a:cs typeface="Arial" pitchFamily="34" charset="0"/>
              </a:rPr>
              <a:t>OS  SUGERIDOS:</a:t>
            </a:r>
          </a:p>
        </p:txBody>
      </p:sp>
    </p:spTree>
    <p:extLst>
      <p:ext uri="{BB962C8B-B14F-4D97-AF65-F5344CB8AC3E}">
        <p14:creationId xmlns:p14="http://schemas.microsoft.com/office/powerpoint/2010/main" val="2759746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3000" t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WordArt 30"/>
          <p:cNvSpPr>
            <a:spLocks noChangeArrowheads="1" noChangeShapeType="1" noTextEdit="1"/>
          </p:cNvSpPr>
          <p:nvPr/>
        </p:nvSpPr>
        <p:spPr bwMode="auto">
          <a:xfrm>
            <a:off x="179512" y="332656"/>
            <a:ext cx="4548465" cy="1296144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7961"/>
              </a:avLst>
            </a:prstTxWarp>
          </a:bodyPr>
          <a:lstStyle/>
          <a:p>
            <a:pPr algn="ctr"/>
            <a:r>
              <a:rPr lang="pt-BR" sz="3200" b="1" kern="10" dirty="0"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  <a:latin typeface="Arial Black"/>
              </a:rPr>
              <a:t>A  QUALIDADE </a:t>
            </a:r>
          </a:p>
          <a:p>
            <a:pPr algn="ctr"/>
            <a:r>
              <a:rPr lang="pt-BR" sz="3200" b="1" kern="10" dirty="0"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  <a:latin typeface="Arial Black"/>
              </a:rPr>
              <a:t>DOS  PENSAMENTOS</a:t>
            </a:r>
          </a:p>
        </p:txBody>
      </p:sp>
      <p:sp>
        <p:nvSpPr>
          <p:cNvPr id="2" name="Retângulo 1"/>
          <p:cNvSpPr/>
          <p:nvPr/>
        </p:nvSpPr>
        <p:spPr>
          <a:xfrm>
            <a:off x="-30870" y="270892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COMPETE-VOS</a:t>
            </a:r>
          </a:p>
          <a:p>
            <a:pPr algn="ctr"/>
            <a:r>
              <a:rPr lang="pt-BR" sz="36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DISCERNIR!</a:t>
            </a:r>
          </a:p>
        </p:txBody>
      </p:sp>
    </p:spTree>
    <p:extLst>
      <p:ext uri="{BB962C8B-B14F-4D97-AF65-F5344CB8AC3E}">
        <p14:creationId xmlns:p14="http://schemas.microsoft.com/office/powerpoint/2010/main" val="1079150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3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5157192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pt-BR" sz="3200" b="1" dirty="0">
                <a:solidFill>
                  <a:srgbClr val="FFC000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NÃO  SIGNIFICA: </a:t>
            </a:r>
            <a:r>
              <a:rPr lang="pt-BR" sz="3200" b="1" dirty="0">
                <a:solidFill>
                  <a:srgbClr val="FFC000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  COABITAÇÃO  DE  DOIS  ESPÍRITOS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NUM  MESMO  CORPO.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0" y="4664749"/>
            <a:ext cx="9129117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pt-BR" sz="3200" b="1" dirty="0">
                <a:solidFill>
                  <a:srgbClr val="FFC000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SIGNIFICA:</a:t>
            </a:r>
            <a:r>
              <a:rPr lang="pt-BR" sz="3200" b="1" dirty="0">
                <a:solidFill>
                  <a:srgbClr val="66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QUE  O  ENCARNADO  PODE  FICAR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OBSEDIADO  AO  PONTO  DE  TER  A  SUA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VONTADE  PARALISADA.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5500694" y="1196752"/>
            <a:ext cx="3370308" cy="865351"/>
          </a:xfrm>
          <a:prstGeom prst="rect">
            <a:avLst/>
          </a:prstGeom>
          <a:noFill/>
        </p:spPr>
        <p:txBody>
          <a:bodyPr wrap="square">
            <a:prstTxWarp prst="textDeflate">
              <a:avLst/>
            </a:prstTxWarp>
            <a:spAutoFit/>
          </a:bodyPr>
          <a:lstStyle/>
          <a:p>
            <a:pPr algn="ctr">
              <a:defRPr/>
            </a:pP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POSSESSÃO</a:t>
            </a:r>
          </a:p>
        </p:txBody>
      </p:sp>
    </p:spTree>
    <p:extLst>
      <p:ext uri="{BB962C8B-B14F-4D97-AF65-F5344CB8AC3E}">
        <p14:creationId xmlns:p14="http://schemas.microsoft.com/office/powerpoint/2010/main" val="1407977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brightnessContrast bright="6000" contrast="5000"/>
                    </a14:imgEffect>
                  </a14:imgLayer>
                </a14:imgProps>
              </a:ext>
            </a:extLst>
          </a:blip>
          <a:srcRect/>
          <a:stretch>
            <a:fillRect t="-1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5517232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O  ESPÍRITO  OBSESSOR  IDENTIFICA-SE</a:t>
            </a:r>
          </a:p>
          <a:p>
            <a:pPr algn="ctr">
              <a:defRPr/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  OS  DEFEITOS  DO  ENCARNADO.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14883" y="5517232"/>
            <a:ext cx="912911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A  DOMINAÇÃO  NUNCA  SE  EFETUA  SEM</a:t>
            </a:r>
          </a:p>
          <a:p>
            <a:pPr algn="ctr">
              <a:defRPr/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  CONSENTIMENTO  DO  ENCARNADO.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1331640" y="116632"/>
            <a:ext cx="6336704" cy="720080"/>
          </a:xfrm>
          <a:prstGeom prst="rect">
            <a:avLst/>
          </a:prstGeom>
          <a:noFill/>
        </p:spPr>
        <p:txBody>
          <a:bodyPr wrap="square">
            <a:prstTxWarp prst="textDeflate">
              <a:avLst/>
            </a:prstTxWarp>
            <a:spAutoFit/>
          </a:bodyPr>
          <a:lstStyle/>
          <a:p>
            <a:pPr algn="ctr">
              <a:defRPr/>
            </a:pP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CAUSA  DA  POSSESSÃO</a:t>
            </a:r>
          </a:p>
        </p:txBody>
      </p:sp>
    </p:spTree>
    <p:extLst>
      <p:ext uri="{BB962C8B-B14F-4D97-AF65-F5344CB8AC3E}">
        <p14:creationId xmlns:p14="http://schemas.microsoft.com/office/powerpoint/2010/main" val="3333641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/>
    </p:bld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Estrutura padrão">
  <a:themeElements>
    <a:clrScheme name="Estrutura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trutura padrã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CC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Black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CC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Black" pitchFamily="34" charset="0"/>
          </a:defRPr>
        </a:defPPr>
      </a:lstStyle>
    </a:lnDef>
  </a:objectDefaults>
  <a:extraClrSchemeLst>
    <a:extraClrScheme>
      <a:clrScheme name="Estrutura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trutura padrã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2879</TotalTime>
  <Words>1406</Words>
  <Application>Microsoft Office PowerPoint</Application>
  <PresentationFormat>Apresentação na tela (4:3)</PresentationFormat>
  <Paragraphs>323</Paragraphs>
  <Slides>39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5</vt:i4>
      </vt:variant>
      <vt:variant>
        <vt:lpstr>Títulos de slides</vt:lpstr>
      </vt:variant>
      <vt:variant>
        <vt:i4>39</vt:i4>
      </vt:variant>
    </vt:vector>
  </HeadingPairs>
  <TitlesOfParts>
    <vt:vector size="48" baseType="lpstr">
      <vt:lpstr>Arial</vt:lpstr>
      <vt:lpstr>Arial Black</vt:lpstr>
      <vt:lpstr>Calibri</vt:lpstr>
      <vt:lpstr>Times New Roman</vt:lpstr>
      <vt:lpstr>Tema do Office</vt:lpstr>
      <vt:lpstr>1_Tema do Office</vt:lpstr>
      <vt:lpstr>2_Tema do Office</vt:lpstr>
      <vt:lpstr>2_Estrutura padrão</vt:lpstr>
      <vt:lpstr>3_Tema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cliente</dc:creator>
  <cp:lastModifiedBy>Fabio Pedrosa</cp:lastModifiedBy>
  <cp:revision>247</cp:revision>
  <dcterms:created xsi:type="dcterms:W3CDTF">2015-10-18T17:41:00Z</dcterms:created>
  <dcterms:modified xsi:type="dcterms:W3CDTF">2019-02-27T20:51:44Z</dcterms:modified>
</cp:coreProperties>
</file>