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6"/>
  </p:notesMasterIdLst>
  <p:sldIdLst>
    <p:sldId id="258" r:id="rId2"/>
    <p:sldId id="369" r:id="rId3"/>
    <p:sldId id="352" r:id="rId4"/>
    <p:sldId id="314" r:id="rId5"/>
    <p:sldId id="345" r:id="rId6"/>
    <p:sldId id="368" r:id="rId7"/>
    <p:sldId id="355" r:id="rId8"/>
    <p:sldId id="367" r:id="rId9"/>
    <p:sldId id="370" r:id="rId10"/>
    <p:sldId id="358" r:id="rId11"/>
    <p:sldId id="371" r:id="rId12"/>
    <p:sldId id="362" r:id="rId13"/>
    <p:sldId id="365" r:id="rId14"/>
    <p:sldId id="337" r:id="rId15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BFFFF"/>
    <a:srgbClr val="FFDDFF"/>
    <a:srgbClr val="FFCCFF"/>
    <a:srgbClr val="66FFFF"/>
    <a:srgbClr val="000000"/>
    <a:srgbClr val="4400A8"/>
    <a:srgbClr val="5400D0"/>
    <a:srgbClr val="6600FF"/>
    <a:srgbClr val="3366CC"/>
    <a:srgbClr val="00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660"/>
  </p:normalViewPr>
  <p:slideViewPr>
    <p:cSldViewPr showGuides="1">
      <p:cViewPr varScale="1">
        <p:scale>
          <a:sx n="101" d="100"/>
          <a:sy n="101" d="100"/>
        </p:scale>
        <p:origin x="702" y="11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D833BC9-CD01-4838-ACD0-643FEE7AB655}" type="datetimeFigureOut">
              <a:rPr lang="pt-BR" smtClean="0"/>
              <a:pPr/>
              <a:t>15/06/2018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AF64C18-7853-45B7-8BD6-339BCDC82E74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150728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F64C18-7853-45B7-8BD6-339BCDC82E74}" type="slidenum">
              <a:rPr lang="pt-BR" smtClean="0">
                <a:solidFill>
                  <a:prstClr val="black"/>
                </a:solidFill>
              </a:rPr>
              <a:pPr/>
              <a:t>14</a:t>
            </a:fld>
            <a:endParaRPr lang="pt-B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86603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BACC7A-1D4B-47B1-8368-FF3E41D4FB66}" type="datetimeFigureOut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15/06/2018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A60E27-92CE-4B7D-B3C6-A23A7D056251}" type="slidenum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79823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DF2396-AA9C-456C-9165-9041438C1D36}" type="datetimeFigureOut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15/06/2018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2C6519-F4E2-4257-94FA-51EE9526D00F}" type="slidenum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22827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DBBAD4-C29C-4E28-85FB-CF7DD9F4BFD7}" type="datetimeFigureOut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15/06/2018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52B515-07CA-4A1A-B551-87F09093166F}" type="slidenum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35819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BBEE46-0AA6-4506-A5C6-C0201488E3AD}" type="datetimeFigureOut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15/06/2018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67EEE2-7099-4BE9-AF27-513D9877A985}" type="slidenum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90651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FD34AB-D4E5-40CA-BD8E-349E90DF25C6}" type="datetimeFigureOut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15/06/2018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AF19C5-2F61-4F92-B8E5-5AD4CE4FCAD5}" type="slidenum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70701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A7BFFF-A174-4626-9CB2-7FE673CF8CB3}" type="datetimeFigureOut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15/06/2018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9F63EC-7734-4E07-992B-BF168A6179C3}" type="slidenum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13927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56E7A6-3479-4709-9B62-120DF160B872}" type="datetimeFigureOut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15/06/2018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0A1870-1672-4A27-BCE5-5139C259E5CE}" type="slidenum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95943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DF89F6-B990-4560-B453-4961BC80BE20}" type="datetimeFigureOut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15/06/2018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9B1E1C-3C84-4266-ACB9-A92B3DD75DF6}" type="slidenum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31037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195FF4-F5DF-44CF-AECB-491F3D1C996C}" type="datetimeFigureOut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15/06/2018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461E9B-5913-4168-BF37-D7C488F1D481}" type="slidenum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19011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5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B27FCD-FF64-41DA-B934-04376E4B97D5}" type="datetimeFigureOut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15/06/2018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498C64-527B-49E2-A6B7-0E48DAD07671}" type="slidenum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92381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t-BR" noProof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5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CDF2E7-E030-4254-9D60-73922F5ECFAC}" type="datetimeFigureOut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15/06/2018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B381F1-F1C7-403B-B302-CFD280F40929}" type="slidenum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01097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Espaço Reservado para Título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t-BR"/>
              <a:t>Clique para editar o estilo do título mestre</a:t>
            </a:r>
          </a:p>
        </p:txBody>
      </p:sp>
      <p:sp>
        <p:nvSpPr>
          <p:cNvPr id="1027" name="Espaço Reservado para Texto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18985528-3EFD-4DBB-A5A4-129D045AF434}" type="datetimeFigureOut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15/06/2018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DFDF1ED7-0910-4180-8BF1-1682D0BD12F3}" type="slidenum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43042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7.wdp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8.wdp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9.wdp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10.wdp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microsoft.com/office/2007/relationships/hdphoto" Target="../media/hdphoto11.wdp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3995936" y="2689756"/>
            <a:ext cx="514806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pt-BR" sz="28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ESTRANHA  MORAL</a:t>
            </a:r>
          </a:p>
        </p:txBody>
      </p:sp>
      <p:sp>
        <p:nvSpPr>
          <p:cNvPr id="6" name="CaixaDeTexto 5"/>
          <p:cNvSpPr txBox="1"/>
          <p:nvPr/>
        </p:nvSpPr>
        <p:spPr>
          <a:xfrm>
            <a:off x="0" y="77723"/>
            <a:ext cx="9144000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pt-BR" sz="28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ESTUDO  METÓDICO</a:t>
            </a:r>
          </a:p>
          <a:p>
            <a:pPr algn="ctr">
              <a:defRPr/>
            </a:pPr>
            <a:r>
              <a:rPr lang="pt-BR" sz="28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 O  EVANGELHO  SEGUNDO  O  ESPIRITISMO</a:t>
            </a:r>
          </a:p>
        </p:txBody>
      </p:sp>
      <p:sp>
        <p:nvSpPr>
          <p:cNvPr id="4" name="CaixaDeTexto 1"/>
          <p:cNvSpPr txBox="1"/>
          <p:nvPr/>
        </p:nvSpPr>
        <p:spPr>
          <a:xfrm>
            <a:off x="3855166" y="1762337"/>
            <a:ext cx="52920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pt-BR" sz="2800" b="1" dirty="0">
                <a:solidFill>
                  <a:schemeClr val="bg1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CAP.  </a:t>
            </a:r>
            <a:r>
              <a:rPr lang="pt-BR" sz="2800" b="1" dirty="0" err="1">
                <a:solidFill>
                  <a:schemeClr val="bg1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XXIII</a:t>
            </a:r>
            <a:endParaRPr lang="pt-BR" sz="2800" b="1" dirty="0">
              <a:solidFill>
                <a:schemeClr val="bg1"/>
              </a:solidFill>
              <a:effectLst>
                <a:glow rad="101600">
                  <a:srgbClr val="0000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Retângulo 2"/>
          <p:cNvSpPr/>
          <p:nvPr/>
        </p:nvSpPr>
        <p:spPr>
          <a:xfrm>
            <a:off x="3995936" y="3789040"/>
            <a:ext cx="5148064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ctr">
              <a:buFont typeface="Wingdings" pitchFamily="2" charset="2"/>
              <a:buChar char="Ø"/>
              <a:defRPr/>
            </a:pPr>
            <a:r>
              <a:rPr lang="pt-BR" sz="28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DEIXAR  AOS  MORTOS</a:t>
            </a:r>
          </a:p>
          <a:p>
            <a:pPr algn="ctr">
              <a:defRPr/>
            </a:pPr>
            <a:r>
              <a:rPr lang="pt-BR" sz="28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O  CUIDADO  DE  ENTERRAR  SEUS</a:t>
            </a:r>
          </a:p>
          <a:p>
            <a:pPr algn="ctr">
              <a:defRPr/>
            </a:pPr>
            <a:r>
              <a:rPr lang="pt-BR" sz="28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MORTOS</a:t>
            </a:r>
          </a:p>
        </p:txBody>
      </p:sp>
    </p:spTree>
    <p:extLst>
      <p:ext uri="{BB962C8B-B14F-4D97-AF65-F5344CB8AC3E}">
        <p14:creationId xmlns:p14="http://schemas.microsoft.com/office/powerpoint/2010/main" val="839177831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33000"/>
                    </a14:imgEffect>
                    <a14:imgEffect>
                      <a14:brightnessContrast bright="10000"/>
                    </a14:imgEffect>
                  </a14:imgLayer>
                </a14:imgProps>
              </a:ext>
            </a:extLst>
          </a:blip>
          <a:srcRect/>
          <a:stretch>
            <a:fillRect l="-5000" t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20785" y="1124744"/>
            <a:ext cx="911710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800" b="1" dirty="0">
                <a:solidFill>
                  <a:schemeClr val="bg1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A  EXISTÊNCIA  TERRESTRE:</a:t>
            </a:r>
            <a:endParaRPr lang="pt-BR" sz="2800" dirty="0">
              <a:solidFill>
                <a:schemeClr val="bg1"/>
              </a:solidFill>
              <a:effectLst>
                <a:glow rad="101600">
                  <a:srgbClr val="0000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5" name="Retângulo 4"/>
          <p:cNvSpPr/>
          <p:nvPr/>
        </p:nvSpPr>
        <p:spPr>
          <a:xfrm>
            <a:off x="-28287" y="5212357"/>
            <a:ext cx="9117107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8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É  UMA  “ESPÉCIE  DE  MORTE”,  SE  </a:t>
            </a:r>
          </a:p>
          <a:p>
            <a:pPr algn="ctr"/>
            <a:r>
              <a:rPr lang="pt-BR" sz="28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COMPARADA  AO  ESPLENDOR  E  À</a:t>
            </a:r>
          </a:p>
          <a:p>
            <a:pPr algn="ctr"/>
            <a:r>
              <a:rPr lang="pt-BR" sz="28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ATIVIDADE  DA  VIDA  ESPIRITUAL.</a:t>
            </a:r>
            <a:endParaRPr lang="pt-BR" sz="2800" dirty="0">
              <a:effectLst>
                <a:glow rad="101600">
                  <a:srgbClr val="0000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Retângulo 5"/>
          <p:cNvSpPr/>
          <p:nvPr/>
        </p:nvSpPr>
        <p:spPr>
          <a:xfrm>
            <a:off x="1434646" y="248494"/>
            <a:ext cx="6274708" cy="523220"/>
          </a:xfrm>
          <a:prstGeom prst="rect">
            <a:avLst/>
          </a:prstGeom>
        </p:spPr>
        <p:txBody>
          <a:bodyPr wrap="square">
            <a:prstTxWarp prst="textDeflate">
              <a:avLst/>
            </a:prstTxWarp>
            <a:spAutoFit/>
          </a:bodyPr>
          <a:lstStyle/>
          <a:p>
            <a:pPr algn="ctr"/>
            <a:r>
              <a:rPr lang="pt-BR" sz="2400" b="1" dirty="0">
                <a:solidFill>
                  <a:schemeClr val="bg1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OUTROS  ENSINAMENTOS</a:t>
            </a:r>
            <a:endParaRPr lang="pt-BR" sz="2400" dirty="0">
              <a:solidFill>
                <a:schemeClr val="bg1"/>
              </a:solidFill>
              <a:effectLst>
                <a:glow rad="101600">
                  <a:srgbClr val="0000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3846398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tângulo 5"/>
          <p:cNvSpPr/>
          <p:nvPr/>
        </p:nvSpPr>
        <p:spPr>
          <a:xfrm>
            <a:off x="2987824" y="188640"/>
            <a:ext cx="5832648" cy="504056"/>
          </a:xfrm>
          <a:prstGeom prst="rect">
            <a:avLst/>
          </a:prstGeom>
        </p:spPr>
        <p:txBody>
          <a:bodyPr wrap="square">
            <a:prstTxWarp prst="textDeflate">
              <a:avLst/>
            </a:prstTxWarp>
            <a:spAutoFit/>
          </a:bodyPr>
          <a:lstStyle/>
          <a:p>
            <a:pPr algn="ctr"/>
            <a:r>
              <a:rPr lang="pt-BR" sz="2400" b="1" dirty="0">
                <a:solidFill>
                  <a:schemeClr val="bg1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OUTROS  ENSINAMENTOS</a:t>
            </a:r>
            <a:endParaRPr lang="pt-BR" sz="2400" dirty="0">
              <a:solidFill>
                <a:srgbClr val="FFDDFF"/>
              </a:solidFill>
              <a:effectLst>
                <a:glow rad="101600">
                  <a:srgbClr val="0000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7" name="Retângulo 6"/>
          <p:cNvSpPr/>
          <p:nvPr/>
        </p:nvSpPr>
        <p:spPr>
          <a:xfrm>
            <a:off x="4427984" y="2492896"/>
            <a:ext cx="4558554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3000" b="1" dirty="0">
                <a:solidFill>
                  <a:schemeClr val="bg1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O  CORPO  FÍSICO:</a:t>
            </a:r>
            <a:endParaRPr lang="pt-BR" sz="3000" dirty="0">
              <a:solidFill>
                <a:schemeClr val="bg1"/>
              </a:solidFill>
              <a:effectLst>
                <a:glow rad="101600">
                  <a:srgbClr val="0000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8" name="Retângulo 7"/>
          <p:cNvSpPr/>
          <p:nvPr/>
        </p:nvSpPr>
        <p:spPr>
          <a:xfrm>
            <a:off x="-22050" y="4941168"/>
            <a:ext cx="9130554" cy="12926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6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NÃO  PASSA  DE  SIMPLES  VESTIMENTA</a:t>
            </a:r>
          </a:p>
          <a:p>
            <a:pPr algn="ctr"/>
            <a:r>
              <a:rPr lang="pt-BR" sz="26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 GROSSEIRA  QUE  TEMPORARIAMENTE</a:t>
            </a:r>
          </a:p>
          <a:p>
            <a:pPr algn="ctr"/>
            <a:r>
              <a:rPr lang="pt-BR" sz="26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COBRE  O  ESPÍRITO.</a:t>
            </a:r>
            <a:endParaRPr lang="pt-BR" sz="2600" dirty="0">
              <a:effectLst>
                <a:glow rad="101600">
                  <a:srgbClr val="0000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Retângulo 8"/>
          <p:cNvSpPr/>
          <p:nvPr/>
        </p:nvSpPr>
        <p:spPr>
          <a:xfrm>
            <a:off x="13446" y="4941168"/>
            <a:ext cx="9130554" cy="12926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6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VERDADEIRO  GRILHÃO  QUE  PRENDE  O</a:t>
            </a:r>
          </a:p>
          <a:p>
            <a:pPr algn="ctr"/>
            <a:r>
              <a:rPr lang="pt-BR" sz="26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 ESPÍRITO  À  GLEBA  TERRENA,  DO  QUAL</a:t>
            </a:r>
          </a:p>
          <a:p>
            <a:pPr algn="ctr"/>
            <a:r>
              <a:rPr lang="pt-BR" sz="26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 SE  SENTE  FELIZ  EM  LIBERTAR-SE.</a:t>
            </a:r>
            <a:endParaRPr lang="pt-BR" sz="2600" dirty="0">
              <a:effectLst>
                <a:glow rad="101600">
                  <a:srgbClr val="0000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2705718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xit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33000"/>
                    </a14:imgEffect>
                    <a14:imgEffect>
                      <a14:brightnessContrast bright="15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tângulo 5"/>
          <p:cNvSpPr/>
          <p:nvPr/>
        </p:nvSpPr>
        <p:spPr>
          <a:xfrm>
            <a:off x="0" y="35913"/>
            <a:ext cx="913055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3600" b="1" dirty="0">
                <a:solidFill>
                  <a:schemeClr val="bg1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  <a:latin typeface="Arial Black" pitchFamily="34" charset="0"/>
              </a:rPr>
              <a:t>OUTROS  ENSINAMENTOS</a:t>
            </a:r>
          </a:p>
        </p:txBody>
      </p:sp>
      <p:sp>
        <p:nvSpPr>
          <p:cNvPr id="7" name="Retângulo 6"/>
          <p:cNvSpPr/>
          <p:nvPr/>
        </p:nvSpPr>
        <p:spPr>
          <a:xfrm>
            <a:off x="4932040" y="1124744"/>
            <a:ext cx="4029890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600" b="1" dirty="0">
                <a:solidFill>
                  <a:schemeClr val="bg1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O  RESPEITO  AOS  DESENCARNADOS:</a:t>
            </a:r>
            <a:endParaRPr lang="pt-BR" sz="2600" dirty="0">
              <a:solidFill>
                <a:schemeClr val="bg1"/>
              </a:solidFill>
              <a:effectLst>
                <a:glow rad="101600">
                  <a:srgbClr val="0000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8" name="Retângulo 7"/>
          <p:cNvSpPr/>
          <p:nvPr/>
        </p:nvSpPr>
        <p:spPr>
          <a:xfrm>
            <a:off x="0" y="5517232"/>
            <a:ext cx="9130554" cy="12926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6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DEMONSTRA-SE  PELAS  LEMBRANÇAS,</a:t>
            </a:r>
          </a:p>
          <a:p>
            <a:pPr algn="ctr"/>
            <a:r>
              <a:rPr lang="pt-BR" sz="26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QUE  REPRESENTAM  NOSSOS  SENTIMENTOS</a:t>
            </a:r>
          </a:p>
          <a:p>
            <a:pPr algn="ctr"/>
            <a:r>
              <a:rPr lang="pt-BR" sz="26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E  PENSAMENTOS.</a:t>
            </a:r>
            <a:endParaRPr lang="pt-BR" sz="2600" dirty="0">
              <a:effectLst>
                <a:glow rad="101600">
                  <a:srgbClr val="0000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39243519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30000"/>
                    </a14:imgEffect>
                    <a14:imgEffect>
                      <a14:brightnessContrast bright="1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tângulo 5"/>
          <p:cNvSpPr/>
          <p:nvPr/>
        </p:nvSpPr>
        <p:spPr>
          <a:xfrm>
            <a:off x="395536" y="3492297"/>
            <a:ext cx="3672408" cy="512767"/>
          </a:xfrm>
          <a:prstGeom prst="rect">
            <a:avLst/>
          </a:prstGeom>
        </p:spPr>
        <p:txBody>
          <a:bodyPr wrap="square">
            <a:prstTxWarp prst="textFadeUp">
              <a:avLst>
                <a:gd name="adj" fmla="val 14806"/>
              </a:avLst>
            </a:prstTxWarp>
            <a:spAutoFit/>
          </a:bodyPr>
          <a:lstStyle/>
          <a:p>
            <a:pPr algn="ctr"/>
            <a:r>
              <a:rPr lang="pt-BR" sz="3200" b="1" dirty="0">
                <a:solidFill>
                  <a:schemeClr val="bg1"/>
                </a:solidFill>
                <a:effectLst>
                  <a:glow rad="139700">
                    <a:srgbClr val="000000"/>
                  </a:glow>
                </a:effectLst>
                <a:latin typeface="Arial Black" pitchFamily="34" charset="0"/>
              </a:rPr>
              <a:t>SIGA-ME!</a:t>
            </a:r>
          </a:p>
        </p:txBody>
      </p:sp>
      <p:sp>
        <p:nvSpPr>
          <p:cNvPr id="8" name="Retângulo 7"/>
          <p:cNvSpPr/>
          <p:nvPr/>
        </p:nvSpPr>
        <p:spPr>
          <a:xfrm>
            <a:off x="6723" y="5169966"/>
            <a:ext cx="913055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7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O  CONVITE  DE  JESUS  FAZ-SE  ACOMPANHAR  </a:t>
            </a:r>
          </a:p>
          <a:p>
            <a:pPr algn="ctr"/>
            <a:r>
              <a:rPr lang="pt-BR" sz="27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DE  UM  PROGRAMA  INTENSO:</a:t>
            </a:r>
            <a:endParaRPr lang="pt-BR" sz="2700" dirty="0">
              <a:effectLst>
                <a:glow rad="101600">
                  <a:srgbClr val="0000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Retângulo 4"/>
          <p:cNvSpPr/>
          <p:nvPr/>
        </p:nvSpPr>
        <p:spPr>
          <a:xfrm>
            <a:off x="0" y="4941168"/>
            <a:ext cx="9130554" cy="13388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7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INICIANDO-SE  NA  RENOVAÇÃO  ÍNTIMA  </a:t>
            </a:r>
          </a:p>
          <a:p>
            <a:pPr algn="ctr"/>
            <a:r>
              <a:rPr lang="pt-BR" sz="27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E  PROSSEGUINDO  NO  ESFORÇO  DE  PRATICAR  OS  SEUS  ENSINAMENTOS.</a:t>
            </a:r>
          </a:p>
        </p:txBody>
      </p:sp>
      <p:sp>
        <p:nvSpPr>
          <p:cNvPr id="7" name="CaixaDeTexto 6"/>
          <p:cNvSpPr txBox="1"/>
          <p:nvPr/>
        </p:nvSpPr>
        <p:spPr>
          <a:xfrm>
            <a:off x="3635896" y="6300028"/>
            <a:ext cx="52800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     Jesus  e  Atualidade  -  Joanna  de  </a:t>
            </a:r>
            <a:r>
              <a:rPr lang="pt-BR" b="1" dirty="0" err="1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Ângelis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6234597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30000"/>
                    </a14:imgEffect>
                    <a14:imgEffect>
                      <a14:brightnessContrast bright="10000"/>
                    </a14:imgEffect>
                  </a14:imgLayer>
                </a14:imgProps>
              </a:ext>
            </a:extLst>
          </a:blip>
          <a:srcRect/>
          <a:stretch>
            <a:fillRect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tângulo 9"/>
          <p:cNvSpPr/>
          <p:nvPr/>
        </p:nvSpPr>
        <p:spPr>
          <a:xfrm>
            <a:off x="3059832" y="151649"/>
            <a:ext cx="3442268" cy="469039"/>
          </a:xfrm>
          <a:prstGeom prst="rect">
            <a:avLst/>
          </a:prstGeom>
        </p:spPr>
        <p:txBody>
          <a:bodyPr wrap="square">
            <a:prstTxWarp prst="textCanDown">
              <a:avLst/>
            </a:prstTxWarp>
            <a:spAutoFit/>
          </a:bodyPr>
          <a:lstStyle/>
          <a:p>
            <a:pPr algn="ctr"/>
            <a:r>
              <a:rPr lang="pt-BR" sz="32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</a:effectLst>
                <a:latin typeface="Arial" pitchFamily="34" charset="0"/>
                <a:cs typeface="Arial" pitchFamily="34" charset="0"/>
              </a:rPr>
              <a:t>REFLEXÕES</a:t>
            </a:r>
          </a:p>
        </p:txBody>
      </p:sp>
      <p:sp>
        <p:nvSpPr>
          <p:cNvPr id="4" name="Retângulo 3"/>
          <p:cNvSpPr/>
          <p:nvPr/>
        </p:nvSpPr>
        <p:spPr>
          <a:xfrm>
            <a:off x="-7339" y="4293096"/>
            <a:ext cx="9140461" cy="2123658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 algn="ctr">
              <a:lnSpc>
                <a:spcPct val="150000"/>
              </a:lnSpc>
              <a:buFont typeface="+mj-lt"/>
              <a:buAutoNum type="arabicPeriod"/>
              <a:defRPr/>
            </a:pPr>
            <a:r>
              <a:rPr lang="pt-BR" sz="22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IDEALIZAR  UM  OBJETIVO  PARA  CONTEÚDO.</a:t>
            </a:r>
          </a:p>
          <a:p>
            <a:pPr marL="457200" indent="-457200" algn="ctr">
              <a:lnSpc>
                <a:spcPct val="150000"/>
              </a:lnSpc>
              <a:buFont typeface="+mj-lt"/>
              <a:buAutoNum type="arabicPeriod"/>
              <a:defRPr/>
            </a:pPr>
            <a:r>
              <a:rPr lang="pt-BR" sz="22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COMENTAR  A  IDEIA  DE  COMPREENSÃO  MAIS  DIFÍCIL.</a:t>
            </a:r>
          </a:p>
          <a:p>
            <a:pPr marL="457200" indent="-457200" algn="ctr">
              <a:lnSpc>
                <a:spcPct val="150000"/>
              </a:lnSpc>
              <a:buFont typeface="+mj-lt"/>
              <a:buAutoNum type="arabicPeriod"/>
              <a:defRPr/>
            </a:pPr>
            <a:r>
              <a:rPr lang="pt-BR" sz="22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EXPOR  A  IDEIA  QUE  LHE  CAUSOU  MAIOR  IMPACTO.</a:t>
            </a:r>
          </a:p>
          <a:p>
            <a:pPr marL="457200" indent="-457200" algn="ctr">
              <a:lnSpc>
                <a:spcPct val="150000"/>
              </a:lnSpc>
              <a:buFont typeface="+mj-lt"/>
              <a:buAutoNum type="arabicPeriod"/>
              <a:defRPr/>
            </a:pPr>
            <a:r>
              <a:rPr lang="pt-BR" sz="22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PROPOR  APLICAÇÕES  PRÁTICAS  DO  TEMA  ESTUDADO.</a:t>
            </a:r>
          </a:p>
        </p:txBody>
      </p:sp>
    </p:spTree>
    <p:extLst>
      <p:ext uri="{BB962C8B-B14F-4D97-AF65-F5344CB8AC3E}">
        <p14:creationId xmlns:p14="http://schemas.microsoft.com/office/powerpoint/2010/main" val="1499325307"/>
      </p:ext>
    </p:extLst>
  </p:cSld>
  <p:clrMapOvr>
    <a:masterClrMapping/>
  </p:clrMapOvr>
  <p:transition spd="slow">
    <p:wipe dir="d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10000"/>
                    </a14:imgEffect>
                  </a14:imgLayer>
                </a14:imgProps>
              </a:ext>
            </a:extLst>
          </a:blip>
          <a:srcRect/>
          <a:stretch>
            <a:fillRect l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 2"/>
          <p:cNvSpPr/>
          <p:nvPr/>
        </p:nvSpPr>
        <p:spPr>
          <a:xfrm>
            <a:off x="2267743" y="139105"/>
            <a:ext cx="4680521" cy="433120"/>
          </a:xfrm>
          <a:prstGeom prst="rect">
            <a:avLst/>
          </a:prstGeom>
        </p:spPr>
        <p:txBody>
          <a:bodyPr wrap="square">
            <a:prstTxWarp prst="textDeflate">
              <a:avLst>
                <a:gd name="adj" fmla="val 2761"/>
              </a:avLst>
            </a:prstTxWarp>
            <a:spAutoFit/>
          </a:bodyPr>
          <a:lstStyle/>
          <a:p>
            <a:pPr algn="ctr"/>
            <a:r>
              <a:rPr lang="pt-BR" sz="30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O  CONVITE </a:t>
            </a:r>
            <a:endParaRPr lang="pt-BR" sz="3000" dirty="0">
              <a:effectLst>
                <a:glow rad="101600">
                  <a:srgbClr val="0000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4" name="Retângulo 3"/>
          <p:cNvSpPr/>
          <p:nvPr/>
        </p:nvSpPr>
        <p:spPr>
          <a:xfrm>
            <a:off x="7295417" y="548680"/>
            <a:ext cx="1848583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pt-BR" sz="16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(LUCAS, 9:59-60)</a:t>
            </a:r>
          </a:p>
        </p:txBody>
      </p:sp>
      <p:sp>
        <p:nvSpPr>
          <p:cNvPr id="5" name="Retângulo 4"/>
          <p:cNvSpPr/>
          <p:nvPr/>
        </p:nvSpPr>
        <p:spPr>
          <a:xfrm>
            <a:off x="-25981" y="5048597"/>
            <a:ext cx="9123943" cy="16927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6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UM  HOMEM  QUE  OUVIA  ATENTAMENTE  OS  ENSINAMENTOS  DE  JESUS,  SE  MANIFESTOU,  REVELANDO  O   DESEJO  DE  ADERIR</a:t>
            </a:r>
          </a:p>
          <a:p>
            <a:pPr algn="ctr"/>
            <a:r>
              <a:rPr lang="pt-BR" sz="26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 ÀQUELAS  NOVAS  IDEIAS.</a:t>
            </a:r>
            <a:endParaRPr lang="pt-BR" sz="2600" dirty="0">
              <a:effectLst>
                <a:glow rad="101600">
                  <a:srgbClr val="0000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Retângulo 5"/>
          <p:cNvSpPr/>
          <p:nvPr/>
        </p:nvSpPr>
        <p:spPr>
          <a:xfrm>
            <a:off x="0" y="4797152"/>
            <a:ext cx="9159439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6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O  MESTRE  O  CONVIDA  DE  FORMA  </a:t>
            </a:r>
          </a:p>
          <a:p>
            <a:pPr algn="ctr"/>
            <a:r>
              <a:rPr lang="pt-BR" sz="26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CLARA  E  DIRETA:</a:t>
            </a:r>
            <a:endParaRPr lang="pt-BR" sz="2600" dirty="0">
              <a:effectLst>
                <a:glow rad="101600">
                  <a:srgbClr val="0000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Retângulo 6"/>
          <p:cNvSpPr/>
          <p:nvPr/>
        </p:nvSpPr>
        <p:spPr>
          <a:xfrm>
            <a:off x="2897559" y="5805264"/>
            <a:ext cx="3312368" cy="504056"/>
          </a:xfrm>
          <a:prstGeom prst="rect">
            <a:avLst/>
          </a:prstGeom>
        </p:spPr>
        <p:txBody>
          <a:bodyPr wrap="none">
            <a:prstTxWarp prst="textFadeUp">
              <a:avLst>
                <a:gd name="adj" fmla="val 16483"/>
              </a:avLst>
            </a:prstTxWarp>
            <a:spAutoFit/>
          </a:bodyPr>
          <a:lstStyle/>
          <a:p>
            <a:pPr algn="ctr"/>
            <a:r>
              <a:rPr lang="pt-BR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SEGUE-ME!</a:t>
            </a:r>
            <a:endParaRPr lang="pt-BR" dirty="0">
              <a:effectLst>
                <a:glow rad="101600">
                  <a:srgbClr val="0000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2973609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33000"/>
                    </a14:imgEffect>
                    <a14:imgEffect>
                      <a14:brightnessContrast bright="10000"/>
                    </a14:imgEffect>
                  </a14:imgLayer>
                </a14:imgProps>
              </a:ext>
            </a:extLst>
          </a:blip>
          <a:srcRect/>
          <a:stretch>
            <a:fillRect l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 2"/>
          <p:cNvSpPr/>
          <p:nvPr/>
        </p:nvSpPr>
        <p:spPr>
          <a:xfrm>
            <a:off x="2123728" y="122387"/>
            <a:ext cx="4680520" cy="453727"/>
          </a:xfrm>
          <a:prstGeom prst="rect">
            <a:avLst/>
          </a:prstGeom>
        </p:spPr>
        <p:txBody>
          <a:bodyPr wrap="square">
            <a:prstTxWarp prst="textDeflate">
              <a:avLst>
                <a:gd name="adj" fmla="val 2761"/>
              </a:avLst>
            </a:prstTxWarp>
            <a:spAutoFit/>
          </a:bodyPr>
          <a:lstStyle/>
          <a:p>
            <a:pPr algn="ctr"/>
            <a:r>
              <a:rPr lang="pt-BR" sz="30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A  RESPOSTA </a:t>
            </a:r>
            <a:endParaRPr lang="pt-BR" sz="3000" dirty="0">
              <a:effectLst>
                <a:glow rad="101600">
                  <a:srgbClr val="0000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5" name="Retângulo 4"/>
          <p:cNvSpPr/>
          <p:nvPr/>
        </p:nvSpPr>
        <p:spPr>
          <a:xfrm>
            <a:off x="0" y="5848816"/>
            <a:ext cx="9159439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6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SENHOR,  CONSENTE  QUE,  PRIMEIRO,  </a:t>
            </a:r>
          </a:p>
          <a:p>
            <a:pPr algn="ctr"/>
            <a:r>
              <a:rPr lang="pt-BR" sz="26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EU  VÁ  ENTERRAR  MEU  PAI.</a:t>
            </a:r>
            <a:endParaRPr lang="pt-BR" sz="2600" dirty="0">
              <a:effectLst>
                <a:glow rad="101600">
                  <a:srgbClr val="0000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Retângulo 5"/>
          <p:cNvSpPr/>
          <p:nvPr/>
        </p:nvSpPr>
        <p:spPr>
          <a:xfrm>
            <a:off x="-31092" y="5776808"/>
            <a:ext cx="9159439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6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JESUS  LHE  RETRUCOU:  DEIXA  AOS  MORTOS</a:t>
            </a:r>
          </a:p>
          <a:p>
            <a:pPr algn="ctr"/>
            <a:r>
              <a:rPr lang="pt-BR" sz="26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O  CUIDADO  DE  ENTERRAR  SEUS  MORTOS;</a:t>
            </a:r>
            <a:endParaRPr lang="pt-BR" sz="2600" dirty="0">
              <a:effectLst>
                <a:glow rad="101600">
                  <a:srgbClr val="0000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Retângulo 7"/>
          <p:cNvSpPr/>
          <p:nvPr/>
        </p:nvSpPr>
        <p:spPr>
          <a:xfrm>
            <a:off x="-26243" y="5888885"/>
            <a:ext cx="9159439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6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QUANTO  A  TI,  VAI  ANUNCIAR  O  REINO  DE  DEUS.</a:t>
            </a:r>
            <a:endParaRPr lang="pt-BR" sz="2600" dirty="0">
              <a:effectLst>
                <a:glow rad="101600">
                  <a:srgbClr val="0000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4078031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6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  <p:bldP spid="6" grpId="0"/>
      <p:bldP spid="6" grpId="1"/>
      <p:bldP spid="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rcRect/>
          <a:stretch>
            <a:fillRect l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tângulo 5"/>
          <p:cNvSpPr/>
          <p:nvPr/>
        </p:nvSpPr>
        <p:spPr>
          <a:xfrm>
            <a:off x="3131840" y="188640"/>
            <a:ext cx="5832648" cy="648072"/>
          </a:xfrm>
          <a:prstGeom prst="rect">
            <a:avLst/>
          </a:prstGeom>
        </p:spPr>
        <p:txBody>
          <a:bodyPr wrap="square">
            <a:prstTxWarp prst="textDeflate">
              <a:avLst/>
            </a:prstTxWarp>
            <a:spAutoFit/>
          </a:bodyPr>
          <a:lstStyle/>
          <a:p>
            <a:pPr algn="ctr"/>
            <a:r>
              <a:rPr lang="pt-BR" sz="32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A  PRIMEIRA  IMPRESSÃO</a:t>
            </a:r>
            <a:endParaRPr lang="pt-BR" sz="3200" dirty="0">
              <a:effectLst>
                <a:glow rad="101600">
                  <a:srgbClr val="0000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Retângulo 3"/>
          <p:cNvSpPr/>
          <p:nvPr/>
        </p:nvSpPr>
        <p:spPr>
          <a:xfrm>
            <a:off x="-44482" y="5715253"/>
            <a:ext cx="9159439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8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PARECE  QUE  JESUS  ESTÁ  INCENTIVANDO</a:t>
            </a:r>
          </a:p>
          <a:p>
            <a:pPr algn="ctr"/>
            <a:r>
              <a:rPr lang="pt-BR" sz="28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A  IMPIEDADE  FILIAL!</a:t>
            </a:r>
            <a:endParaRPr lang="pt-BR" sz="2800" dirty="0">
              <a:effectLst>
                <a:glow rad="101600">
                  <a:srgbClr val="0000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Retângulo 7"/>
          <p:cNvSpPr/>
          <p:nvPr/>
        </p:nvSpPr>
        <p:spPr>
          <a:xfrm>
            <a:off x="4572000" y="1692097"/>
            <a:ext cx="454295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3200" b="1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CHOCANTE!</a:t>
            </a:r>
            <a:endParaRPr lang="pt-BR" sz="3200" b="1" dirty="0">
              <a:effectLst>
                <a:glow rad="101600">
                  <a:srgbClr val="0000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55695529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33000"/>
                    </a14:imgEffect>
                    <a14:imgEffect>
                      <a14:brightnessContrast bright="1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ângulo 6"/>
          <p:cNvSpPr/>
          <p:nvPr/>
        </p:nvSpPr>
        <p:spPr>
          <a:xfrm>
            <a:off x="-4555" y="5376698"/>
            <a:ext cx="9117107" cy="12926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6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NÃO  CONDIZ  COM  A  ESSÊNCIA  DE  TODOS  OS  ENSINAMENTOS  DE  JESUS  QUE  TÊM  POR  BASE</a:t>
            </a:r>
          </a:p>
          <a:p>
            <a:pPr algn="ctr"/>
            <a:r>
              <a:rPr lang="pt-BR" sz="26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O  AMOR  E  A  CARIDADE  AO  PRÓXIMO.</a:t>
            </a:r>
            <a:endParaRPr lang="pt-BR" sz="2600" dirty="0">
              <a:effectLst>
                <a:glow rad="101600">
                  <a:srgbClr val="0000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5" name="Retângulo 14"/>
          <p:cNvSpPr/>
          <p:nvPr/>
        </p:nvSpPr>
        <p:spPr>
          <a:xfrm>
            <a:off x="899592" y="116632"/>
            <a:ext cx="7488832" cy="836711"/>
          </a:xfrm>
          <a:prstGeom prst="rect">
            <a:avLst/>
          </a:prstGeom>
        </p:spPr>
        <p:txBody>
          <a:bodyPr wrap="square">
            <a:prstTxWarp prst="textDeflate">
              <a:avLst>
                <a:gd name="adj" fmla="val 13651"/>
              </a:avLst>
            </a:prstTxWarp>
            <a:spAutoFit/>
            <a:scene3d>
              <a:camera prst="orthographicFront"/>
              <a:lightRig rig="threePt" dir="t"/>
            </a:scene3d>
            <a:sp3d extrusionH="254000" contourW="12700">
              <a:extrusionClr>
                <a:srgbClr val="FFFF4B"/>
              </a:extrusionClr>
              <a:contourClr>
                <a:schemeClr val="tx1"/>
              </a:contourClr>
            </a:sp3d>
          </a:bodyPr>
          <a:lstStyle/>
          <a:p>
            <a:pPr algn="ctr"/>
            <a:r>
              <a:rPr lang="pt-BR" sz="34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A  INTERPRETAÇÃO  LITERAL</a:t>
            </a:r>
            <a:endParaRPr lang="pt-BR" sz="3400" dirty="0">
              <a:effectLst>
                <a:glow rad="101600">
                  <a:srgbClr val="0000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6907315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33000"/>
                    </a14:imgEffect>
                    <a14:imgEffect>
                      <a14:brightnessContrast bright="10000"/>
                    </a14:imgEffect>
                  </a14:imgLayer>
                </a14:imgProps>
              </a:ext>
            </a:extLst>
          </a:blip>
          <a:srcRect/>
          <a:stretch>
            <a:fillRect l="-2000" r="-2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14345" y="908720"/>
            <a:ext cx="915102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8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“DEIXA  AOS  MORTOS  O  </a:t>
            </a:r>
          </a:p>
          <a:p>
            <a:pPr algn="ctr"/>
            <a:r>
              <a:rPr lang="pt-BR" sz="28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CUIDADO  DE  ENTERRAR  SEUS  MORTOS”</a:t>
            </a:r>
            <a:endParaRPr lang="pt-BR" sz="2800" dirty="0">
              <a:effectLst>
                <a:glow rad="101600">
                  <a:srgbClr val="0000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Retângulo 2"/>
          <p:cNvSpPr/>
          <p:nvPr/>
        </p:nvSpPr>
        <p:spPr>
          <a:xfrm>
            <a:off x="2123728" y="145668"/>
            <a:ext cx="4752528" cy="553998"/>
          </a:xfrm>
          <a:prstGeom prst="rect">
            <a:avLst/>
          </a:prstGeom>
        </p:spPr>
        <p:txBody>
          <a:bodyPr wrap="square">
            <a:prstTxWarp prst="textDeflate">
              <a:avLst/>
            </a:prstTxWarp>
            <a:spAutoFit/>
            <a:scene3d>
              <a:camera prst="orthographicFront"/>
              <a:lightRig rig="threePt" dir="t"/>
            </a:scene3d>
            <a:sp3d extrusionH="254000" contourW="12700">
              <a:extrusionClr>
                <a:srgbClr val="FFFF4B"/>
              </a:extrusionClr>
              <a:contourClr>
                <a:schemeClr val="tx1"/>
              </a:contourClr>
            </a:sp3d>
          </a:bodyPr>
          <a:lstStyle/>
          <a:p>
            <a:pPr algn="ctr"/>
            <a:r>
              <a:rPr lang="pt-BR" sz="30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</a:effectLst>
                <a:latin typeface="Arial Black" pitchFamily="34" charset="0"/>
                <a:cs typeface="Arial" pitchFamily="34" charset="0"/>
              </a:rPr>
              <a:t>O  SIGNIFICADO</a:t>
            </a:r>
            <a:endParaRPr lang="pt-BR" sz="3000" dirty="0">
              <a:effectLst>
                <a:glow rad="101600">
                  <a:srgbClr val="000000"/>
                </a:glow>
              </a:effectLst>
              <a:latin typeface="Arial Black" pitchFamily="34" charset="0"/>
            </a:endParaRPr>
          </a:p>
        </p:txBody>
      </p:sp>
      <p:sp>
        <p:nvSpPr>
          <p:cNvPr id="4" name="Retângulo 3"/>
          <p:cNvSpPr/>
          <p:nvPr/>
        </p:nvSpPr>
        <p:spPr>
          <a:xfrm>
            <a:off x="-7020" y="5643245"/>
            <a:ext cx="914137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8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CENSURAR  AO  FILHO  QUE  DESEJAVA  </a:t>
            </a:r>
          </a:p>
          <a:p>
            <a:pPr algn="ctr"/>
            <a:r>
              <a:rPr lang="pt-BR" sz="28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SEPULTAR  O  PAI.</a:t>
            </a:r>
            <a:endParaRPr lang="pt-BR" sz="2800" dirty="0">
              <a:effectLst>
                <a:glow rad="101600">
                  <a:srgbClr val="0000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Retângulo 4"/>
          <p:cNvSpPr/>
          <p:nvPr/>
        </p:nvSpPr>
        <p:spPr>
          <a:xfrm>
            <a:off x="3059832" y="4437112"/>
            <a:ext cx="2952328" cy="720080"/>
          </a:xfrm>
          <a:prstGeom prst="rect">
            <a:avLst/>
          </a:prstGeom>
        </p:spPr>
        <p:txBody>
          <a:bodyPr wrap="none">
            <a:prstTxWarp prst="textTriangleInverted">
              <a:avLst/>
            </a:prstTxWarp>
            <a:spAutoFit/>
          </a:bodyPr>
          <a:lstStyle/>
          <a:p>
            <a:pPr algn="ctr"/>
            <a:r>
              <a:rPr lang="pt-BR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NÃO  ERA:</a:t>
            </a:r>
          </a:p>
        </p:txBody>
      </p:sp>
      <p:sp>
        <p:nvSpPr>
          <p:cNvPr id="6" name="Retângulo 5"/>
          <p:cNvSpPr/>
          <p:nvPr/>
        </p:nvSpPr>
        <p:spPr>
          <a:xfrm>
            <a:off x="0" y="5661248"/>
            <a:ext cx="913786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8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UM  CONVITE  PARA  ELE  CUIDAR  DOS  </a:t>
            </a:r>
          </a:p>
          <a:p>
            <a:pPr algn="ctr"/>
            <a:r>
              <a:rPr lang="pt-BR" sz="28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INTERESSES  DA  VIDA  ESPIRITUAL.</a:t>
            </a:r>
            <a:endParaRPr lang="pt-BR" sz="2800" dirty="0">
              <a:effectLst>
                <a:glow rad="101600">
                  <a:srgbClr val="0000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Retângulo 6"/>
          <p:cNvSpPr/>
          <p:nvPr/>
        </p:nvSpPr>
        <p:spPr>
          <a:xfrm>
            <a:off x="3419872" y="4581128"/>
            <a:ext cx="2160240" cy="504056"/>
          </a:xfrm>
          <a:prstGeom prst="rect">
            <a:avLst/>
          </a:prstGeom>
        </p:spPr>
        <p:txBody>
          <a:bodyPr wrap="none">
            <a:prstTxWarp prst="textTriangleInverted">
              <a:avLst/>
            </a:prstTxWarp>
            <a:spAutoFit/>
          </a:bodyPr>
          <a:lstStyle/>
          <a:p>
            <a:pPr algn="ctr"/>
            <a:r>
              <a:rPr lang="pt-BR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ERA:</a:t>
            </a:r>
          </a:p>
        </p:txBody>
      </p:sp>
    </p:spTree>
    <p:extLst>
      <p:ext uri="{BB962C8B-B14F-4D97-AF65-F5344CB8AC3E}">
        <p14:creationId xmlns:p14="http://schemas.microsoft.com/office/powerpoint/2010/main" val="42074712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xit" presetSubtype="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22" presetClass="exit" presetSubtype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  <p:bldP spid="5" grpId="0"/>
      <p:bldP spid="5" grpId="1"/>
      <p:bldP spid="6" grpId="0"/>
      <p:bldP spid="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33000"/>
                    </a14:imgEffect>
                    <a14:imgEffect>
                      <a14:brightnessContrast bright="10000"/>
                    </a14:imgEffect>
                  </a14:imgLayer>
                </a14:imgProps>
              </a:ext>
            </a:extLst>
          </a:blip>
          <a:srcRect/>
          <a:stretch>
            <a:fillRect l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4"/>
          <p:cNvSpPr/>
          <p:nvPr/>
        </p:nvSpPr>
        <p:spPr>
          <a:xfrm>
            <a:off x="-25976" y="4808765"/>
            <a:ext cx="915943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8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JESUS  LHE  ORIENTAVA:</a:t>
            </a:r>
            <a:endParaRPr lang="pt-BR" sz="2800" dirty="0">
              <a:effectLst>
                <a:glow rad="101600">
                  <a:srgbClr val="0000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7" name="Retângulo 6"/>
          <p:cNvSpPr/>
          <p:nvPr/>
        </p:nvSpPr>
        <p:spPr>
          <a:xfrm>
            <a:off x="21074" y="908720"/>
            <a:ext cx="9101632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6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“QUANTO  A  TI  VAI  ANUNCIAR  O  REINO  DE  DEUS”</a:t>
            </a:r>
            <a:endParaRPr lang="pt-BR" sz="2600" dirty="0">
              <a:effectLst>
                <a:glow rad="101600">
                  <a:srgbClr val="0000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Retângulo 9"/>
          <p:cNvSpPr/>
          <p:nvPr/>
        </p:nvSpPr>
        <p:spPr>
          <a:xfrm>
            <a:off x="-25976" y="5776808"/>
            <a:ext cx="9130979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6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NÃO  SE  PREOCUPE  COM  O  CORPO, </a:t>
            </a:r>
          </a:p>
          <a:p>
            <a:pPr algn="ctr"/>
            <a:r>
              <a:rPr lang="pt-BR" sz="26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PENSA  ANTES  NO  ESPÍRITO;</a:t>
            </a:r>
            <a:endParaRPr lang="pt-BR" sz="2600" dirty="0">
              <a:effectLst>
                <a:glow rad="101600">
                  <a:srgbClr val="0000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Retângulo 10"/>
          <p:cNvSpPr/>
          <p:nvPr/>
        </p:nvSpPr>
        <p:spPr>
          <a:xfrm>
            <a:off x="-12415" y="5848815"/>
            <a:ext cx="9159439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6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VAI  ENSINAR  O  REINO  DE  DEUS;</a:t>
            </a:r>
            <a:endParaRPr lang="pt-BR" sz="2600" dirty="0">
              <a:effectLst>
                <a:glow rad="101600">
                  <a:srgbClr val="0000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" name="Retângulo 11"/>
          <p:cNvSpPr/>
          <p:nvPr/>
        </p:nvSpPr>
        <p:spPr>
          <a:xfrm>
            <a:off x="-25976" y="5520714"/>
            <a:ext cx="9101633" cy="12926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5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VAI  DIZER  AOS  HOMENS  QUE  A  PÁTRIA  DELES  </a:t>
            </a:r>
          </a:p>
          <a:p>
            <a:pPr algn="ctr"/>
            <a:r>
              <a:rPr lang="pt-BR" sz="25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NÃO  É  A  TERRA,  MAS  A  PÁTRIA  ESPIRITUAL,  POIS</a:t>
            </a:r>
          </a:p>
          <a:p>
            <a:pPr algn="ctr"/>
            <a:r>
              <a:rPr lang="pt-BR" sz="25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SOMENTE  LÁ  TRANSCORRE  A  VERDADEIRA  VIDA.</a:t>
            </a:r>
            <a:endParaRPr lang="pt-BR" sz="2500" dirty="0">
              <a:effectLst>
                <a:glow rad="101600">
                  <a:srgbClr val="0000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Retângulo 8"/>
          <p:cNvSpPr/>
          <p:nvPr/>
        </p:nvSpPr>
        <p:spPr>
          <a:xfrm>
            <a:off x="2267744" y="188640"/>
            <a:ext cx="4968552" cy="576064"/>
          </a:xfrm>
          <a:prstGeom prst="rect">
            <a:avLst/>
          </a:prstGeom>
        </p:spPr>
        <p:txBody>
          <a:bodyPr wrap="square">
            <a:prstTxWarp prst="textDeflate">
              <a:avLst/>
            </a:prstTxWarp>
            <a:spAutoFit/>
            <a:scene3d>
              <a:camera prst="orthographicFront"/>
              <a:lightRig rig="threePt" dir="t"/>
            </a:scene3d>
            <a:sp3d extrusionH="254000" contourW="12700">
              <a:extrusionClr>
                <a:srgbClr val="FFFF4B"/>
              </a:extrusionClr>
              <a:contourClr>
                <a:schemeClr val="tx1"/>
              </a:contourClr>
            </a:sp3d>
          </a:bodyPr>
          <a:lstStyle/>
          <a:p>
            <a:pPr algn="ctr"/>
            <a:r>
              <a:rPr lang="pt-BR" sz="30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</a:effectLst>
                <a:latin typeface="Arial Black" pitchFamily="34" charset="0"/>
                <a:cs typeface="Arial" pitchFamily="34" charset="0"/>
              </a:rPr>
              <a:t>O  SIGNIFICADO</a:t>
            </a:r>
            <a:endParaRPr lang="pt-BR" sz="3000" dirty="0">
              <a:effectLst>
                <a:glow rad="101600">
                  <a:srgbClr val="000000"/>
                </a:glow>
              </a:effectLst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851975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xit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22" presetClass="entr" presetSubtype="1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xit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22" presetClass="entr" presetSubtype="1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0" grpId="0"/>
      <p:bldP spid="10" grpId="1"/>
      <p:bldP spid="11" grpId="0"/>
      <p:bldP spid="11" grpId="1"/>
      <p:bldP spid="12" grpId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33000"/>
                    </a14:imgEffect>
                    <a14:imgEffect>
                      <a14:brightnessContrast bright="10000"/>
                    </a14:imgEffect>
                  </a14:imgLayer>
                </a14:imgProps>
              </a:ext>
            </a:extLst>
          </a:blip>
          <a:srcRect/>
          <a:stretch>
            <a:fillRect l="-5000" t="-1000" r="-20000" b="-1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tângulo 16"/>
          <p:cNvSpPr/>
          <p:nvPr/>
        </p:nvSpPr>
        <p:spPr>
          <a:xfrm>
            <a:off x="0" y="0"/>
            <a:ext cx="91440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40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A  OPORTUNIDADE  PERDIDA</a:t>
            </a:r>
            <a:endParaRPr lang="pt-BR" sz="4000" dirty="0">
              <a:effectLst>
                <a:glow rad="101600">
                  <a:srgbClr val="0000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6" name="Retângulo 5"/>
          <p:cNvSpPr/>
          <p:nvPr/>
        </p:nvSpPr>
        <p:spPr>
          <a:xfrm>
            <a:off x="26893" y="5661248"/>
            <a:ext cx="9117107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ctr">
              <a:buFont typeface="Wingdings" pitchFamily="2" charset="2"/>
              <a:buChar char="Ø"/>
            </a:pPr>
            <a:r>
              <a:rPr lang="pt-BR" sz="30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ELE  FOI  SEPULTAR  O  PAI  E  NÃO  VOLTOU.</a:t>
            </a:r>
            <a:endParaRPr lang="pt-BR" sz="3000" dirty="0">
              <a:effectLst>
                <a:glow rad="101600">
                  <a:srgbClr val="0000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CaixaDeTexto 7"/>
          <p:cNvSpPr txBox="1"/>
          <p:nvPr/>
        </p:nvSpPr>
        <p:spPr>
          <a:xfrm>
            <a:off x="3061062" y="6237312"/>
            <a:ext cx="59212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               Jesus  e  Atualidade  -  Joanna  de  </a:t>
            </a:r>
            <a:r>
              <a:rPr lang="pt-BR" b="1" dirty="0" err="1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Ângelis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1576576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33000"/>
                    </a14:imgEffect>
                    <a14:imgEffect>
                      <a14:brightnessContrast bright="1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ângulo 6"/>
          <p:cNvSpPr/>
          <p:nvPr/>
        </p:nvSpPr>
        <p:spPr>
          <a:xfrm>
            <a:off x="-8603" y="5733256"/>
            <a:ext cx="911710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ctr">
              <a:buFont typeface="Wingdings" pitchFamily="2" charset="2"/>
              <a:buChar char="Ø"/>
            </a:pPr>
            <a:r>
              <a:rPr lang="pt-BR" sz="28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É  A  VERDADEIRA  VIDA.</a:t>
            </a:r>
            <a:endParaRPr lang="pt-BR" sz="2800" dirty="0">
              <a:effectLst>
                <a:glow rad="101600">
                  <a:srgbClr val="0000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Retângulo 2"/>
          <p:cNvSpPr/>
          <p:nvPr/>
        </p:nvSpPr>
        <p:spPr>
          <a:xfrm>
            <a:off x="1537652" y="231031"/>
            <a:ext cx="6274708" cy="461665"/>
          </a:xfrm>
          <a:prstGeom prst="rect">
            <a:avLst/>
          </a:prstGeom>
        </p:spPr>
        <p:txBody>
          <a:bodyPr wrap="square">
            <a:prstTxWarp prst="textDeflate">
              <a:avLst/>
            </a:prstTxWarp>
            <a:spAutoFit/>
          </a:bodyPr>
          <a:lstStyle/>
          <a:p>
            <a:pPr algn="ctr"/>
            <a:r>
              <a:rPr lang="pt-BR" sz="24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OUTROS  ENSINAMENTOS</a:t>
            </a:r>
            <a:endParaRPr lang="pt-BR" sz="2400" dirty="0">
              <a:effectLst>
                <a:glow rad="101600">
                  <a:srgbClr val="0000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4" name="Retângulo 3"/>
          <p:cNvSpPr/>
          <p:nvPr/>
        </p:nvSpPr>
        <p:spPr>
          <a:xfrm>
            <a:off x="43305" y="976953"/>
            <a:ext cx="911710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8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A  VIDA  ESPIRITUAL:</a:t>
            </a:r>
            <a:endParaRPr lang="pt-BR" sz="2800" dirty="0">
              <a:effectLst>
                <a:glow rad="101600">
                  <a:srgbClr val="0000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9" name="Retângulo 8"/>
          <p:cNvSpPr/>
          <p:nvPr/>
        </p:nvSpPr>
        <p:spPr>
          <a:xfrm>
            <a:off x="26893" y="5733256"/>
            <a:ext cx="911710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ctr">
              <a:buFont typeface="Wingdings" pitchFamily="2" charset="2"/>
              <a:buChar char="Ø"/>
            </a:pPr>
            <a:r>
              <a:rPr lang="pt-BR" sz="28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É  A  VIDA  NORMAL  DO  ESPÍRITO.</a:t>
            </a:r>
            <a:endParaRPr lang="pt-BR" sz="2800" dirty="0">
              <a:effectLst>
                <a:glow rad="101600">
                  <a:srgbClr val="0000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7737111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</p:bldLst>
  </p:timing>
</p:sld>
</file>

<file path=ppt/theme/theme1.xml><?xml version="1.0" encoding="utf-8"?>
<a:theme xmlns:a="http://schemas.openxmlformats.org/drawingml/2006/main" name="1_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3029</TotalTime>
  <Words>432</Words>
  <Application>Microsoft Office PowerPoint</Application>
  <PresentationFormat>Apresentação na tela (4:3)</PresentationFormat>
  <Paragraphs>82</Paragraphs>
  <Slides>14</Slides>
  <Notes>1</Notes>
  <HiddenSlides>0</HiddenSlides>
  <MMClips>0</MMClips>
  <ScaleCrop>false</ScaleCrop>
  <HeadingPairs>
    <vt:vector size="6" baseType="variant">
      <vt:variant>
        <vt:lpstr>Fontes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14</vt:i4>
      </vt:variant>
    </vt:vector>
  </HeadingPairs>
  <TitlesOfParts>
    <vt:vector size="19" baseType="lpstr">
      <vt:lpstr>Arial</vt:lpstr>
      <vt:lpstr>Arial Black</vt:lpstr>
      <vt:lpstr>Calibri</vt:lpstr>
      <vt:lpstr>Wingdings</vt:lpstr>
      <vt:lpstr>1_Tema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>Organization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Cidinha</dc:creator>
  <cp:lastModifiedBy>Rosi Meri</cp:lastModifiedBy>
  <cp:revision>212</cp:revision>
  <dcterms:created xsi:type="dcterms:W3CDTF">2012-07-31T18:01:29Z</dcterms:created>
  <dcterms:modified xsi:type="dcterms:W3CDTF">2018-06-15T04:01:31Z</dcterms:modified>
</cp:coreProperties>
</file>