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6" r:id="rId1"/>
  </p:sldMasterIdLst>
  <p:notesMasterIdLst>
    <p:notesMasterId r:id="rId13"/>
  </p:notesMasterIdLst>
  <p:handoutMasterIdLst>
    <p:handoutMasterId r:id="rId14"/>
  </p:handoutMasterIdLst>
  <p:sldIdLst>
    <p:sldId id="269" r:id="rId2"/>
    <p:sldId id="294" r:id="rId3"/>
    <p:sldId id="286" r:id="rId4"/>
    <p:sldId id="278" r:id="rId5"/>
    <p:sldId id="293" r:id="rId6"/>
    <p:sldId id="281" r:id="rId7"/>
    <p:sldId id="282" r:id="rId8"/>
    <p:sldId id="283" r:id="rId9"/>
    <p:sldId id="284" r:id="rId10"/>
    <p:sldId id="285" r:id="rId11"/>
    <p:sldId id="295" r:id="rId12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 Black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 Black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 Black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 Black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 Black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 Black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 Black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 Black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 Black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19" autoAdjust="0"/>
    <p:restoredTop sz="94600"/>
  </p:normalViewPr>
  <p:slideViewPr>
    <p:cSldViewPr>
      <p:cViewPr varScale="1">
        <p:scale>
          <a:sx n="70" d="100"/>
          <a:sy n="70" d="100"/>
        </p:scale>
        <p:origin x="-8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5AABC-CE03-484A-8C34-483F61DB515A}" type="datetimeFigureOut">
              <a:rPr lang="pt-BR" smtClean="0"/>
              <a:pPr/>
              <a:t>16/09/2014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A8FF31-71D2-470D-A6A8-F8F83C0ACE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52971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BBA1043A-17CD-4426-8BB3-C35532DAA487}" type="datetimeFigureOut">
              <a:rPr lang="pt-BR"/>
              <a:pPr>
                <a:defRPr/>
              </a:pPr>
              <a:t>16/09/2014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7FF782E7-7F90-4A85-BA37-9B4E36B49F7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80305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1017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/>
        </p:nvSpPr>
        <p:spPr>
          <a:xfrm>
            <a:off x="250825" y="404813"/>
            <a:ext cx="8642350" cy="6096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7699375" y="6524625"/>
            <a:ext cx="1336675" cy="2603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pt-BR" sz="1800" dirty="0">
                <a:latin typeface="Times New Roman" pitchFamily="18" charset="0"/>
                <a:cs typeface="Arial" pitchFamily="34" charset="0"/>
              </a:rPr>
              <a:t>slide </a:t>
            </a:r>
            <a:fld id="{ECCFD63C-7339-4BB0-BC30-28B159EA76F0}" type="slidenum">
              <a:rPr lang="pt-BR" sz="1800">
                <a:latin typeface="Times New Roman" pitchFamily="18" charset="0"/>
                <a:cs typeface="Arial" pitchFamily="34" charset="0"/>
              </a:rPr>
              <a:pPr algn="l">
                <a:defRPr/>
              </a:pPr>
              <a:t>‹nº›</a:t>
            </a:fld>
            <a:r>
              <a:rPr lang="pt-BR" sz="1800" dirty="0">
                <a:latin typeface="Times New Roman" pitchFamily="18" charset="0"/>
                <a:cs typeface="Arial" pitchFamily="34" charset="0"/>
              </a:rPr>
              <a:t>/7</a:t>
            </a: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solidFill>
                  <a:schemeClr val="bg1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latinLnBrk="0" hangingPunct="1">
              <a:defRPr kumimoji="0"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latinLnBrk="0" hangingPunct="1">
              <a:defRPr kumimoji="0"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5626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133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/>
        </p:nvSpPr>
        <p:spPr>
          <a:xfrm>
            <a:off x="250825" y="404813"/>
            <a:ext cx="8642350" cy="6096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7699375" y="6524625"/>
            <a:ext cx="1336675" cy="2603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pt-BR" sz="1800" dirty="0">
                <a:latin typeface="Times New Roman" pitchFamily="18" charset="0"/>
              </a:rPr>
              <a:t>slide </a:t>
            </a:r>
            <a:fld id="{3A7D30E6-D869-42A6-B794-95705BA71A1F}" type="slidenum">
              <a:rPr lang="pt-BR" sz="1800">
                <a:latin typeface="Times New Roman" pitchFamily="18" charset="0"/>
              </a:rPr>
              <a:pPr algn="l">
                <a:defRPr/>
              </a:pPr>
              <a:t>‹nº›</a:t>
            </a:fld>
            <a:r>
              <a:rPr lang="pt-BR" sz="1800" dirty="0">
                <a:latin typeface="Times New Roman" pitchFamily="18" charset="0"/>
              </a:rPr>
              <a:t>/17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latinLnBrk="0" hangingPunct="1">
              <a:defRPr kumimoji="0"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latinLnBrk="0" hangingPunct="1">
              <a:defRPr kumimoji="0"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1735526"/>
      </p:ext>
    </p:extLst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>
            <a:spLocks noChangeAspect="1"/>
          </p:cNvSpPr>
          <p:nvPr/>
        </p:nvSpPr>
        <p:spPr>
          <a:xfrm>
            <a:off x="250825" y="404813"/>
            <a:ext cx="8642350" cy="6096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ço Reservado para Número de Slide 3"/>
          <p:cNvSpPr txBox="1">
            <a:spLocks/>
          </p:cNvSpPr>
          <p:nvPr/>
        </p:nvSpPr>
        <p:spPr>
          <a:xfrm>
            <a:off x="7699375" y="6524625"/>
            <a:ext cx="1336675" cy="2603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pt-BR" sz="1800" dirty="0">
                <a:latin typeface="Times New Roman" pitchFamily="18" charset="0"/>
                <a:cs typeface="Arial" pitchFamily="34" charset="0"/>
              </a:rPr>
              <a:t>slide </a:t>
            </a:r>
            <a:fld id="{5437E2F1-A09C-4D52-9F8F-FF9B24C0999D}" type="slidenum">
              <a:rPr lang="pt-BR" sz="1800">
                <a:latin typeface="Times New Roman" pitchFamily="18" charset="0"/>
                <a:cs typeface="Arial" pitchFamily="34" charset="0"/>
              </a:rPr>
              <a:pPr algn="l">
                <a:defRPr/>
              </a:pPr>
              <a:t>‹nº›</a:t>
            </a:fld>
            <a:r>
              <a:rPr lang="pt-BR" sz="1800" dirty="0">
                <a:latin typeface="Times New Roman" pitchFamily="18" charset="0"/>
                <a:cs typeface="Arial" pitchFamily="34" charset="0"/>
              </a:rPr>
              <a:t>/7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bg1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latinLnBrk="0" hangingPunct="1">
              <a:defRPr kumimoji="0"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latinLnBrk="0" hangingPunct="1">
              <a:defRPr kumimoji="0"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41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>
            <a:spLocks noChangeAspect="1"/>
          </p:cNvSpPr>
          <p:nvPr/>
        </p:nvSpPr>
        <p:spPr>
          <a:xfrm>
            <a:off x="250825" y="404813"/>
            <a:ext cx="8642350" cy="6096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Número de Slide 3"/>
          <p:cNvSpPr txBox="1">
            <a:spLocks/>
          </p:cNvSpPr>
          <p:nvPr/>
        </p:nvSpPr>
        <p:spPr>
          <a:xfrm>
            <a:off x="7699375" y="6524625"/>
            <a:ext cx="1336675" cy="2603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pt-BR" sz="1800" dirty="0">
                <a:latin typeface="Times New Roman" pitchFamily="18" charset="0"/>
                <a:cs typeface="Arial" pitchFamily="34" charset="0"/>
              </a:rPr>
              <a:t>slide </a:t>
            </a:r>
            <a:fld id="{DEBE4346-A57B-48DB-BA25-03208556C7B8}" type="slidenum">
              <a:rPr lang="pt-BR" sz="1800">
                <a:latin typeface="Times New Roman" pitchFamily="18" charset="0"/>
                <a:cs typeface="Arial" pitchFamily="34" charset="0"/>
              </a:rPr>
              <a:pPr algn="l">
                <a:defRPr/>
              </a:pPr>
              <a:t>‹nº›</a:t>
            </a:fld>
            <a:r>
              <a:rPr lang="pt-BR" sz="1800" dirty="0">
                <a:latin typeface="Times New Roman" pitchFamily="18" charset="0"/>
                <a:cs typeface="Arial" pitchFamily="34" charset="0"/>
              </a:rPr>
              <a:t>/7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8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latinLnBrk="0" hangingPunct="1">
              <a:defRPr kumimoji="0"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latinLnBrk="0" hangingPunct="1">
              <a:defRPr kumimoji="0"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6154809"/>
      </p:ext>
    </p:extLst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>
            <a:spLocks noChangeAspect="1"/>
          </p:cNvSpPr>
          <p:nvPr/>
        </p:nvSpPr>
        <p:spPr>
          <a:xfrm>
            <a:off x="250825" y="404813"/>
            <a:ext cx="8642350" cy="6096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3"/>
          <p:cNvSpPr txBox="1">
            <a:spLocks/>
          </p:cNvSpPr>
          <p:nvPr/>
        </p:nvSpPr>
        <p:spPr>
          <a:xfrm>
            <a:off x="7699375" y="6524625"/>
            <a:ext cx="1336675" cy="2603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pt-BR" sz="1800" dirty="0">
                <a:latin typeface="Times New Roman" pitchFamily="18" charset="0"/>
                <a:cs typeface="Arial" pitchFamily="34" charset="0"/>
              </a:rPr>
              <a:t>slide </a:t>
            </a:r>
            <a:fld id="{3B102EA3-8ED3-4C6A-8C23-9894724F89EA}" type="slidenum">
              <a:rPr lang="pt-BR" sz="1800">
                <a:latin typeface="Times New Roman" pitchFamily="18" charset="0"/>
                <a:cs typeface="Arial" pitchFamily="34" charset="0"/>
              </a:rPr>
              <a:pPr algn="l">
                <a:defRPr/>
              </a:pPr>
              <a:t>‹nº›</a:t>
            </a:fld>
            <a:r>
              <a:rPr lang="pt-BR" sz="1800" dirty="0">
                <a:latin typeface="Times New Roman" pitchFamily="18" charset="0"/>
                <a:cs typeface="Arial" pitchFamily="34" charset="0"/>
              </a:rPr>
              <a:t>/7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en-US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0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eaLnBrk="1" latinLnBrk="0" hangingPunct="1">
              <a:defRPr kumimoji="0"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eaLnBrk="1" latinLnBrk="0" hangingPunct="1">
              <a:defRPr kumimoji="0" sz="1200">
                <a:solidFill>
                  <a:schemeClr val="bg1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448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2227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20660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465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0709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pt-BR" smtClean="0"/>
              <a:t>Clique para editar o estilo do título mestre</a:t>
            </a:r>
            <a:endParaRPr lang="en-US"/>
          </a:p>
        </p:txBody>
      </p:sp>
      <p:sp>
        <p:nvSpPr>
          <p:cNvPr id="1027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597650"/>
            <a:ext cx="2133600" cy="26035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597650"/>
            <a:ext cx="2895600" cy="26035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bg1"/>
                </a:solidFill>
                <a:latin typeface="Times New Roman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tângulo 6"/>
          <p:cNvSpPr>
            <a:spLocks noChangeAspect="1"/>
          </p:cNvSpPr>
          <p:nvPr/>
        </p:nvSpPr>
        <p:spPr>
          <a:xfrm>
            <a:off x="250825" y="404813"/>
            <a:ext cx="8642350" cy="6096000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pt-BR" sz="1800"/>
          </a:p>
        </p:txBody>
      </p:sp>
      <p:pic>
        <p:nvPicPr>
          <p:cNvPr id="1031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14563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3"/>
          <p:cNvSpPr txBox="1">
            <a:spLocks/>
          </p:cNvSpPr>
          <p:nvPr/>
        </p:nvSpPr>
        <p:spPr>
          <a:xfrm>
            <a:off x="7699375" y="6524625"/>
            <a:ext cx="1336675" cy="260350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pt-BR" sz="1800" dirty="0">
                <a:latin typeface="Times New Roman" pitchFamily="18" charset="0"/>
                <a:cs typeface="Arial" pitchFamily="34" charset="0"/>
              </a:rPr>
              <a:t>slide </a:t>
            </a:r>
            <a:fld id="{707CBD72-056B-4F11-A114-BA4EE509047B}" type="slidenum">
              <a:rPr lang="pt-BR" sz="1800">
                <a:latin typeface="Times New Roman" pitchFamily="18" charset="0"/>
                <a:cs typeface="Arial" pitchFamily="34" charset="0"/>
              </a:rPr>
              <a:pPr algn="l">
                <a:defRPr/>
              </a:pPr>
              <a:t>‹nº›</a:t>
            </a:fld>
            <a:r>
              <a:rPr lang="pt-BR" sz="1800" dirty="0">
                <a:latin typeface="Times New Roman" pitchFamily="18" charset="0"/>
                <a:cs typeface="Arial" pitchFamily="34" charset="0"/>
              </a:rPr>
              <a:t>/7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84" r:id="rId6"/>
    <p:sldLayoutId id="2147483885" r:id="rId7"/>
    <p:sldLayoutId id="2147483886" r:id="rId8"/>
    <p:sldLayoutId id="2147483887" r:id="rId9"/>
    <p:sldLayoutId id="2147483888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2632"/>
            <a:ext cx="9361040" cy="714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1187624" y="1988840"/>
            <a:ext cx="6984776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txBody>
          <a:bodyPr wrap="square" anchor="b">
            <a:spAutoFit/>
          </a:bodyPr>
          <a:lstStyle>
            <a:lvl1pPr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/>
            <a:r>
              <a:rPr lang="pt-BR" sz="3600" b="1" dirty="0" smtClean="0">
                <a:solidFill>
                  <a:srgbClr val="FF0000"/>
                </a:solidFill>
                <a:latin typeface="Base 05" pitchFamily="2" charset="0"/>
              </a:rPr>
              <a:t>CAPÍTULOS: 13, 14, 15 e 16</a:t>
            </a:r>
            <a:endParaRPr lang="pt-BR" sz="3600" b="1" dirty="0">
              <a:solidFill>
                <a:srgbClr val="FF0000"/>
              </a:solidFill>
              <a:latin typeface="Base 05" pitchFamily="2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MCJERRY\Desktop\PASTA CEFAK\Minhas imagens CEFAK\FUNDO DE ESLAIDES 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32035" y="1340768"/>
            <a:ext cx="7680325" cy="5201424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457200" indent="-4572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1pPr>
            <a:lvl2pPr marL="914400" indent="-4572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400" b="1" dirty="0">
                <a:ln/>
                <a:solidFill>
                  <a:srgbClr val="FFFF00"/>
                </a:solidFill>
              </a:rPr>
              <a:t>SOBRE AS IRMÃS DE ANDRÉ</a:t>
            </a:r>
            <a:r>
              <a:rPr lang="pt-BR" sz="2400" b="1" dirty="0" smtClean="0">
                <a:ln/>
                <a:solidFill>
                  <a:srgbClr val="006600"/>
                </a:solidFill>
              </a:rPr>
              <a:t>:</a:t>
            </a:r>
          </a:p>
          <a:p>
            <a:pPr algn="just" eaLnBrk="1" hangingPunct="1">
              <a:spcBef>
                <a:spcPct val="50000"/>
              </a:spcBef>
              <a:buFont typeface="Symbol" pitchFamily="18" charset="2"/>
              <a:buChar char="Þ"/>
            </a:pPr>
            <a:endParaRPr lang="pt-BR" sz="2400" b="1" dirty="0">
              <a:ln/>
              <a:solidFill>
                <a:srgbClr val="006600"/>
              </a:solidFill>
            </a:endParaRPr>
          </a:p>
          <a:p>
            <a:pPr marL="0" indent="0" algn="just" eaLnBrk="1" hangingPunct="1">
              <a:spcBef>
                <a:spcPct val="50000"/>
              </a:spcBef>
            </a:pPr>
            <a:endParaRPr lang="pt-BR" sz="2400" b="1" dirty="0">
              <a:ln/>
              <a:solidFill>
                <a:srgbClr val="006600"/>
              </a:solidFill>
            </a:endParaRPr>
          </a:p>
          <a:p>
            <a:pPr algn="just" eaLnBrk="1" hangingPunct="1">
              <a:spcBef>
                <a:spcPct val="50000"/>
              </a:spcBef>
              <a:buFont typeface="Symbol" pitchFamily="18" charset="2"/>
              <a:buNone/>
            </a:pPr>
            <a:endParaRPr lang="pt-BR" sz="2400" b="1" dirty="0">
              <a:ln/>
            </a:endParaRPr>
          </a:p>
          <a:p>
            <a:pPr lvl="1" algn="just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0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PREPARA-TE EM PRIMEIRO LUGAR PARA QUE SEJAMOS BEM SUCEDIDOS, HÁ QUESTÕES QUE PRECISAMOS ENTREGAR AO SENHOR, EM PENSAMENTO, ANTES DE TRABALHARMOS SOLUÇÕES QUE ELAS REQUEREM;</a:t>
            </a:r>
          </a:p>
          <a:p>
            <a:pPr lvl="1" algn="just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0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</a:rPr>
              <a:t>ESPERAM-ME COM URGÊNCIA NO MINISTÉRIO DA COMUNICAÇÃO, ONDE SEREI MUNIDA DE RECURSOS FLUÍDICOS PARA A JORNADA DE REGRESSO.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2288" y="193288"/>
            <a:ext cx="3408161" cy="3408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380252" y="-118407"/>
            <a:ext cx="5072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t-BR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CAP 16 – CONFIDÊNCIAS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Users\MCJERRY\Desktop\PASTA CEFAK\Minhas imagens CEFAK\lindas imagens\Alaska Range, Alas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209074" y="2593645"/>
            <a:ext cx="872585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SOMENTE PODEMOS SEMEAR,</a:t>
            </a:r>
          </a:p>
          <a:p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AQUILO QUE TEMOS EM NOSSO CORAÇÕES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9072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MCJERRY\Desktop\PASTA CEFAK\Minhas imagens CEFAK\JESUS\Jesus 1\40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7504" y="0"/>
            <a:ext cx="9036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SEMEADOR</a:t>
            </a:r>
            <a:endParaRPr lang="pt-BR" sz="4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7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CJERRY\Desktop\PASTA CEFAK\Minhas imagens CEFAK\FUNDO DE SLIDES\FUNDO ABSTRATO\1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6350"/>
            <a:ext cx="9120187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82182"/>
            <a:ext cx="9144000" cy="674030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lvl1pPr marL="495300" indent="-4953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6000" b="1" cap="all" dirty="0" smtClean="0">
                <a:ln/>
                <a:solidFill>
                  <a:schemeClr val="tx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hinacat" pitchFamily="2" charset="0"/>
              </a:rPr>
              <a:t>SEMEADURA DO BEM</a:t>
            </a:r>
          </a:p>
          <a:p>
            <a:pPr eaLnBrk="1" hangingPunct="1"/>
            <a:endParaRPr lang="en-US" sz="6000" b="1" cap="all" dirty="0">
              <a:ln/>
              <a:solidFill>
                <a:schemeClr val="bg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hinacat" pitchFamily="2" charset="0"/>
            </a:endParaRPr>
          </a:p>
          <a:p>
            <a:pPr algn="l" eaLnBrk="1" hangingPunct="1"/>
            <a:endParaRPr lang="en-US" sz="6000" b="1" cap="all" dirty="0">
              <a:ln/>
              <a:solidFill>
                <a:schemeClr val="bg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hinacat" pitchFamily="2" charset="0"/>
            </a:endParaRPr>
          </a:p>
          <a:p>
            <a:pPr algn="l" eaLnBrk="1" hangingPunct="1"/>
            <a:r>
              <a:rPr lang="en-US" sz="36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OBJETIVOS:</a:t>
            </a:r>
            <a:endParaRPr lang="en-US" sz="3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charset="0"/>
              <a:buChar char="→"/>
            </a:pPr>
            <a:endParaRPr lang="pt-BR" sz="2400" b="1" cap="all" dirty="0" smtClean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Chinacat" pitchFamily="2" charset="0"/>
            </a:endParaRPr>
          </a:p>
          <a:p>
            <a:pPr algn="just" eaLnBrk="1" hangingPunct="1">
              <a:buFont typeface="Arial" charset="0"/>
              <a:buChar char="→"/>
            </a:pPr>
            <a:r>
              <a:rPr lang="pt-BR" sz="2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ALERTAR </a:t>
            </a:r>
            <a:r>
              <a:rPr lang="pt-BR" sz="24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PARA A NECESSIDADE DE SEMEAR O BEM;</a:t>
            </a:r>
          </a:p>
          <a:p>
            <a:pPr algn="l" eaLnBrk="1" hangingPunct="1">
              <a:buFont typeface="Arial" charset="0"/>
              <a:buChar char="→"/>
            </a:pPr>
            <a:endParaRPr lang="pt-BR" sz="24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>
              <a:buFont typeface="Arial" charset="0"/>
              <a:buChar char="→"/>
            </a:pPr>
            <a:r>
              <a:rPr lang="pt-BR" sz="24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REALIZAR CONQUISTAS DE AMIZADE;</a:t>
            </a:r>
          </a:p>
          <a:p>
            <a:pPr algn="just" eaLnBrk="1" hangingPunct="1">
              <a:buFont typeface="Arial" charset="0"/>
              <a:buChar char="→"/>
            </a:pPr>
            <a:endParaRPr lang="pt-BR" sz="2400" b="1" cap="all" dirty="0">
              <a:ln/>
              <a:solidFill>
                <a:srgbClr val="FFFF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Font typeface="Arial" charset="0"/>
              <a:buChar char="→"/>
            </a:pPr>
            <a:r>
              <a:rPr lang="pt-BR" sz="24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TRABALHAR COM HUMILDADE PARA TERMOS CONDIÇÕES DE RECEBER OS BENEFÍCIOS DOS AMIGOS </a:t>
            </a:r>
            <a:r>
              <a:rPr lang="pt-BR" sz="2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4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ESPIRITUALIDADE (LEMBRANDO QUE PODEMOS COMEÇAR PELA </a:t>
            </a:r>
            <a:r>
              <a:rPr lang="pt-BR" sz="2400" b="1" cap="all" dirty="0" smtClean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ATUAL </a:t>
            </a:r>
            <a:r>
              <a:rPr lang="pt-BR" sz="2400" b="1" cap="all" dirty="0">
                <a:ln/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EXISTÊNCIA) 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52736"/>
            <a:ext cx="3024336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768" y="820242"/>
            <a:ext cx="2855276" cy="2232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1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971550" y="765175"/>
            <a:ext cx="7200900" cy="46196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9pPr>
          </a:lstStyle>
          <a:p>
            <a:pPr eaLnBrk="1" hangingPunct="1"/>
            <a:endParaRPr lang="pt-BR" sz="240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83555" y="1500174"/>
            <a:ext cx="8760445" cy="4401205"/>
          </a:xfrm>
          <a:prstGeom prst="rect">
            <a:avLst/>
          </a:prstGeom>
          <a:solidFill>
            <a:srgbClr val="F8F8F8">
              <a:alpha val="60000"/>
            </a:srgbClr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000" b="1" dirty="0">
                <a:latin typeface="+mn-lt"/>
              </a:rPr>
              <a:t>COM AS MELHORIAS CRESCENTES, SURGIA A NECESSIDADE DE MOVIMENTAÇÃO E TRABALHO. INCONTESTÁVEL QUE HAVIA PERDIDO  EXCELENTES OPORTUNIDADES NA TERRA;</a:t>
            </a:r>
          </a:p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000" b="1" dirty="0">
                <a:latin typeface="+mn-lt"/>
              </a:rPr>
              <a:t>NO PLANETA SABIA QUE MEU DIREITO DE INTERVIR COMEÇAVA NOS LIVROS CONHECIDOS E NOS TÍTULOS CONQUISTADOS;</a:t>
            </a:r>
          </a:p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000" b="1" dirty="0">
                <a:latin typeface="+mn-lt"/>
              </a:rPr>
              <a:t>SÓ NO ESPÍRITO DE HUMILDADE E TRABALHO É POSSÍVEL A NÓS OUTROS PROTEGER ALGUÉM. O PAI CRIOU O SERVIÇO E A </a:t>
            </a:r>
            <a:r>
              <a:rPr lang="pt-BR" sz="2000" b="1" dirty="0" smtClean="0">
                <a:latin typeface="+mn-lt"/>
              </a:rPr>
              <a:t>COOPERAÇÃO </a:t>
            </a:r>
            <a:r>
              <a:rPr lang="pt-BR" sz="2000" b="1" dirty="0">
                <a:latin typeface="+mn-lt"/>
              </a:rPr>
              <a:t>COMO LEIS QUE NINGUÉM PODE TRAIR SEM PREJUÍZO PRÓPRIO</a:t>
            </a:r>
          </a:p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000" b="1" dirty="0">
                <a:latin typeface="+mn-lt"/>
              </a:rPr>
              <a:t>SEM A COOPERAÇÃO É IMPOSSÍVEL ATENDER COM EFICIÊNCIA. OS QUE NÃO COOPERAM, NÃO RECEBEM COOPERAÇÃO.</a:t>
            </a:r>
          </a:p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000" b="1" dirty="0">
                <a:solidFill>
                  <a:srgbClr val="FFFF00"/>
                </a:solidFill>
                <a:latin typeface="+mn-lt"/>
              </a:rPr>
              <a:t>ISTO É DA LEI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GABINETE DO MINISTRO</a:t>
            </a:r>
            <a:endParaRPr lang="pt-BR" sz="32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CJERRY\Desktop\PASTA CEFAK\Minhas imagens CEFAK\FUNDO DE ESLAIDES 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3" y="0"/>
            <a:ext cx="9468544" cy="688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4538" y="0"/>
            <a:ext cx="9677058" cy="6885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5416" y="385432"/>
            <a:ext cx="864096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amGorry-Lights" pitchFamily="34" charset="0"/>
              </a:rPr>
              <a:t> CAPÍTULO 14</a:t>
            </a:r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amGorry-Lights" pitchFamily="34" charset="0"/>
              </a:rPr>
              <a:t/>
            </a:r>
            <a:b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amGorry-Lights" pitchFamily="34" charset="0"/>
              </a:rPr>
            </a:br>
            <a:r>
              <a:rPr lang="en-US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amGorry-Lights" pitchFamily="34" charset="0"/>
              </a:rPr>
              <a:t>Elucidações</a:t>
            </a:r>
            <a:r>
              <a:rPr lang="en-US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amGorry-Lights" pitchFamily="34" charset="0"/>
              </a:rPr>
              <a:t> de </a:t>
            </a:r>
            <a:r>
              <a:rPr lang="en-US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damGorry-Lights" pitchFamily="34" charset="0"/>
              </a:rPr>
              <a:t>Clarêncio</a:t>
            </a:r>
            <a:endParaRPr lang="pt-BR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damGorry-Lights" pitchFamily="34" charset="0"/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2071678"/>
            <a:ext cx="8784976" cy="3631763"/>
          </a:xfrm>
          <a:prstGeom prst="rect">
            <a:avLst/>
          </a:prstGeom>
          <a:solidFill>
            <a:srgbClr val="F8F8F8">
              <a:alpha val="58824"/>
            </a:srgbClr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000" b="1" dirty="0">
                <a:latin typeface="+mn-lt"/>
              </a:rPr>
              <a:t>TREMIA DENTRO DE MIM MESMO, ARREPENDIDO DE HAVER PROVOCADO AQUELA AUDIÊNCIA. NÃO SERIA MELHOR CALAR, APRENDENDO A ESPERAR DELIBERAÇÕES </a:t>
            </a:r>
            <a:r>
              <a:rPr lang="pt-BR" sz="2000" b="1" dirty="0" smtClean="0">
                <a:latin typeface="+mn-lt"/>
              </a:rPr>
              <a:t>SUPERIORES?</a:t>
            </a:r>
            <a:endParaRPr lang="pt-BR" sz="2000" b="1" dirty="0">
              <a:latin typeface="+mn-lt"/>
            </a:endParaRPr>
          </a:p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000" b="1" dirty="0">
                <a:latin typeface="+mn-lt"/>
              </a:rPr>
              <a:t>ÀS VEZES O PAI NOS HONRA COM A SUA CONFIANÇA E NÓS DESVIRTUAMOS OS VERDADEIROS TÍTULOS DE SERVIÇO;</a:t>
            </a:r>
          </a:p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000" b="1" dirty="0">
                <a:latin typeface="+mn-lt"/>
              </a:rPr>
              <a:t>TRANSFORMOU FACILIDADES CONQUISTADAS EM CARREIRA </a:t>
            </a:r>
            <a:r>
              <a:rPr lang="pt-BR" sz="2000" b="1" dirty="0" smtClean="0">
                <a:latin typeface="+mn-lt"/>
              </a:rPr>
              <a:t>PARA  </a:t>
            </a:r>
            <a:r>
              <a:rPr lang="pt-BR" sz="2000" b="1" dirty="0">
                <a:latin typeface="+mn-lt"/>
              </a:rPr>
              <a:t>A MORTE PREMATURA DO CORPO;</a:t>
            </a:r>
          </a:p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000" b="1" dirty="0">
                <a:latin typeface="+mn-lt"/>
              </a:rPr>
              <a:t>É PRECISO CONVIR QUE TODA TAREFA NA TERRA, NO CAMPO DAS PROFISSÕES, É O CONVITE DO PAI PARA QUE O HOMEM PENETRE OS </a:t>
            </a:r>
            <a:r>
              <a:rPr lang="pt-BR" sz="2000" b="1" dirty="0" smtClean="0">
                <a:latin typeface="+mn-lt"/>
              </a:rPr>
              <a:t>TEMPLOS </a:t>
            </a:r>
            <a:r>
              <a:rPr lang="pt-BR" sz="2000" b="1" dirty="0">
                <a:latin typeface="+mn-lt"/>
              </a:rPr>
              <a:t>DIVINOS DO TRABALHO.</a:t>
            </a: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CJERRY\Desktop\PASTA CEFAK\Minhas imagens CEFAK\FUNDO DE ESLAIDES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432"/>
            <a:ext cx="9144000" cy="64999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4" name="Text Box 3"/>
          <p:cNvSpPr txBox="1">
            <a:spLocks noChangeArrowheads="1"/>
          </p:cNvSpPr>
          <p:nvPr/>
        </p:nvSpPr>
        <p:spPr bwMode="auto">
          <a:xfrm>
            <a:off x="0" y="1214422"/>
            <a:ext cx="8784976" cy="3477875"/>
          </a:xfrm>
          <a:prstGeom prst="rect">
            <a:avLst/>
          </a:prstGeom>
          <a:solidFill>
            <a:srgbClr val="F8F8F8">
              <a:alpha val="60000"/>
            </a:srgbClr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000" b="1" dirty="0">
                <a:latin typeface="+mn-lt"/>
              </a:rPr>
              <a:t>O TÍTULO, PARA NÓS, É SIMPLESMENTE UMA FICHA; UMA PORTA </a:t>
            </a:r>
            <a:r>
              <a:rPr lang="pt-BR" sz="2000" b="1" dirty="0" smtClean="0">
                <a:latin typeface="+mn-lt"/>
              </a:rPr>
              <a:t> ABERTA  A </a:t>
            </a:r>
            <a:r>
              <a:rPr lang="pt-BR" sz="2000" b="1" dirty="0">
                <a:latin typeface="+mn-lt"/>
              </a:rPr>
              <a:t>TODOS OS DISPARATES. NÃO PODE AINDA SER MÉDICO EM NOSSO LAR, MAS PODERÁ ASSUMIR O CARGO DE APRENDIZ;</a:t>
            </a:r>
          </a:p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000" b="1" dirty="0">
                <a:latin typeface="+mn-lt"/>
              </a:rPr>
              <a:t>QUINZE ANOS DE CLÍNICA: MUITA IMPREVIDÊNCIA, NUMEROSOS ABUSOS E MUITA IRREFLEXÃO, MAS TAMBÉM </a:t>
            </a:r>
            <a:r>
              <a:rPr lang="pt-BR" sz="2000" b="1" dirty="0" smtClean="0">
                <a:latin typeface="+mn-lt"/>
              </a:rPr>
              <a:t>PROPORCIONOU </a:t>
            </a:r>
            <a:r>
              <a:rPr lang="pt-BR" sz="2000" b="1" dirty="0">
                <a:latin typeface="+mn-lt"/>
              </a:rPr>
              <a:t>RECEITUÁRIO GRATUITO A MAIS DE 6 MIL NECESSITADOS;</a:t>
            </a:r>
          </a:p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000" b="1" dirty="0">
                <a:latin typeface="+mn-lt"/>
              </a:rPr>
              <a:t>APRENDERÁ NOVAS LIÇÕES EM NOSSO LAR E DEPOIS DE </a:t>
            </a:r>
            <a:r>
              <a:rPr lang="pt-BR" sz="2000" b="1" dirty="0" smtClean="0">
                <a:latin typeface="+mn-lt"/>
              </a:rPr>
              <a:t>EXPERIÊNCAS </a:t>
            </a:r>
            <a:r>
              <a:rPr lang="pt-BR" sz="2000" b="1" dirty="0">
                <a:latin typeface="+mn-lt"/>
              </a:rPr>
              <a:t>ÚTEIS, COOPERARÁ EFICIENTEMENTE CONOSCO, PREPARANDO-SE PARA O FUTURO.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2268538" y="44450"/>
            <a:ext cx="52911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/>
          <a:p>
            <a:r>
              <a:rPr lang="pt-BR" sz="1800" b="1">
                <a:solidFill>
                  <a:schemeClr val="tx1"/>
                </a:solidFill>
              </a:rPr>
              <a:t>CAP. 14 – ELUCIDAÇÕES DE CLARÊNCIO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CJERRY\Desktop\PASTA CEFAK\Minhas imagens CEFAK\FUNDO DE ESLAIDES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2" name="Text Box 3"/>
          <p:cNvSpPr txBox="1">
            <a:spLocks noChangeArrowheads="1"/>
          </p:cNvSpPr>
          <p:nvPr/>
        </p:nvSpPr>
        <p:spPr bwMode="auto">
          <a:xfrm>
            <a:off x="251520" y="4144431"/>
            <a:ext cx="8784975" cy="2092881"/>
          </a:xfrm>
          <a:prstGeom prst="rect">
            <a:avLst/>
          </a:prstGeom>
          <a:solidFill>
            <a:srgbClr val="F8F8F8">
              <a:alpha val="50196"/>
            </a:srgbClr>
          </a:solidFill>
          <a:ln w="9525">
            <a:solidFill>
              <a:schemeClr val="tx1"/>
            </a:solidFill>
            <a:prstDash val="dashDot"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1pPr>
            <a:lvl2pPr marL="742950" indent="-28575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000" b="1" dirty="0"/>
              <a:t>APENAS AGORA RECONHECIA QUE A EXPERIÊNCIA HUMANA, EM HIPÓTESE ALGUMA, PODERIA SER LEVADA A CONTA DE BRINCADEIRA;</a:t>
            </a:r>
          </a:p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000" b="1" dirty="0"/>
              <a:t>EU ESTAVA, PORÉM, NESSA FASE DE RECOLHIMENTO INEXPRIMÍVEL, EM QUE O HOMEM É CHAMADO PARA DENTRO DE SI MESMO, PELA CONSCIÊNCIA PROFUNDA;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330731" y="-112057"/>
            <a:ext cx="5437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CAP 15 – VISITA MATERNA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620688"/>
            <a:ext cx="3627276" cy="3358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uiExpand="1" build="p" animBg="1"/>
      <p:bldP spid="153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CJERRY\Desktop\PASTA CEFAK\Minhas imagens CEFAK\FUNDO DE ESLAIDES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1330731" y="-112057"/>
            <a:ext cx="54379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CAP 15 – VISITA MATERNA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44" y="411163"/>
            <a:ext cx="3627276" cy="33585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6" name="Text Box 3"/>
          <p:cNvSpPr txBox="1">
            <a:spLocks noChangeArrowheads="1"/>
          </p:cNvSpPr>
          <p:nvPr/>
        </p:nvSpPr>
        <p:spPr bwMode="auto">
          <a:xfrm>
            <a:off x="3275856" y="427593"/>
            <a:ext cx="5643124" cy="6209392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marL="457200" indent="-4572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1pPr>
            <a:lvl2pPr marL="914400" indent="-4572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9pPr>
          </a:lstStyle>
          <a:p>
            <a:pPr lvl="1" eaLnBrk="1" hangingPunct="1">
              <a:spcBef>
                <a:spcPct val="50000"/>
              </a:spcBef>
              <a:buFont typeface="Symbol" pitchFamily="18" charset="2"/>
              <a:buNone/>
            </a:pPr>
            <a:r>
              <a:rPr lang="pt-BR" sz="3200" b="1" i="1" dirty="0">
                <a:solidFill>
                  <a:srgbClr val="FFFF00"/>
                </a:solidFill>
              </a:rPr>
              <a:t>COM A MÃE:</a:t>
            </a:r>
          </a:p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1700" b="1" dirty="0"/>
              <a:t>A ALEGRIA TAMBÉM, QUANDO EXCESSIVA, COSTUMA CASTIGAR O CORAÇÃO. QUAL MENINO QUE PROCURA DETALHES, FIXAVA-LHE AS VESTES, CÓPIA PERFEITA DE UM DOS SEUS VELHOS TRAJES CASEIROS;</a:t>
            </a:r>
          </a:p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1700" b="1" dirty="0"/>
              <a:t>ÀS VEZES, A PROVIDÊNCIA SEPARA OS CORAÇÕES, TEMPORARIAMENTE, PARA QUE APRENDAMOS O AMOR DIVINO. COMO PESA A IMPERFEIÇÃO ACUMULADA EM SÉCULOS SUCESSIVOS. NA TERRA, AS MÃES NÃO PASSAM DE ESCRAVAS, NO CONCEITO DOS FILHOS;</a:t>
            </a:r>
          </a:p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1700" b="1" dirty="0"/>
              <a:t>NOSSA DOR, PORTANTO, NÃO NOS EDIFICA PELOS PRANTOS QUE VERTEMOS, OU PELAS FERIDAS QUE SANGRAM EM NÓS, MAS PELA PORTA DE LUZ QUE NOS OFERECE AO ESPÍRITO, A FIM DE SERMOS MAIS COMPREENSIVOS E MAIS HUMANOS.</a:t>
            </a:r>
          </a:p>
        </p:txBody>
      </p:sp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CJERRY\Desktop\PASTA CEFAK\Minhas imagens CEFAK\FUNDO DE ESLAIDES 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4" name="Text Box 3"/>
          <p:cNvSpPr txBox="1">
            <a:spLocks noChangeArrowheads="1"/>
          </p:cNvSpPr>
          <p:nvPr/>
        </p:nvSpPr>
        <p:spPr bwMode="auto">
          <a:xfrm>
            <a:off x="251520" y="1052736"/>
            <a:ext cx="6192688" cy="2400657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457200" indent="-4572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1pPr>
            <a:lvl2pPr marL="914400" indent="-4572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400" b="1" dirty="0">
                <a:ln/>
                <a:solidFill>
                  <a:schemeClr val="tx1"/>
                </a:solidFill>
              </a:rPr>
              <a:t>AINDA ANDRÉ COM A MÃE</a:t>
            </a:r>
            <a:r>
              <a:rPr lang="pt-BR" sz="2400" b="1" dirty="0">
                <a:ln/>
                <a:solidFill>
                  <a:srgbClr val="006600"/>
                </a:solidFill>
              </a:rPr>
              <a:t>:</a:t>
            </a:r>
          </a:p>
          <a:p>
            <a:pPr lvl="1"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1800" b="1" dirty="0">
                <a:ln/>
              </a:rPr>
              <a:t>A ESFERA ELEVADA, MEU FILHO, REQUER SEMPRE MAIS TRABALHO , MAIOR ABNEGAÇÃO;</a:t>
            </a:r>
          </a:p>
          <a:p>
            <a:pPr lvl="1"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1800" b="1" dirty="0">
                <a:ln/>
              </a:rPr>
              <a:t>O VERDADEIRO AMOR, PARA TRANSFORMAR EM BENEFÍCIOS, PRECISA TRABALHAR SEMPRE;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179512" y="3703312"/>
            <a:ext cx="7680325" cy="2390775"/>
          </a:xfrm>
          <a:prstGeom prst="rect">
            <a:avLst/>
          </a:prstGeom>
          <a:noFill/>
          <a:ln w="9525">
            <a:solidFill>
              <a:schemeClr val="tx1"/>
            </a:solidFill>
            <a:prstDash val="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lvl1pPr marL="457200" indent="-4572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1pPr>
            <a:lvl2pPr marL="914400" indent="-4572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2pPr>
            <a:lvl3pPr marL="11430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3pPr>
            <a:lvl4pPr marL="16002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4pPr>
            <a:lvl5pPr marL="2057400" indent="-228600" eaLnBrk="0" hangingPunct="0"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bg1"/>
                </a:solidFill>
                <a:latin typeface="Arial Black" pitchFamily="34" charset="0"/>
                <a:cs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2400" b="1" dirty="0">
                <a:ln/>
                <a:solidFill>
                  <a:schemeClr val="tx1"/>
                </a:solidFill>
              </a:rPr>
              <a:t>SOBRE O PAI DE ANDRÉ</a:t>
            </a:r>
            <a:r>
              <a:rPr lang="pt-BR" sz="2400" b="1" dirty="0">
                <a:ln/>
                <a:solidFill>
                  <a:srgbClr val="006600"/>
                </a:solidFill>
              </a:rPr>
              <a:t>:</a:t>
            </a:r>
          </a:p>
          <a:p>
            <a:pPr lvl="1"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1800" b="1" dirty="0">
                <a:ln/>
              </a:rPr>
              <a:t>A ALMA APÓS A MORTE DO CORPO FÍSICO, ENCONTRA TAL QUAL VIVE INTRINSECAMENTE. TENDO GASTO MUITOS ANOS A FINGIR, VICIARA A VISÃO ESPIRITUAL;</a:t>
            </a:r>
          </a:p>
          <a:p>
            <a:pPr lvl="1" algn="l" eaLnBrk="1" hangingPunct="1">
              <a:spcBef>
                <a:spcPct val="50000"/>
              </a:spcBef>
              <a:buFont typeface="Symbol" pitchFamily="18" charset="2"/>
              <a:buChar char="Þ"/>
            </a:pPr>
            <a:r>
              <a:rPr lang="pt-BR" sz="1800" b="1" dirty="0">
                <a:ln/>
              </a:rPr>
              <a:t>NÃO É POSSÍVEL ACENDER A LUZ EM CANDEIA SEM ÓLEO E SEM PAVIO;</a:t>
            </a:r>
          </a:p>
        </p:txBody>
      </p:sp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380252" y="-118407"/>
            <a:ext cx="507222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pt-BR" sz="2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CAP 16 – CONFIDÊNCIAS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376" y="1457361"/>
            <a:ext cx="2217501" cy="20029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4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4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uiExpand="1" build="p" animBg="1"/>
      <p:bldP spid="18435" grpId="0" uiExpand="1" build="p" animBg="1"/>
      <p:bldP spid="1843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xinBox.p3d 0"/>
  <p:tag name="POWER3D OPTIONS" val="Medium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xinBox.p3d 0"/>
  <p:tag name="POWER3D OPTIONS" val="Medium 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xinBox.p3d 0"/>
  <p:tag name="POWER3D OPTIONS" val="Medium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xinBox.p3d 0"/>
  <p:tag name="POWER3D OPTIONS" val="Medium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oxinBox.p3d 0"/>
  <p:tag name="POWER3D OPTIONS" val="Medium 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lo cefak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 Clássico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modelo cefak</Template>
  <TotalTime>604</TotalTime>
  <Words>660</Words>
  <Application>Microsoft Office PowerPoint</Application>
  <PresentationFormat>Apresentação na tela (4:3)</PresentationFormat>
  <Paragraphs>51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modelo cefak</vt:lpstr>
      <vt:lpstr>Apresentação do PowerPoint</vt:lpstr>
      <vt:lpstr>Apresentação do PowerPoint</vt:lpstr>
      <vt:lpstr>Apresentação do PowerPoint</vt:lpstr>
      <vt:lpstr>NO GABINETE DO MINISTRO</vt:lpstr>
      <vt:lpstr> CAPÍTULO 14 Elucidações de Clarêncio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TRILHADELUZ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Gilberto Alves</dc:creator>
  <cp:lastModifiedBy>MCJERRY</cp:lastModifiedBy>
  <cp:revision>37</cp:revision>
  <dcterms:created xsi:type="dcterms:W3CDTF">2009-09-18T19:43:44Z</dcterms:created>
  <dcterms:modified xsi:type="dcterms:W3CDTF">2014-09-17T01:56:17Z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TC010690591046</vt:lpwstr>
  </property>
</Properties>
</file>