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4" r:id="rId5"/>
    <p:sldId id="258" r:id="rId6"/>
    <p:sldId id="266" r:id="rId7"/>
    <p:sldId id="259" r:id="rId8"/>
    <p:sldId id="261" r:id="rId9"/>
    <p:sldId id="26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00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CJERRY\Desktop\PASTA CEFAK\nosso lar imag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7" y="-1"/>
            <a:ext cx="5715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CJERRY\Desktop\PASTA CEFAK\imagem livro nosso l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68761"/>
            <a:ext cx="3429000" cy="564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715000" y="0"/>
            <a:ext cx="3429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CAPÍTULOS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5715000" y="619363"/>
            <a:ext cx="3429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09 – 17 –  19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9455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01823"/>
            <a:ext cx="9144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CAPÍTULO 09 – PROBLEMA DE ALIMENTAÇÃO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-18188" y="1208085"/>
            <a:ext cx="914399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HÁ UM SÉCULO “NOSSO LAR” PASSOU POR SÉRIOS PROBLEMAS</a:t>
            </a:r>
            <a:endParaRPr lang="pt-BR" sz="2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2276872"/>
            <a:ext cx="91440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DELIBEROU O GOVERNADOR ATENUAR TODAS AS EXPRESSÕES DE VIDA QUE NOS </a:t>
            </a:r>
          </a:p>
          <a:p>
            <a:r>
              <a:rPr lang="pt-BR" sz="2000" b="1" dirty="0" smtClean="0"/>
              <a:t>RECORDASSEM OS FENOMENOS PURAMENTE MATERIAIS</a:t>
            </a:r>
            <a:endParaRPr lang="pt-BR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666129"/>
            <a:ext cx="914400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 O ABASTECIMENTO MATERIAL DA COLÔNIA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-18188" y="1648085"/>
            <a:ext cx="9174837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MUITOS RECÉM-CHEGADOS AO “NOSSO LAR</a:t>
            </a:r>
            <a:r>
              <a:rPr lang="pt-BR" sz="2000" b="1" dirty="0" smtClean="0">
                <a:solidFill>
                  <a:schemeClr val="bg1"/>
                </a:solidFill>
              </a:rPr>
              <a:t>” QUERIAM </a:t>
            </a:r>
            <a:r>
              <a:rPr lang="pt-BR" sz="2000" b="1" dirty="0" smtClean="0">
                <a:solidFill>
                  <a:schemeClr val="bg1"/>
                </a:solidFill>
              </a:rPr>
              <a:t>MESAS FARTAS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" y="3106209"/>
            <a:ext cx="91440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ALEGAVAM QUE A CIDADE ERA DE TRANSIÇÃO, E QUE NÃO SERIA JUSTO NEM </a:t>
            </a:r>
          </a:p>
          <a:p>
            <a:r>
              <a:rPr lang="pt-BR" sz="2000" b="1" dirty="0" smtClean="0"/>
              <a:t>POSSÍVEL</a:t>
            </a:r>
            <a:endParaRPr lang="pt-BR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4023358"/>
            <a:ext cx="9144000" cy="4001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O GOVERNADOR, PROSSEGUIRAM AS REUNIÕES DURANTE 30 ANOS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" y="4540478"/>
            <a:ext cx="9174836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 GOVERNADOR JAMAIS AGIU SÓ, AJUDA DE NOBRES MENTORES, MINISTÉRIO DA </a:t>
            </a:r>
          </a:p>
          <a:p>
            <a:r>
              <a:rPr lang="pt-BR" sz="2000" b="1" dirty="0" smtClean="0"/>
              <a:t>UNIÃO DIVINA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" y="5322496"/>
            <a:ext cx="914399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TODO ESTE DISTÚRBIO, ENSEJOU  PERIGOSO ASSALTO DAS MULTIDÕES </a:t>
            </a:r>
          </a:p>
          <a:p>
            <a:r>
              <a:rPr lang="pt-BR" sz="2000" b="1" dirty="0" smtClean="0"/>
              <a:t>OBSCURAS DO UMBRAL</a:t>
            </a:r>
            <a:endParaRPr lang="pt-BR" sz="20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0" y="6092765"/>
            <a:ext cx="91440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COLABORADORES DO MINISTÉRIO DA REGENERAÇÃO MANTINHAM </a:t>
            </a:r>
          </a:p>
          <a:p>
            <a:r>
              <a:rPr lang="pt-BR" sz="2000" b="1" dirty="0" smtClean="0"/>
              <a:t>INTERCÂMBIO CLANDESTINO, VÍCIOS DA ALIMENTAÇÃO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25582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" y="563488"/>
            <a:ext cx="9134292" cy="6294512"/>
          </a:xfrm>
          <a:prstGeom prst="rect">
            <a:avLst/>
          </a:prstGeom>
        </p:spPr>
      </p:pic>
      <p:pic>
        <p:nvPicPr>
          <p:cNvPr id="4" name="Imagem 3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8"/>
            <a:ext cx="9144000" cy="62945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40268"/>
            <a:ext cx="9144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CAPÍTULO 09 – PROBLEMA DE ALIMENTAÇÃO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5875" y="593792"/>
            <a:ext cx="884889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ct val="50000"/>
              </a:spcBef>
            </a:pPr>
            <a:r>
              <a:rPr lang="pt-BR" altLang="pt-BR" b="1" dirty="0" smtClean="0">
                <a:solidFill>
                  <a:schemeClr val="bg1"/>
                </a:solidFill>
                <a:latin typeface="Verdana" pitchFamily="34" charset="0"/>
              </a:rPr>
              <a:t>OBEDECE </a:t>
            </a:r>
            <a:r>
              <a:rPr lang="pt-BR" altLang="pt-BR" b="1" dirty="0">
                <a:solidFill>
                  <a:schemeClr val="bg1"/>
                </a:solidFill>
                <a:latin typeface="Verdana" pitchFamily="34" charset="0"/>
              </a:rPr>
              <a:t>A INEXCEDÍVEL SOBRIEDADE</a:t>
            </a:r>
          </a:p>
          <a:p>
            <a:pPr algn="just">
              <a:spcBef>
                <a:spcPct val="50000"/>
              </a:spcBef>
            </a:pPr>
            <a:r>
              <a:rPr lang="pt-BR" altLang="pt-BR" b="1" dirty="0" smtClean="0">
                <a:solidFill>
                  <a:schemeClr val="bg1"/>
                </a:solidFill>
                <a:latin typeface="Verdana" pitchFamily="34" charset="0"/>
              </a:rPr>
              <a:t>  ABASTECIMENTO </a:t>
            </a:r>
            <a:r>
              <a:rPr lang="pt-BR" altLang="pt-BR" b="1" dirty="0">
                <a:solidFill>
                  <a:schemeClr val="bg1"/>
                </a:solidFill>
                <a:latin typeface="Verdana" pitchFamily="34" charset="0"/>
              </a:rPr>
              <a:t>SOB O CONTROLE DIRETO DA </a:t>
            </a:r>
            <a:r>
              <a:rPr lang="pt-BR" altLang="pt-BR" b="1" dirty="0" smtClean="0">
                <a:solidFill>
                  <a:schemeClr val="bg1"/>
                </a:solidFill>
                <a:latin typeface="Verdana" pitchFamily="34" charset="0"/>
              </a:rPr>
              <a:t>GOVERNADORIA</a:t>
            </a:r>
            <a:endParaRPr lang="pt-BR" altLang="pt-BR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1776" y="1393949"/>
            <a:ext cx="882047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b="1" dirty="0" smtClean="0">
                <a:solidFill>
                  <a:schemeClr val="bg1"/>
                </a:solidFill>
                <a:latin typeface="Verdana" pitchFamily="34" charset="0"/>
              </a:rPr>
              <a:t>SUBSTÂNCIAS QUE LEMBRAM A TERRA SÃO </a:t>
            </a:r>
            <a:r>
              <a:rPr lang="pt-BR" altLang="pt-BR" b="1" dirty="0">
                <a:solidFill>
                  <a:schemeClr val="bg1"/>
                </a:solidFill>
                <a:latin typeface="Verdana" pitchFamily="34" charset="0"/>
              </a:rPr>
              <a:t>APLICADOS NOS MINISTÉRIOS DA REGENERAÇÃO E DO AUXÍLIO. </a:t>
            </a:r>
            <a:endParaRPr lang="pt-BR" altLang="pt-BR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b="1" dirty="0" smtClean="0">
                <a:solidFill>
                  <a:schemeClr val="bg1"/>
                </a:solidFill>
                <a:latin typeface="Verdana" pitchFamily="34" charset="0"/>
              </a:rPr>
              <a:t> A </a:t>
            </a:r>
            <a:r>
              <a:rPr lang="pt-BR" altLang="pt-BR" b="1" dirty="0">
                <a:solidFill>
                  <a:schemeClr val="bg1"/>
                </a:solidFill>
                <a:latin typeface="Verdana" pitchFamily="34" charset="0"/>
              </a:rPr>
              <a:t>ÁGUA É UTILIZADA </a:t>
            </a:r>
            <a:r>
              <a:rPr lang="pt-BR" altLang="pt-BR" b="1" dirty="0" smtClean="0">
                <a:solidFill>
                  <a:schemeClr val="bg1"/>
                </a:solidFill>
                <a:latin typeface="Verdana" pitchFamily="34" charset="0"/>
              </a:rPr>
              <a:t>EM TRATAMENTOS </a:t>
            </a:r>
            <a:r>
              <a:rPr lang="pt-BR" altLang="pt-BR" b="1" dirty="0">
                <a:solidFill>
                  <a:schemeClr val="bg1"/>
                </a:solidFill>
                <a:latin typeface="Verdana" pitchFamily="34" charset="0"/>
              </a:rPr>
              <a:t>E </a:t>
            </a:r>
            <a:r>
              <a:rPr lang="pt-BR" altLang="pt-BR" b="1" dirty="0" smtClean="0">
                <a:solidFill>
                  <a:schemeClr val="bg1"/>
                </a:solidFill>
                <a:latin typeface="Verdana" pitchFamily="34" charset="0"/>
              </a:rPr>
              <a:t>RECUPERAÇÃO</a:t>
            </a:r>
            <a:endParaRPr lang="pt-BR" altLang="pt-BR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87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0"/>
          <p:cNvSpPr txBox="1">
            <a:spLocks noChangeArrowheads="1"/>
          </p:cNvSpPr>
          <p:nvPr/>
        </p:nvSpPr>
        <p:spPr bwMode="auto">
          <a:xfrm>
            <a:off x="1920081" y="942975"/>
            <a:ext cx="5375275" cy="40005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000" dirty="0">
                <a:latin typeface="Arial Black" pitchFamily="34" charset="0"/>
              </a:rPr>
              <a:t>REMÉDIOS SALUTARES</a:t>
            </a:r>
          </a:p>
        </p:txBody>
      </p:sp>
      <p:sp>
        <p:nvSpPr>
          <p:cNvPr id="8196" name="Text Box 21"/>
          <p:cNvSpPr txBox="1">
            <a:spLocks noChangeArrowheads="1"/>
          </p:cNvSpPr>
          <p:nvPr/>
        </p:nvSpPr>
        <p:spPr bwMode="auto">
          <a:xfrm>
            <a:off x="967978" y="1762780"/>
            <a:ext cx="1831182" cy="52322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 dirty="0">
                <a:solidFill>
                  <a:schemeClr val="bg1"/>
                </a:solidFill>
                <a:latin typeface="Arial Black" pitchFamily="34" charset="0"/>
              </a:rPr>
              <a:t>CALDO</a:t>
            </a:r>
          </a:p>
        </p:txBody>
      </p:sp>
      <p:sp>
        <p:nvSpPr>
          <p:cNvPr id="8197" name="Text Box 22"/>
          <p:cNvSpPr txBox="1">
            <a:spLocks noChangeArrowheads="1"/>
          </p:cNvSpPr>
          <p:nvPr/>
        </p:nvSpPr>
        <p:spPr bwMode="auto">
          <a:xfrm>
            <a:off x="6084168" y="1714500"/>
            <a:ext cx="2082800" cy="52322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 dirty="0">
                <a:solidFill>
                  <a:schemeClr val="bg1"/>
                </a:solidFill>
                <a:latin typeface="Arial Black" pitchFamily="34" charset="0"/>
              </a:rPr>
              <a:t>ÁGUA</a:t>
            </a:r>
          </a:p>
        </p:txBody>
      </p:sp>
      <p:sp>
        <p:nvSpPr>
          <p:cNvPr id="8200" name="AutoShape 25"/>
          <p:cNvSpPr>
            <a:spLocks noChangeArrowheads="1"/>
          </p:cNvSpPr>
          <p:nvPr/>
        </p:nvSpPr>
        <p:spPr bwMode="auto">
          <a:xfrm>
            <a:off x="2423318" y="2286393"/>
            <a:ext cx="4225925" cy="1071562"/>
          </a:xfrm>
          <a:prstGeom prst="downArrowCallout">
            <a:avLst>
              <a:gd name="adj1" fmla="val 130507"/>
              <a:gd name="adj2" fmla="val 130489"/>
              <a:gd name="adj3" fmla="val 16667"/>
              <a:gd name="adj4" fmla="val 66667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000" b="1" dirty="0">
                <a:latin typeface="Arial Black" pitchFamily="34" charset="0"/>
              </a:rPr>
              <a:t>PORTADORES</a:t>
            </a:r>
          </a:p>
        </p:txBody>
      </p:sp>
      <p:sp>
        <p:nvSpPr>
          <p:cNvPr id="8201" name="AutoShape 26"/>
          <p:cNvSpPr>
            <a:spLocks noChangeArrowheads="1"/>
          </p:cNvSpPr>
          <p:nvPr/>
        </p:nvSpPr>
        <p:spPr bwMode="auto">
          <a:xfrm>
            <a:off x="1775618" y="3350376"/>
            <a:ext cx="5664200" cy="1403350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000" b="1" dirty="0">
                <a:latin typeface="Arial Black" pitchFamily="34" charset="0"/>
              </a:rPr>
              <a:t>FLUIDOS DIVINOS</a:t>
            </a:r>
          </a:p>
        </p:txBody>
      </p:sp>
      <p:sp>
        <p:nvSpPr>
          <p:cNvPr id="8202" name="AutoShape 27"/>
          <p:cNvSpPr>
            <a:spLocks noChangeArrowheads="1"/>
          </p:cNvSpPr>
          <p:nvPr/>
        </p:nvSpPr>
        <p:spPr bwMode="auto">
          <a:xfrm>
            <a:off x="323528" y="5024636"/>
            <a:ext cx="3456384" cy="11334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000" b="1" dirty="0">
                <a:latin typeface="Arial Black" pitchFamily="34" charset="0"/>
              </a:rPr>
              <a:t>REANIMA</a:t>
            </a:r>
          </a:p>
        </p:txBody>
      </p:sp>
      <p:sp>
        <p:nvSpPr>
          <p:cNvPr id="8203" name="AutoShape 28"/>
          <p:cNvSpPr>
            <a:spLocks noChangeArrowheads="1"/>
          </p:cNvSpPr>
          <p:nvPr/>
        </p:nvSpPr>
        <p:spPr bwMode="auto">
          <a:xfrm>
            <a:off x="5004049" y="5211319"/>
            <a:ext cx="3591544" cy="11334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000" b="1" dirty="0">
                <a:latin typeface="Arial Black" pitchFamily="34" charset="0"/>
              </a:rPr>
              <a:t>DÁ NOVAS </a:t>
            </a:r>
          </a:p>
          <a:p>
            <a:pPr algn="ctr" eaLnBrk="1" hangingPunct="1"/>
            <a:r>
              <a:rPr lang="pt-BR" altLang="pt-BR" sz="2000" b="1" dirty="0">
                <a:latin typeface="Arial Black" pitchFamily="34" charset="0"/>
              </a:rPr>
              <a:t>ENERGIAS</a:t>
            </a:r>
          </a:p>
        </p:txBody>
      </p:sp>
      <p:sp>
        <p:nvSpPr>
          <p:cNvPr id="8204" name="AutoShape 29"/>
          <p:cNvSpPr>
            <a:spLocks noChangeArrowheads="1"/>
          </p:cNvSpPr>
          <p:nvPr/>
        </p:nvSpPr>
        <p:spPr bwMode="auto">
          <a:xfrm rot="8100000">
            <a:off x="2033454" y="4325858"/>
            <a:ext cx="1184275" cy="81121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205" name="AutoShape 30"/>
          <p:cNvSpPr>
            <a:spLocks noChangeArrowheads="1"/>
          </p:cNvSpPr>
          <p:nvPr/>
        </p:nvSpPr>
        <p:spPr bwMode="auto">
          <a:xfrm rot="3600000">
            <a:off x="6346826" y="4452937"/>
            <a:ext cx="1193800" cy="828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2357438" y="434975"/>
            <a:ext cx="4500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4000" dirty="0" smtClean="0">
                <a:solidFill>
                  <a:schemeClr val="bg1"/>
                </a:solidFill>
                <a:latin typeface="Arial Black" pitchFamily="34" charset="0"/>
              </a:rPr>
              <a:t>ALIMENTAÇÃO</a:t>
            </a:r>
            <a:endParaRPr lang="pt-BR" altLang="pt-BR" sz="4000" dirty="0">
              <a:latin typeface="Arial Black" pitchFamily="34" charset="0"/>
            </a:endParaRPr>
          </a:p>
        </p:txBody>
      </p:sp>
      <p:sp>
        <p:nvSpPr>
          <p:cNvPr id="15" name="Seta em curva para a direita 14"/>
          <p:cNvSpPr/>
          <p:nvPr/>
        </p:nvSpPr>
        <p:spPr>
          <a:xfrm>
            <a:off x="467915" y="1976110"/>
            <a:ext cx="500063" cy="1143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Seta em curva para a direita 15"/>
          <p:cNvSpPr/>
          <p:nvPr/>
        </p:nvSpPr>
        <p:spPr>
          <a:xfrm flipH="1">
            <a:off x="8166968" y="1937697"/>
            <a:ext cx="428625" cy="1143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Seta à esquerda, à direita e acima 16"/>
          <p:cNvSpPr/>
          <p:nvPr/>
        </p:nvSpPr>
        <p:spPr>
          <a:xfrm>
            <a:off x="3357563" y="1464468"/>
            <a:ext cx="2357437" cy="785813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357563" y="434975"/>
            <a:ext cx="1178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0" y="57338"/>
            <a:ext cx="9144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A ALIMENTAÇÃO EM NOSSO LAR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53645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2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7338"/>
            <a:ext cx="9144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A ALIMENTAÇÃO EM NOSSA CASA</a:t>
            </a:r>
            <a:endParaRPr lang="pt-BR" sz="2800" b="1" dirty="0"/>
          </a:p>
        </p:txBody>
      </p:sp>
      <p:pic>
        <p:nvPicPr>
          <p:cNvPr id="1026" name="Picture 2" descr="C:\Users\MCJERRY\Desktop\PASTA CEFAK\piramide_alimenta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7"/>
            <a:ext cx="9144000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8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CAPÍTULO 09 – PROBLEMA DE ALIMENTAÇÃO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-14808" y="908719"/>
            <a:ext cx="9158808" cy="31700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MANDOU FECHAR O MINISTÉRIO DA COMUNICAÇÃO; DETERMINOU 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FUNCIONASSEM OS CALABOUÇOS DA REGENERAÇÃO, PARA ISOLAMENTO DOS 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RECALCITRANTES; ADVERTIU O MINISTÉRIO DO ESCLARECIMENTO, CUJAS IMPERTINÊNCIAS SUPORTOU POR MAIS DE TRINTA </a:t>
            </a:r>
            <a:r>
              <a:rPr lang="pt-BR" sz="2000" b="1" dirty="0" smtClean="0">
                <a:solidFill>
                  <a:schemeClr val="bg1"/>
                </a:solidFill>
              </a:rPr>
              <a:t>ANOS; PROIBIU </a:t>
            </a:r>
            <a:r>
              <a:rPr lang="pt-BR" sz="2000" b="1" dirty="0" smtClean="0">
                <a:solidFill>
                  <a:schemeClr val="bg1"/>
                </a:solidFill>
              </a:rPr>
              <a:t>OS AUXÍLIOS ÀS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 REGIÕES INFERIORRES; MANDOU LIGAR AS BATERIAS ELÉTRICAS DAS MURALHAS DE 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PROTEÇÃO; POR MAIS DE 06 MESES A ALIMENTAÇÃO EM “NOSSO LAR”  </a:t>
            </a:r>
            <a:r>
              <a:rPr lang="pt-BR" sz="2000" b="1" dirty="0" smtClean="0">
                <a:solidFill>
                  <a:schemeClr val="bg1"/>
                </a:solidFill>
              </a:rPr>
              <a:t>FOI </a:t>
            </a:r>
            <a:endParaRPr lang="pt-BR" sz="2000" b="1" dirty="0" smtClean="0">
              <a:solidFill>
                <a:schemeClr val="bg1"/>
              </a:solidFill>
            </a:endParaRPr>
          </a:p>
          <a:p>
            <a:r>
              <a:rPr lang="pt-BR" sz="2000" b="1" dirty="0" smtClean="0">
                <a:solidFill>
                  <a:schemeClr val="bg1"/>
                </a:solidFill>
              </a:rPr>
              <a:t>REDUZIDA À </a:t>
            </a:r>
            <a:r>
              <a:rPr lang="pt-BR" sz="2000" b="1" dirty="0" smtClean="0">
                <a:solidFill>
                  <a:schemeClr val="bg1"/>
                </a:solidFill>
              </a:rPr>
              <a:t>INALAÇÃO DE PRINCÍPIOS VITAIS DA ATMOSFERA, POR MEIO DA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RESPIRAÇÃO E ÁGUA MISTURADA A ELEMENTOS SOLARES, ELÉTRICOS E MAGNÉTICOS</a:t>
            </a:r>
          </a:p>
          <a:p>
            <a:r>
              <a:rPr lang="pt-BR" sz="2000" b="1" dirty="0" smtClean="0"/>
              <a:t> 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43608" y="4365104"/>
            <a:ext cx="6718249" cy="707886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REDUZIU NOSSO EXPRESSÃO FÍSCA E SURGIU MARAVILHOSO 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COEFICIENTE DE ESPIRITUALIDADE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2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5935" y="0"/>
            <a:ext cx="9144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CAPÍTULO  17 - EM CASA DE LÍSIAS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6962" y="602747"/>
            <a:ext cx="6258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O QUE ACONTECEU A ANDRÉ LUIZ APÓS  A INESPERADA VISITA DE SUA MÃE?</a:t>
            </a:r>
            <a:endParaRPr lang="pt-BR" sz="2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095" y="1310633"/>
            <a:ext cx="867045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FOI CIENTIFICADO POR CLARÊNCIO QUE ESTAVA AUTORIZADO A VISITAR 04 MINISTÉRIOS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095" y="1789442"/>
            <a:ext cx="736175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ERA O INÍCIO DE UMA NOVA VIDA –  PODERIA TRABALHAR E FAZER CURSOS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5642" y="2183342"/>
            <a:ext cx="851335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FOI CONVIDADO POR LÍSIAS PARA MORAR EM SUA CASA, JUNTAMENTE COM SUA MÃE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2578338"/>
            <a:ext cx="383489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ANDRÉ LUIZ RECEBE UMA CARDENETA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15" y="3059668"/>
            <a:ext cx="789350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CHEGADA A CASA DE LÍSIAS – GRACIOSA CONSTRUÇÃO, COM JARDIM COLORIDO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-19046" y="3506478"/>
            <a:ext cx="139371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CAMPAINHA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19046" y="3987367"/>
            <a:ext cx="270561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DESCRIÇÃO DO AMBIENTE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-19046" y="4468470"/>
            <a:ext cx="242925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HARPA SOBRE O PIANO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7095" y="5004459"/>
            <a:ext cx="221785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LIVROS - LITERATURA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095" y="5600423"/>
            <a:ext cx="430874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DEPENDÊNCIAS DA CASA - SALA DE BANHO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639607" y="4172033"/>
            <a:ext cx="2045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ORAÇÃO</a:t>
            </a:r>
            <a:endParaRPr lang="pt-B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5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24791" y="41537"/>
            <a:ext cx="91440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CAPÍTULO 19  - A JOVEM </a:t>
            </a:r>
            <a:r>
              <a:rPr lang="pt-BR" sz="2400" b="1" dirty="0" smtClean="0">
                <a:solidFill>
                  <a:schemeClr val="bg1"/>
                </a:solidFill>
              </a:rPr>
              <a:t>DESENCARNADA 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570" y="717499"/>
            <a:ext cx="883549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ANDRÉ LUIZ PERGUNTA PORQUE A NETA NÃO VEM À MESA FAZER AS REFEIÇÕES?</a:t>
            </a:r>
            <a:endParaRPr lang="pt-BR" sz="2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570" y="1270501"/>
            <a:ext cx="777507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AQUI, NÃO TRAZEMOS À MESA QUALQUER PESSOA QUE SE MANIFESTE</a:t>
            </a:r>
          </a:p>
          <a:p>
            <a:r>
              <a:rPr lang="pt-BR" sz="2000" b="1" dirty="0" smtClean="0"/>
              <a:t> PERTUBADA OU DESGOSTOSA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2233358"/>
            <a:ext cx="905786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A NEURASTENIA E A INQUIETAÇÃO EMITEM FLUIDOS PESADOS E VENENOSOS, QUE </a:t>
            </a:r>
          </a:p>
          <a:p>
            <a:r>
              <a:rPr lang="pt-BR" sz="2000" b="1" dirty="0" smtClean="0"/>
              <a:t>SE MISTURAM AO ALIMENTO</a:t>
            </a:r>
            <a:endParaRPr lang="pt-BR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09" y="3122101"/>
            <a:ext cx="8550033" cy="1015663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ELOISA ESTAVA INQUIETA, POR CAUSA DA LONGA TUBERCULOSE, QUE DEIXOU 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TRAÇOS PROFUNDOS, MAS JÁ DEVERIA ESTAR MAIS OTIMISTA E 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COM MAIS CORAGEM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4252446"/>
            <a:ext cx="916533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OITO MESES DE TUBERCULOSE, PASSEI A DOENÇA PARA MINHA MÃE, E ABANDONEI </a:t>
            </a:r>
          </a:p>
          <a:p>
            <a:r>
              <a:rPr lang="pt-BR" sz="2000" b="1" dirty="0" smtClean="0"/>
              <a:t>O NOIVO AMADO</a:t>
            </a:r>
            <a:endParaRPr lang="pt-BR" sz="2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70" y="5133750"/>
            <a:ext cx="5890139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NÃO ME CONFORMO, CLAMOU A JOVEM CHORANDO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24791" y="5661248"/>
            <a:ext cx="7472880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SEU PRANTO NASCE DO EGOÍSMO, DE NOSSA VAIDADE, PRENDEU O </a:t>
            </a:r>
          </a:p>
          <a:p>
            <a:r>
              <a:rPr lang="pt-BR" sz="2000" b="1" dirty="0" smtClean="0"/>
              <a:t>CORAÇÃO NS TEIAS DO AMOR-PRÓPRIO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48862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CJERRY\Desktop\PASTA CEFAK\Minhas imagens CEFAK\ESPÍRITO + ESPIRITUAL\Espírito, Perispírito e corpo físic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935"/>
            <a:ext cx="9144000" cy="631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0" y="17714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CONCLUSÕES SOBRE A TEMÁTICA ABORDADA</a:t>
            </a:r>
            <a:endParaRPr lang="pt-BR" sz="2800" b="1" dirty="0"/>
          </a:p>
        </p:txBody>
      </p:sp>
      <p:sp>
        <p:nvSpPr>
          <p:cNvPr id="3" name="Retângulo 2"/>
          <p:cNvSpPr/>
          <p:nvPr/>
        </p:nvSpPr>
        <p:spPr>
          <a:xfrm>
            <a:off x="-22831" y="540934"/>
            <a:ext cx="91440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O Espiritismo como uma proposta de construção intima do HOMEM NOVO, consciente e integrado com as Leis Divinas, oferece diretrizes seguras para nosso equilíbrio: </a:t>
            </a:r>
            <a:r>
              <a:rPr lang="pt-BR" sz="2400" b="1" i="1" dirty="0">
                <a:solidFill>
                  <a:srgbClr val="FF0000"/>
                </a:solidFill>
              </a:rPr>
              <a:t>“Amai, pois, a vossa alma, mas cuidai também do corpo, instrumento da alma; desconhecer as necessidades que lhe são peculiares por força da própria natureza, é desconhecer as leis de Deus”. </a:t>
            </a:r>
            <a:r>
              <a:rPr lang="pt-BR" sz="2400" b="1" i="1" dirty="0" smtClean="0">
                <a:solidFill>
                  <a:srgbClr val="FF0000"/>
                </a:solidFill>
              </a:rPr>
              <a:t>ESE, cap. XVII, </a:t>
            </a:r>
            <a:r>
              <a:rPr lang="pt-BR" sz="2400" b="1" dirty="0" smtClean="0">
                <a:solidFill>
                  <a:srgbClr val="FF0000"/>
                </a:solidFill>
              </a:rPr>
              <a:t>Georges, Espírito protetor;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1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532</Words>
  <Application>Microsoft Office PowerPoint</Application>
  <PresentationFormat>Apresentação na tela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MCJERRY</dc:creator>
  <cp:lastModifiedBy>MCJERRY</cp:lastModifiedBy>
  <cp:revision>76</cp:revision>
  <dcterms:created xsi:type="dcterms:W3CDTF">2014-04-13T16:55:54Z</dcterms:created>
  <dcterms:modified xsi:type="dcterms:W3CDTF">2014-04-19T15:26:04Z</dcterms:modified>
</cp:coreProperties>
</file>