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C67E9-7207-42D8-A750-796241335107}" type="datetimeFigureOut">
              <a:rPr lang="pt-BR" smtClean="0"/>
              <a:t>11/08/2013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3A066-54BC-412E-88CE-6462892CB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3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67F3B-BA6C-4412-958C-C94FAB0D118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83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815F-1B51-48EA-B192-9E7D653EFD2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3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2B2C2-BB48-4EED-83E2-C1AE482293A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9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02745-893C-4056-921E-173A4930A939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8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49489A7-CAD2-47DC-A1FC-5B81952965A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14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E782-F96B-4C55-A1AE-3D98626AF0E3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5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406C-F23B-4D18-B769-2B64998590B1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F6DD3-5508-4D08-86D9-21574AB11788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3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BEC68-148D-4141-8C3E-1F5123B59A27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295E2-5E55-4EAF-99CB-3581C694665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6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96275-4BCB-403E-8298-51F0F882A5A2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19A44-CCB9-4751-AE0C-1C52D625BF1A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2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6A74D-9C0F-4A34-A9F6-5FDFAE8BD360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5F2530-82DA-4C85-98DB-773BBCDB3EB5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1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9.w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png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279651" y="5715001"/>
            <a:ext cx="7777163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0000CC"/>
                </a:solidFill>
                <a:latin typeface="Arial" panose="020B0604020202020204" pitchFamily="34" charset="0"/>
              </a:rPr>
              <a:t>ATENDER E ORIENTAR IRMÃOS: ignorantes, perturbados e infelizes</a:t>
            </a:r>
          </a:p>
        </p:txBody>
      </p:sp>
      <p:grpSp>
        <p:nvGrpSpPr>
          <p:cNvPr id="200707" name="Group 3"/>
          <p:cNvGrpSpPr>
            <a:grpSpLocks/>
          </p:cNvGrpSpPr>
          <p:nvPr/>
        </p:nvGrpSpPr>
        <p:grpSpPr bwMode="auto">
          <a:xfrm>
            <a:off x="5334000" y="990600"/>
            <a:ext cx="4546600" cy="4191000"/>
            <a:chOff x="2448" y="672"/>
            <a:chExt cx="3017" cy="3408"/>
          </a:xfrm>
        </p:grpSpPr>
        <p:pic>
          <p:nvPicPr>
            <p:cNvPr id="20070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672"/>
              <a:ext cx="999" cy="3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709" name="Rectangle 5"/>
            <p:cNvSpPr>
              <a:spLocks noChangeArrowheads="1"/>
            </p:cNvSpPr>
            <p:nvPr/>
          </p:nvSpPr>
          <p:spPr bwMode="auto">
            <a:xfrm>
              <a:off x="4320" y="829"/>
              <a:ext cx="1145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800" b="1">
                  <a:solidFill>
                    <a:srgbClr val="66FFFF"/>
                  </a:solidFill>
                  <a:latin typeface="Arial" panose="020B0604020202020204" pitchFamily="34" charset="0"/>
                </a:rPr>
                <a:t>TAREFA</a:t>
              </a:r>
              <a:r>
                <a:rPr lang="pt-BR" sz="2800">
                  <a:solidFill>
                    <a:srgbClr val="66FFFF"/>
                  </a:solidFill>
                  <a:latin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00710" name="Group 6"/>
          <p:cNvGrpSpPr>
            <a:grpSpLocks/>
          </p:cNvGrpSpPr>
          <p:nvPr/>
        </p:nvGrpSpPr>
        <p:grpSpPr bwMode="auto">
          <a:xfrm>
            <a:off x="1847850" y="1027581"/>
            <a:ext cx="8135938" cy="5355966"/>
            <a:chOff x="528" y="438"/>
            <a:chExt cx="4704" cy="3690"/>
          </a:xfrm>
        </p:grpSpPr>
        <p:sp>
          <p:nvSpPr>
            <p:cNvPr id="200711" name="Rectangle 7"/>
            <p:cNvSpPr>
              <a:spLocks noChangeArrowheads="1"/>
            </p:cNvSpPr>
            <p:nvPr/>
          </p:nvSpPr>
          <p:spPr bwMode="auto">
            <a:xfrm>
              <a:off x="528" y="438"/>
              <a:ext cx="4704" cy="36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200712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624"/>
              <a:ext cx="3205" cy="350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71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" y="1443"/>
              <a:ext cx="390" cy="1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3648" y="768"/>
              <a:ext cx="1392" cy="32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800" b="1">
                  <a:solidFill>
                    <a:srgbClr val="66FFFF"/>
                  </a:solidFill>
                  <a:latin typeface="Arial" panose="020B0604020202020204" pitchFamily="34" charset="0"/>
                </a:rPr>
                <a:t>OBJETIVO:</a:t>
              </a:r>
            </a:p>
          </p:txBody>
        </p:sp>
      </p:grpSp>
      <p:sp>
        <p:nvSpPr>
          <p:cNvPr id="200715" name="Rectangle 11"/>
          <p:cNvSpPr>
            <a:spLocks noGrp="1" noChangeArrowheads="1"/>
          </p:cNvSpPr>
          <p:nvPr>
            <p:ph type="title"/>
          </p:nvPr>
        </p:nvSpPr>
        <p:spPr>
          <a:xfrm>
            <a:off x="1919288" y="250166"/>
            <a:ext cx="8229600" cy="908050"/>
          </a:xfrm>
        </p:spPr>
        <p:txBody>
          <a:bodyPr/>
          <a:lstStyle/>
          <a:p>
            <a:r>
              <a:rPr lang="pt-BR" b="1" dirty="0">
                <a:solidFill>
                  <a:srgbClr val="66FFFF"/>
                </a:solidFill>
              </a:rPr>
              <a:t>Cap. 7 – A queda de Otávio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1524000" y="5174258"/>
            <a:ext cx="9144000" cy="13731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</a:rPr>
              <a:t>Relevante trabalho de consolo, em associação com as falanges de colaboradores encarregados do Brasil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135189" y="695924"/>
            <a:ext cx="813752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 b="1" dirty="0">
                <a:solidFill>
                  <a:srgbClr val="000000"/>
                </a:solidFill>
              </a:rPr>
              <a:t>“Os estudiosos, os simpatizantes, no campo da fé, podem alegar ignorância e inibição; todavia os sacerdotes não têm desculpas. É o mesmo que se verifica na tarefa mediúnica. Os aprendizes ou beneficiários da Doutrina Espírita podem referir-se a determinados impedimentos; mas o missionário é obrigado a caminhar com um patrimônio de certezas tais, que coisa alguma o exonera das culpas adquiridas.”</a:t>
            </a:r>
          </a:p>
        </p:txBody>
      </p:sp>
    </p:spTree>
    <p:extLst>
      <p:ext uri="{BB962C8B-B14F-4D97-AF65-F5344CB8AC3E}">
        <p14:creationId xmlns:p14="http://schemas.microsoft.com/office/powerpoint/2010/main" val="37400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9" y="333375"/>
            <a:ext cx="4752975" cy="1143000"/>
          </a:xfrm>
        </p:spPr>
        <p:txBody>
          <a:bodyPr/>
          <a:lstStyle/>
          <a:p>
            <a:r>
              <a:rPr lang="pt-BR" b="1">
                <a:solidFill>
                  <a:srgbClr val="FFFF00"/>
                </a:solidFill>
              </a:rPr>
              <a:t>CAPITULO 8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700213"/>
            <a:ext cx="1549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83113" y="2420939"/>
            <a:ext cx="5435600" cy="13239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sz="4000"/>
              <a:t>O desastre de Acelino</a:t>
            </a:r>
          </a:p>
        </p:txBody>
      </p:sp>
    </p:spTree>
    <p:extLst>
      <p:ext uri="{BB962C8B-B14F-4D97-AF65-F5344CB8AC3E}">
        <p14:creationId xmlns:p14="http://schemas.microsoft.com/office/powerpoint/2010/main" val="6632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 noTextEdit="1"/>
          </p:cNvSpPr>
          <p:nvPr/>
        </p:nvSpPr>
        <p:spPr bwMode="auto">
          <a:xfrm>
            <a:off x="6172200" y="3276600"/>
            <a:ext cx="19050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39815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Psicografia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62" y="960932"/>
            <a:ext cx="2209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WordArt 4"/>
          <p:cNvSpPr>
            <a:spLocks noChangeArrowheads="1" noChangeShapeType="1" noTextEdit="1"/>
          </p:cNvSpPr>
          <p:nvPr/>
        </p:nvSpPr>
        <p:spPr bwMode="auto">
          <a:xfrm>
            <a:off x="2387600" y="1181880"/>
            <a:ext cx="40386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AOS 20 ANOS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4" y="1854920"/>
            <a:ext cx="1549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4114800" y="2895601"/>
            <a:ext cx="7381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800">
                <a:solidFill>
                  <a:srgbClr val="FFFF00"/>
                </a:solidFill>
                <a:latin typeface="Arial Black" panose="020B0A04020102020204" pitchFamily="34" charset="0"/>
              </a:rPr>
              <a:t>VIDÊNCIA</a:t>
            </a:r>
            <a:endParaRPr lang="pt-BR" sz="800">
              <a:latin typeface="Arial Black" panose="020B0A04020102020204" pitchFamily="34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8577262" y="541879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AUDIÇÃO</a:t>
            </a:r>
            <a:endParaRPr lang="pt-BR" sz="2400">
              <a:latin typeface="Arial Black" panose="020B0A04020102020204" pitchFamily="34" charset="0"/>
            </a:endParaRPr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82545"/>
              </p:ext>
            </p:extLst>
          </p:nvPr>
        </p:nvGraphicFramePr>
        <p:xfrm>
          <a:off x="2953544" y="2113112"/>
          <a:ext cx="2906712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Art" r:id="rId5" imgW="2309760" imgH="3176280" progId="MS_ClipArt_Gallery.2">
                  <p:embed/>
                </p:oleObj>
              </mc:Choice>
              <mc:Fallback>
                <p:oleObj name="ClipArt" r:id="rId5" imgW="2309760" imgH="3176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544" y="2113112"/>
                        <a:ext cx="2906712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550194" y="480265"/>
            <a:ext cx="5867400" cy="533400"/>
          </a:xfrm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Tarefa Mediúnica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269456" y="3141812"/>
            <a:ext cx="184308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VIDÊNCIA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111627" name="Object 1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708975"/>
              </p:ext>
            </p:extLst>
          </p:nvPr>
        </p:nvGraphicFramePr>
        <p:xfrm>
          <a:off x="6407943" y="3847622"/>
          <a:ext cx="46482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Art" r:id="rId7" imgW="2977920" imgH="2793960" progId="MS_ClipArt_Gallery.2">
                  <p:embed/>
                </p:oleObj>
              </mc:Choice>
              <mc:Fallback>
                <p:oleObj name="ClipArt" r:id="rId7" imgW="2977920" imgH="27939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943" y="3847622"/>
                        <a:ext cx="46482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214457"/>
              </p:ext>
            </p:extLst>
          </p:nvPr>
        </p:nvGraphicFramePr>
        <p:xfrm>
          <a:off x="9455943" y="1567450"/>
          <a:ext cx="16002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Imagem de bitmap" r:id="rId9" imgW="1600339" imgH="1546994" progId="Paint.Picture">
                  <p:embed/>
                </p:oleObj>
              </mc:Choice>
              <mc:Fallback>
                <p:oleObj name="Imagem de bitmap" r:id="rId9" imgW="1600339" imgH="15469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943" y="1567450"/>
                        <a:ext cx="160020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2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22" grpId="0" autoUpdateAnimBg="0"/>
      <p:bldP spid="111623" grpId="0" autoUpdateAnimBg="0"/>
      <p:bldP spid="11162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79650" y="1412876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ESCASSOS NO INÍCIO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934200" y="155733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MAIORES, DEPOIS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927350" y="5300664"/>
            <a:ext cx="6872288" cy="1200329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À MEDIDA EM QUE DESSE TESTEMUNHOS DE TRABALHO, RENÚNCIA E DESPRENDIMENTO.</a:t>
            </a: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1752600" y="381000"/>
            <a:ext cx="1981200" cy="2971800"/>
          </a:xfrm>
          <a:prstGeom prst="curvedRightArrow">
            <a:avLst>
              <a:gd name="adj1" fmla="val 24688"/>
              <a:gd name="adj2" fmla="val 5468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287714" y="0"/>
            <a:ext cx="6694487" cy="1143000"/>
          </a:xfrm>
        </p:spPr>
        <p:txBody>
          <a:bodyPr/>
          <a:lstStyle/>
          <a:p>
            <a:r>
              <a:rPr lang="pt-BR" b="1">
                <a:solidFill>
                  <a:srgbClr val="FFCC00"/>
                </a:solidFill>
              </a:rPr>
              <a:t>Recursos Materiais</a:t>
            </a:r>
          </a:p>
        </p:txBody>
      </p: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4164014" y="1600201"/>
          <a:ext cx="3863975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m de bitmap" r:id="rId3" imgW="3863675" imgH="3154953" progId="Paint.Picture">
                  <p:embed/>
                </p:oleObj>
              </mc:Choice>
              <mc:Fallback>
                <p:oleObj name="Imagem de bitmap" r:id="rId3" imgW="3863675" imgH="315495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4" y="1600201"/>
                        <a:ext cx="3863975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133600"/>
            <a:ext cx="81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133600"/>
            <a:ext cx="81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4146550" y="1660526"/>
          <a:ext cx="3854450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Imagem de bitmap" r:id="rId6" imgW="3855238" imgH="3139712" progId="Paint.Picture">
                  <p:embed/>
                </p:oleObj>
              </mc:Choice>
              <mc:Fallback>
                <p:oleObj name="Imagem de bitmap" r:id="rId6" imgW="3855238" imgH="31397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660526"/>
                        <a:ext cx="3854450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67000"/>
            <a:ext cx="1524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19400"/>
            <a:ext cx="1524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971800"/>
            <a:ext cx="1524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124200"/>
            <a:ext cx="1524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6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autoUpdateAnimBg="0"/>
      <p:bldP spid="110596" grpId="0" animBg="1" autoUpdateAnimBg="0"/>
      <p:bldP spid="1105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4419600" y="1066801"/>
          <a:ext cx="365760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3" imgW="3238952" imgH="2534004" progId="Paint.Picture">
                  <p:embed/>
                </p:oleObj>
              </mc:Choice>
              <mc:Fallback>
                <p:oleObj name="Bitmap Image" r:id="rId3" imgW="3238952" imgH="253400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066801"/>
                        <a:ext cx="3657600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Rectangle 3"/>
          <p:cNvSpPr>
            <a:spLocks noChangeArrowheads="1"/>
          </p:cNvSpPr>
          <p:nvPr/>
        </p:nvSpPr>
        <p:spPr bwMode="auto">
          <a:xfrm rot="-1901329">
            <a:off x="2407674" y="1837859"/>
            <a:ext cx="1955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  <a:latin typeface="Arial Black" panose="020B0A04020102020204" pitchFamily="34" charset="0"/>
              </a:rPr>
              <a:t>Alegria</a:t>
            </a:r>
            <a:r>
              <a:rPr lang="pt-BR" sz="2800" b="1">
                <a:solidFill>
                  <a:schemeClr val="accent2"/>
                </a:solidFill>
                <a:latin typeface="Arial Black" panose="020B0A04020102020204" pitchFamily="34" charset="0"/>
              </a:rPr>
              <a:t> !!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286000" y="4114801"/>
            <a:ext cx="7620000" cy="1200329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“ERA GRANDE A SATISFAÇÃO DOS COMPANHEIROS</a:t>
            </a:r>
          </a:p>
          <a:p>
            <a:pPr algn="ctr" eaLnBrk="0" hangingPunct="0"/>
            <a:r>
              <a:rPr 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  DO GRUPO DOUTRINÁRIO.”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981200" y="5470526"/>
            <a:ext cx="80772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>
                <a:solidFill>
                  <a:schemeClr val="accent2"/>
                </a:solidFill>
                <a:latin typeface="Arial Black" panose="020B0A04020102020204" pitchFamily="34" charset="0"/>
              </a:rPr>
              <a:t>“A MEDIUNIDADE QUE, POR MISERICÓRDIA, O     SENHOR ME CONCEDERA CONSTITUÍA DECISIVO FATOR DE ÊXITO EM NOSSAS ATIVIDADES”.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352675" y="274638"/>
            <a:ext cx="7486650" cy="762000"/>
          </a:xfrm>
        </p:spPr>
        <p:txBody>
          <a:bodyPr/>
          <a:lstStyle/>
          <a:p>
            <a:r>
              <a:rPr lang="pt-BR" b="1"/>
              <a:t>No Centro Espírita</a:t>
            </a:r>
          </a:p>
        </p:txBody>
      </p:sp>
    </p:spTree>
    <p:extLst>
      <p:ext uri="{BB962C8B-B14F-4D97-AF65-F5344CB8AC3E}">
        <p14:creationId xmlns:p14="http://schemas.microsoft.com/office/powerpoint/2010/main" val="19091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animBg="1" autoUpdateAnimBg="0"/>
      <p:bldP spid="11264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4289425" y="404814"/>
          <a:ext cx="267335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magem de bitmap" r:id="rId3" imgW="2803810" imgH="3391194" progId="Paint.Picture">
                  <p:embed/>
                </p:oleObj>
              </mc:Choice>
              <mc:Fallback>
                <p:oleObj name="Imagem de bitmap" r:id="rId3" imgW="2803810" imgH="33911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404814"/>
                        <a:ext cx="2673350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524001" y="4076701"/>
            <a:ext cx="7885113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NÃO RECEBIAM OS PADRES REMUNERAÇÃO PELOS SERVIÇOS ESPIRITUAIS?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063750" y="5516564"/>
            <a:ext cx="8066088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SE OS SERVIÇOS AO CORPO ERAM REMUNERADOS, PORQUE NÃO PAGAR PELOS DA ALMA?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3573463"/>
            <a:ext cx="777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7248525" y="260350"/>
            <a:ext cx="3124200" cy="1524000"/>
          </a:xfrm>
          <a:prstGeom prst="wedgeRectCallout">
            <a:avLst>
              <a:gd name="adj1" fmla="val -90398"/>
              <a:gd name="adj2" fmla="val 4635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Arial Black" panose="020B0A04020102020204" pitchFamily="34" charset="0"/>
              </a:rPr>
              <a:t>NÃO É UM TRABALHO IGUAL A OUTROS?</a:t>
            </a:r>
          </a:p>
          <a:p>
            <a:pPr algn="ctr" eaLnBrk="0" hangingPunct="0"/>
            <a:endParaRPr lang="pt-BR" sz="2400">
              <a:latin typeface="Times New Roman" panose="02020603050405020304" pitchFamily="18" charset="0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847851" y="333375"/>
            <a:ext cx="2411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A Pressa</a:t>
            </a:r>
          </a:p>
        </p:txBody>
      </p:sp>
      <p:pic>
        <p:nvPicPr>
          <p:cNvPr id="11572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84314"/>
            <a:ext cx="22336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 advAuto="2000"/>
      <p:bldP spid="115716" grpId="0" animBg="1" autoUpdateAnimBg="0"/>
      <p:bldP spid="11571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WordArt 3"/>
          <p:cNvSpPr>
            <a:spLocks noChangeArrowheads="1" noChangeShapeType="1" noTextEdit="1"/>
          </p:cNvSpPr>
          <p:nvPr/>
        </p:nvSpPr>
        <p:spPr bwMode="auto">
          <a:xfrm>
            <a:off x="1703388" y="1484314"/>
            <a:ext cx="2952750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 spc="400" dirty="0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INTERESSES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774825" y="3213101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Arial Black" panose="020B0A04020102020204" pitchFamily="34" charset="0"/>
              </a:rPr>
              <a:t>CONCORRÊNCIA COMERCIAL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943476" y="1773239"/>
            <a:ext cx="3311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Arial Black" panose="020B0A04020102020204" pitchFamily="34" charset="0"/>
              </a:rPr>
              <a:t>LIGAÇÕES LEGAIS OU CRIMINOSAS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8040688" y="3141664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chemeClr val="accent2"/>
                </a:solidFill>
                <a:latin typeface="Arial Black" panose="020B0A04020102020204" pitchFamily="34" charset="0"/>
              </a:rPr>
              <a:t>MISÉRIAS   HUMANAS</a:t>
            </a: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04483"/>
              </p:ext>
            </p:extLst>
          </p:nvPr>
        </p:nvGraphicFramePr>
        <p:xfrm>
          <a:off x="8542339" y="605206"/>
          <a:ext cx="276225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Bitmap Image" r:id="rId3" imgW="2152951" imgH="2666667" progId="Paint.Picture">
                  <p:embed/>
                </p:oleObj>
              </mc:Choice>
              <mc:Fallback>
                <p:oleObj name="Bitmap Image" r:id="rId3" imgW="2152951" imgH="2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2339" y="605206"/>
                        <a:ext cx="276225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768" name="Group 8"/>
          <p:cNvGrpSpPr>
            <a:grpSpLocks/>
          </p:cNvGrpSpPr>
          <p:nvPr/>
        </p:nvGrpSpPr>
        <p:grpSpPr bwMode="auto">
          <a:xfrm>
            <a:off x="1751042" y="4428751"/>
            <a:ext cx="3529013" cy="1828800"/>
            <a:chOff x="432" y="2832"/>
            <a:chExt cx="2168" cy="1152"/>
          </a:xfrm>
        </p:grpSpPr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432" y="3312"/>
              <a:ext cx="139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>
                  <a:solidFill>
                    <a:srgbClr val="660066"/>
                  </a:solidFill>
                  <a:latin typeface="Arial Black" panose="020B0A04020102020204" pitchFamily="34" charset="0"/>
                </a:rPr>
                <a:t>CASOS DE POLÍCIA</a:t>
              </a:r>
            </a:p>
          </p:txBody>
        </p:sp>
        <p:pic>
          <p:nvPicPr>
            <p:cNvPr id="11777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832"/>
              <a:ext cx="680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771" name="Group 11"/>
          <p:cNvGrpSpPr>
            <a:grpSpLocks/>
          </p:cNvGrpSpPr>
          <p:nvPr/>
        </p:nvGrpSpPr>
        <p:grpSpPr bwMode="auto">
          <a:xfrm>
            <a:off x="7608888" y="4724400"/>
            <a:ext cx="2667000" cy="1600200"/>
            <a:chOff x="3792" y="2688"/>
            <a:chExt cx="1680" cy="1008"/>
          </a:xfrm>
        </p:grpSpPr>
        <p:pic>
          <p:nvPicPr>
            <p:cNvPr id="117772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88"/>
              <a:ext cx="960" cy="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773" name="Text Box 13"/>
            <p:cNvSpPr txBox="1">
              <a:spLocks noChangeArrowheads="1"/>
            </p:cNvSpPr>
            <p:nvPr/>
          </p:nvSpPr>
          <p:spPr bwMode="auto">
            <a:xfrm>
              <a:off x="3936" y="3408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>
                  <a:latin typeface="Arial Black" panose="020B0A04020102020204" pitchFamily="34" charset="0"/>
                </a:rPr>
                <a:t>PAIXÕES</a:t>
              </a:r>
            </a:p>
          </p:txBody>
        </p:sp>
      </p:grp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370936" y="293689"/>
            <a:ext cx="746655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Mesmo recebendo preciosos avisos</a:t>
            </a: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5087938" y="3573463"/>
            <a:ext cx="2952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latin typeface="Arial Black" panose="020B0A04020102020204" pitchFamily="34" charset="0"/>
              </a:rPr>
              <a:t>Novas companhias</a:t>
            </a:r>
          </a:p>
        </p:txBody>
      </p:sp>
    </p:spTree>
    <p:extLst>
      <p:ext uri="{BB962C8B-B14F-4D97-AF65-F5344CB8AC3E}">
        <p14:creationId xmlns:p14="http://schemas.microsoft.com/office/powerpoint/2010/main" val="27589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  <p:bldP spid="117764" grpId="0" autoUpdateAnimBg="0"/>
      <p:bldP spid="117765" grpId="0" autoUpdateAnimBg="0"/>
      <p:bldP spid="1177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55" y="1446993"/>
            <a:ext cx="6264275" cy="48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0" name="WordArt 4"/>
          <p:cNvSpPr>
            <a:spLocks noChangeArrowheads="1" noChangeShapeType="1" noTextEdit="1"/>
          </p:cNvSpPr>
          <p:nvPr/>
        </p:nvSpPr>
        <p:spPr bwMode="auto">
          <a:xfrm>
            <a:off x="2817393" y="439738"/>
            <a:ext cx="693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CONSEQUÊNCIAS</a:t>
            </a:r>
          </a:p>
        </p:txBody>
      </p:sp>
      <p:sp>
        <p:nvSpPr>
          <p:cNvPr id="214023" name="WordArt 7"/>
          <p:cNvSpPr>
            <a:spLocks noChangeArrowheads="1" noChangeShapeType="1" noTextEdit="1"/>
          </p:cNvSpPr>
          <p:nvPr/>
        </p:nvSpPr>
        <p:spPr bwMode="auto">
          <a:xfrm>
            <a:off x="982615" y="1154113"/>
            <a:ext cx="26273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Desencarne</a:t>
            </a:r>
          </a:p>
        </p:txBody>
      </p:sp>
      <p:sp>
        <p:nvSpPr>
          <p:cNvPr id="214030" name="WordArt 14"/>
          <p:cNvSpPr>
            <a:spLocks noChangeArrowheads="1" noChangeShapeType="1" noTextEdit="1"/>
          </p:cNvSpPr>
          <p:nvPr/>
        </p:nvSpPr>
        <p:spPr bwMode="auto">
          <a:xfrm>
            <a:off x="7718964" y="1100708"/>
            <a:ext cx="3200400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12 ANOS DE SUPLÍCIO</a:t>
            </a:r>
          </a:p>
        </p:txBody>
      </p:sp>
      <p:sp>
        <p:nvSpPr>
          <p:cNvPr id="214032" name="WordArt 16"/>
          <p:cNvSpPr>
            <a:spLocks noChangeArrowheads="1" noChangeShapeType="1" noTextEdit="1"/>
          </p:cNvSpPr>
          <p:nvPr/>
        </p:nvSpPr>
        <p:spPr bwMode="auto">
          <a:xfrm>
            <a:off x="1847851" y="4652964"/>
            <a:ext cx="8424863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ENTRE O REMORSO E A AMARGURA, NO</a:t>
            </a:r>
          </a:p>
          <a:p>
            <a:pPr algn="ctr"/>
            <a:r>
              <a:rPr lang="pt-BR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UMBRAL, CERCADO PELOS </a:t>
            </a:r>
          </a:p>
          <a:p>
            <a:pPr algn="ctr"/>
            <a:r>
              <a:rPr lang="pt-BR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CONSULENTES CRIMINOSOS QUE LHE </a:t>
            </a:r>
          </a:p>
          <a:p>
            <a:pPr algn="ctr"/>
            <a:r>
              <a:rPr lang="pt-BR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PRECEDERAM NO TÚMULO, </a:t>
            </a:r>
          </a:p>
          <a:p>
            <a:pPr algn="ctr"/>
            <a:r>
              <a:rPr lang="pt-BR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RECLAMANDO-LHE PALPITES E </a:t>
            </a:r>
          </a:p>
          <a:p>
            <a:pPr algn="ctr"/>
            <a:r>
              <a:rPr lang="pt-BR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ORIENTAÇÕES DE NATUREZA INFERIOR.</a:t>
            </a:r>
          </a:p>
        </p:txBody>
      </p:sp>
    </p:spTree>
    <p:extLst>
      <p:ext uri="{BB962C8B-B14F-4D97-AF65-F5344CB8AC3E}">
        <p14:creationId xmlns:p14="http://schemas.microsoft.com/office/powerpoint/2010/main" val="35762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animBg="1"/>
      <p:bldP spid="214023" grpId="0" animBg="1"/>
      <p:bldP spid="214030" grpId="0" animBg="1"/>
      <p:bldP spid="2140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7623" y="448574"/>
            <a:ext cx="5543550" cy="1143000"/>
          </a:xfrm>
        </p:spPr>
        <p:txBody>
          <a:bodyPr/>
          <a:lstStyle/>
          <a:p>
            <a:r>
              <a:rPr lang="pt-BR" dirty="0">
                <a:solidFill>
                  <a:srgbClr val="FFCC00"/>
                </a:solidFill>
              </a:rPr>
              <a:t>Paisagem Espiritual</a:t>
            </a:r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5880101" y="1412875"/>
          <a:ext cx="5159375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m de bitmap" r:id="rId3" imgW="7323810" imgH="4819048" progId="Paint.Picture">
                  <p:embed/>
                </p:oleObj>
              </mc:Choice>
              <mc:Fallback>
                <p:oleObj name="Imagem de bitmap" r:id="rId3" imgW="7323810" imgH="48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00"/>
                          </a:clrFrom>
                          <a:clrTo>
                            <a:srgbClr val="FFFF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1412875"/>
                        <a:ext cx="5159375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0" name="Freeform 6"/>
          <p:cNvSpPr>
            <a:spLocks/>
          </p:cNvSpPr>
          <p:nvPr/>
        </p:nvSpPr>
        <p:spPr bwMode="auto">
          <a:xfrm>
            <a:off x="5664200" y="908051"/>
            <a:ext cx="4324350" cy="974725"/>
          </a:xfrm>
          <a:custGeom>
            <a:avLst/>
            <a:gdLst>
              <a:gd name="T0" fmla="*/ 40 w 2724"/>
              <a:gd name="T1" fmla="*/ 260 h 614"/>
              <a:gd name="T2" fmla="*/ 118 w 2724"/>
              <a:gd name="T3" fmla="*/ 269 h 614"/>
              <a:gd name="T4" fmla="*/ 187 w 2724"/>
              <a:gd name="T5" fmla="*/ 221 h 614"/>
              <a:gd name="T6" fmla="*/ 343 w 2724"/>
              <a:gd name="T7" fmla="*/ 191 h 614"/>
              <a:gd name="T8" fmla="*/ 245 w 2724"/>
              <a:gd name="T9" fmla="*/ 162 h 614"/>
              <a:gd name="T10" fmla="*/ 509 w 2724"/>
              <a:gd name="T11" fmla="*/ 64 h 614"/>
              <a:gd name="T12" fmla="*/ 470 w 2724"/>
              <a:gd name="T13" fmla="*/ 84 h 614"/>
              <a:gd name="T14" fmla="*/ 743 w 2724"/>
              <a:gd name="T15" fmla="*/ 84 h 614"/>
              <a:gd name="T16" fmla="*/ 890 w 2724"/>
              <a:gd name="T17" fmla="*/ 16 h 614"/>
              <a:gd name="T18" fmla="*/ 763 w 2724"/>
              <a:gd name="T19" fmla="*/ 16 h 614"/>
              <a:gd name="T20" fmla="*/ 733 w 2724"/>
              <a:gd name="T21" fmla="*/ 45 h 614"/>
              <a:gd name="T22" fmla="*/ 685 w 2724"/>
              <a:gd name="T23" fmla="*/ 113 h 614"/>
              <a:gd name="T24" fmla="*/ 792 w 2724"/>
              <a:gd name="T25" fmla="*/ 143 h 614"/>
              <a:gd name="T26" fmla="*/ 821 w 2724"/>
              <a:gd name="T27" fmla="*/ 162 h 614"/>
              <a:gd name="T28" fmla="*/ 938 w 2724"/>
              <a:gd name="T29" fmla="*/ 201 h 614"/>
              <a:gd name="T30" fmla="*/ 987 w 2724"/>
              <a:gd name="T31" fmla="*/ 152 h 614"/>
              <a:gd name="T32" fmla="*/ 1114 w 2724"/>
              <a:gd name="T33" fmla="*/ 133 h 614"/>
              <a:gd name="T34" fmla="*/ 1319 w 2724"/>
              <a:gd name="T35" fmla="*/ 143 h 614"/>
              <a:gd name="T36" fmla="*/ 1329 w 2724"/>
              <a:gd name="T37" fmla="*/ 162 h 614"/>
              <a:gd name="T38" fmla="*/ 1319 w 2724"/>
              <a:gd name="T39" fmla="*/ 260 h 614"/>
              <a:gd name="T40" fmla="*/ 1446 w 2724"/>
              <a:gd name="T41" fmla="*/ 309 h 614"/>
              <a:gd name="T42" fmla="*/ 1524 w 2724"/>
              <a:gd name="T43" fmla="*/ 172 h 614"/>
              <a:gd name="T44" fmla="*/ 1553 w 2724"/>
              <a:gd name="T45" fmla="*/ 113 h 614"/>
              <a:gd name="T46" fmla="*/ 1729 w 2724"/>
              <a:gd name="T47" fmla="*/ 94 h 614"/>
              <a:gd name="T48" fmla="*/ 1837 w 2724"/>
              <a:gd name="T49" fmla="*/ 55 h 614"/>
              <a:gd name="T50" fmla="*/ 1954 w 2724"/>
              <a:gd name="T51" fmla="*/ 55 h 614"/>
              <a:gd name="T52" fmla="*/ 1885 w 2724"/>
              <a:gd name="T53" fmla="*/ 143 h 614"/>
              <a:gd name="T54" fmla="*/ 2012 w 2724"/>
              <a:gd name="T55" fmla="*/ 162 h 614"/>
              <a:gd name="T56" fmla="*/ 2178 w 2724"/>
              <a:gd name="T57" fmla="*/ 162 h 614"/>
              <a:gd name="T58" fmla="*/ 2227 w 2724"/>
              <a:gd name="T59" fmla="*/ 182 h 614"/>
              <a:gd name="T60" fmla="*/ 2256 w 2724"/>
              <a:gd name="T61" fmla="*/ 260 h 614"/>
              <a:gd name="T62" fmla="*/ 2413 w 2724"/>
              <a:gd name="T63" fmla="*/ 348 h 614"/>
              <a:gd name="T64" fmla="*/ 2413 w 2724"/>
              <a:gd name="T65" fmla="*/ 377 h 614"/>
              <a:gd name="T66" fmla="*/ 2715 w 2724"/>
              <a:gd name="T67" fmla="*/ 455 h 614"/>
              <a:gd name="T68" fmla="*/ 2637 w 2724"/>
              <a:gd name="T69" fmla="*/ 523 h 614"/>
              <a:gd name="T70" fmla="*/ 2588 w 2724"/>
              <a:gd name="T71" fmla="*/ 611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24" h="614">
                <a:moveTo>
                  <a:pt x="89" y="387"/>
                </a:moveTo>
                <a:cubicBezTo>
                  <a:pt x="42" y="355"/>
                  <a:pt x="48" y="317"/>
                  <a:pt x="40" y="260"/>
                </a:cubicBezTo>
                <a:cubicBezTo>
                  <a:pt x="30" y="266"/>
                  <a:pt x="0" y="278"/>
                  <a:pt x="11" y="279"/>
                </a:cubicBezTo>
                <a:cubicBezTo>
                  <a:pt x="47" y="283"/>
                  <a:pt x="84" y="280"/>
                  <a:pt x="118" y="269"/>
                </a:cubicBezTo>
                <a:cubicBezTo>
                  <a:pt x="128" y="266"/>
                  <a:pt x="120" y="246"/>
                  <a:pt x="128" y="240"/>
                </a:cubicBezTo>
                <a:cubicBezTo>
                  <a:pt x="145" y="228"/>
                  <a:pt x="167" y="227"/>
                  <a:pt x="187" y="221"/>
                </a:cubicBezTo>
                <a:cubicBezTo>
                  <a:pt x="126" y="180"/>
                  <a:pt x="167" y="214"/>
                  <a:pt x="226" y="211"/>
                </a:cubicBezTo>
                <a:cubicBezTo>
                  <a:pt x="266" y="209"/>
                  <a:pt x="304" y="198"/>
                  <a:pt x="343" y="191"/>
                </a:cubicBezTo>
                <a:cubicBezTo>
                  <a:pt x="346" y="178"/>
                  <a:pt x="363" y="160"/>
                  <a:pt x="353" y="152"/>
                </a:cubicBezTo>
                <a:cubicBezTo>
                  <a:pt x="313" y="120"/>
                  <a:pt x="278" y="146"/>
                  <a:pt x="245" y="162"/>
                </a:cubicBezTo>
                <a:cubicBezTo>
                  <a:pt x="270" y="260"/>
                  <a:pt x="267" y="302"/>
                  <a:pt x="489" y="182"/>
                </a:cubicBezTo>
                <a:cubicBezTo>
                  <a:pt x="524" y="163"/>
                  <a:pt x="509" y="64"/>
                  <a:pt x="509" y="64"/>
                </a:cubicBezTo>
                <a:cubicBezTo>
                  <a:pt x="499" y="58"/>
                  <a:pt x="490" y="40"/>
                  <a:pt x="480" y="45"/>
                </a:cubicBezTo>
                <a:cubicBezTo>
                  <a:pt x="468" y="51"/>
                  <a:pt x="461" y="74"/>
                  <a:pt x="470" y="84"/>
                </a:cubicBezTo>
                <a:cubicBezTo>
                  <a:pt x="484" y="98"/>
                  <a:pt x="509" y="91"/>
                  <a:pt x="528" y="94"/>
                </a:cubicBezTo>
                <a:cubicBezTo>
                  <a:pt x="600" y="91"/>
                  <a:pt x="673" y="102"/>
                  <a:pt x="743" y="84"/>
                </a:cubicBezTo>
                <a:cubicBezTo>
                  <a:pt x="867" y="53"/>
                  <a:pt x="801" y="25"/>
                  <a:pt x="772" y="6"/>
                </a:cubicBezTo>
                <a:cubicBezTo>
                  <a:pt x="754" y="62"/>
                  <a:pt x="735" y="93"/>
                  <a:pt x="890" y="16"/>
                </a:cubicBezTo>
                <a:cubicBezTo>
                  <a:pt x="911" y="6"/>
                  <a:pt x="844" y="9"/>
                  <a:pt x="821" y="6"/>
                </a:cubicBezTo>
                <a:cubicBezTo>
                  <a:pt x="802" y="9"/>
                  <a:pt x="752" y="0"/>
                  <a:pt x="763" y="16"/>
                </a:cubicBezTo>
                <a:cubicBezTo>
                  <a:pt x="778" y="38"/>
                  <a:pt x="860" y="16"/>
                  <a:pt x="841" y="35"/>
                </a:cubicBezTo>
                <a:cubicBezTo>
                  <a:pt x="815" y="60"/>
                  <a:pt x="769" y="42"/>
                  <a:pt x="733" y="45"/>
                </a:cubicBezTo>
                <a:cubicBezTo>
                  <a:pt x="707" y="65"/>
                  <a:pt x="674" y="77"/>
                  <a:pt x="655" y="104"/>
                </a:cubicBezTo>
                <a:cubicBezTo>
                  <a:pt x="649" y="113"/>
                  <a:pt x="675" y="111"/>
                  <a:pt x="685" y="113"/>
                </a:cubicBezTo>
                <a:cubicBezTo>
                  <a:pt x="711" y="118"/>
                  <a:pt x="737" y="120"/>
                  <a:pt x="763" y="123"/>
                </a:cubicBezTo>
                <a:cubicBezTo>
                  <a:pt x="763" y="123"/>
                  <a:pt x="782" y="136"/>
                  <a:pt x="792" y="143"/>
                </a:cubicBezTo>
                <a:cubicBezTo>
                  <a:pt x="808" y="140"/>
                  <a:pt x="827" y="124"/>
                  <a:pt x="841" y="133"/>
                </a:cubicBezTo>
                <a:cubicBezTo>
                  <a:pt x="851" y="139"/>
                  <a:pt x="818" y="151"/>
                  <a:pt x="821" y="162"/>
                </a:cubicBezTo>
                <a:cubicBezTo>
                  <a:pt x="824" y="172"/>
                  <a:pt x="841" y="169"/>
                  <a:pt x="851" y="172"/>
                </a:cubicBezTo>
                <a:cubicBezTo>
                  <a:pt x="879" y="214"/>
                  <a:pt x="890" y="213"/>
                  <a:pt x="938" y="201"/>
                </a:cubicBezTo>
                <a:cubicBezTo>
                  <a:pt x="941" y="188"/>
                  <a:pt x="939" y="171"/>
                  <a:pt x="948" y="162"/>
                </a:cubicBezTo>
                <a:cubicBezTo>
                  <a:pt x="957" y="153"/>
                  <a:pt x="974" y="154"/>
                  <a:pt x="987" y="152"/>
                </a:cubicBezTo>
                <a:cubicBezTo>
                  <a:pt x="1019" y="147"/>
                  <a:pt x="1052" y="146"/>
                  <a:pt x="1085" y="143"/>
                </a:cubicBezTo>
                <a:cubicBezTo>
                  <a:pt x="1095" y="140"/>
                  <a:pt x="1104" y="132"/>
                  <a:pt x="1114" y="133"/>
                </a:cubicBezTo>
                <a:cubicBezTo>
                  <a:pt x="1141" y="135"/>
                  <a:pt x="1192" y="152"/>
                  <a:pt x="1192" y="152"/>
                </a:cubicBezTo>
                <a:cubicBezTo>
                  <a:pt x="1234" y="149"/>
                  <a:pt x="1277" y="143"/>
                  <a:pt x="1319" y="143"/>
                </a:cubicBezTo>
                <a:cubicBezTo>
                  <a:pt x="1329" y="143"/>
                  <a:pt x="1285" y="143"/>
                  <a:pt x="1290" y="152"/>
                </a:cubicBezTo>
                <a:cubicBezTo>
                  <a:pt x="1296" y="164"/>
                  <a:pt x="1316" y="159"/>
                  <a:pt x="1329" y="162"/>
                </a:cubicBezTo>
                <a:cubicBezTo>
                  <a:pt x="1337" y="185"/>
                  <a:pt x="1354" y="229"/>
                  <a:pt x="1348" y="250"/>
                </a:cubicBezTo>
                <a:cubicBezTo>
                  <a:pt x="1345" y="260"/>
                  <a:pt x="1329" y="257"/>
                  <a:pt x="1319" y="260"/>
                </a:cubicBezTo>
                <a:cubicBezTo>
                  <a:pt x="1339" y="318"/>
                  <a:pt x="1348" y="270"/>
                  <a:pt x="1368" y="328"/>
                </a:cubicBezTo>
                <a:cubicBezTo>
                  <a:pt x="1394" y="322"/>
                  <a:pt x="1431" y="331"/>
                  <a:pt x="1446" y="309"/>
                </a:cubicBezTo>
                <a:cubicBezTo>
                  <a:pt x="1461" y="287"/>
                  <a:pt x="1426" y="255"/>
                  <a:pt x="1436" y="230"/>
                </a:cubicBezTo>
                <a:cubicBezTo>
                  <a:pt x="1450" y="194"/>
                  <a:pt x="1492" y="183"/>
                  <a:pt x="1524" y="172"/>
                </a:cubicBezTo>
                <a:cubicBezTo>
                  <a:pt x="1598" y="191"/>
                  <a:pt x="1549" y="188"/>
                  <a:pt x="1544" y="152"/>
                </a:cubicBezTo>
                <a:cubicBezTo>
                  <a:pt x="1542" y="139"/>
                  <a:pt x="1550" y="126"/>
                  <a:pt x="1553" y="113"/>
                </a:cubicBezTo>
                <a:cubicBezTo>
                  <a:pt x="1665" y="150"/>
                  <a:pt x="1493" y="104"/>
                  <a:pt x="1593" y="84"/>
                </a:cubicBezTo>
                <a:cubicBezTo>
                  <a:pt x="1638" y="75"/>
                  <a:pt x="1684" y="91"/>
                  <a:pt x="1729" y="94"/>
                </a:cubicBezTo>
                <a:cubicBezTo>
                  <a:pt x="1743" y="53"/>
                  <a:pt x="1730" y="70"/>
                  <a:pt x="1768" y="45"/>
                </a:cubicBezTo>
                <a:cubicBezTo>
                  <a:pt x="1791" y="48"/>
                  <a:pt x="1816" y="46"/>
                  <a:pt x="1837" y="55"/>
                </a:cubicBezTo>
                <a:cubicBezTo>
                  <a:pt x="1851" y="61"/>
                  <a:pt x="1869" y="123"/>
                  <a:pt x="1846" y="55"/>
                </a:cubicBezTo>
                <a:cubicBezTo>
                  <a:pt x="1904" y="40"/>
                  <a:pt x="1899" y="27"/>
                  <a:pt x="1954" y="55"/>
                </a:cubicBezTo>
                <a:cubicBezTo>
                  <a:pt x="1951" y="78"/>
                  <a:pt x="1958" y="105"/>
                  <a:pt x="1944" y="123"/>
                </a:cubicBezTo>
                <a:cubicBezTo>
                  <a:pt x="1931" y="139"/>
                  <a:pt x="1885" y="143"/>
                  <a:pt x="1885" y="143"/>
                </a:cubicBezTo>
                <a:cubicBezTo>
                  <a:pt x="1888" y="153"/>
                  <a:pt x="1885" y="170"/>
                  <a:pt x="1895" y="172"/>
                </a:cubicBezTo>
                <a:cubicBezTo>
                  <a:pt x="1934" y="178"/>
                  <a:pt x="1973" y="164"/>
                  <a:pt x="2012" y="162"/>
                </a:cubicBezTo>
                <a:cubicBezTo>
                  <a:pt x="2087" y="158"/>
                  <a:pt x="2162" y="155"/>
                  <a:pt x="2237" y="152"/>
                </a:cubicBezTo>
                <a:cubicBezTo>
                  <a:pt x="2217" y="155"/>
                  <a:pt x="2194" y="150"/>
                  <a:pt x="2178" y="162"/>
                </a:cubicBezTo>
                <a:cubicBezTo>
                  <a:pt x="2170" y="168"/>
                  <a:pt x="2179" y="187"/>
                  <a:pt x="2188" y="191"/>
                </a:cubicBezTo>
                <a:cubicBezTo>
                  <a:pt x="2200" y="196"/>
                  <a:pt x="2214" y="185"/>
                  <a:pt x="2227" y="182"/>
                </a:cubicBezTo>
                <a:cubicBezTo>
                  <a:pt x="2217" y="201"/>
                  <a:pt x="2190" y="220"/>
                  <a:pt x="2198" y="240"/>
                </a:cubicBezTo>
                <a:cubicBezTo>
                  <a:pt x="2205" y="259"/>
                  <a:pt x="2236" y="257"/>
                  <a:pt x="2256" y="260"/>
                </a:cubicBezTo>
                <a:cubicBezTo>
                  <a:pt x="2314" y="267"/>
                  <a:pt x="2373" y="266"/>
                  <a:pt x="2432" y="269"/>
                </a:cubicBezTo>
                <a:cubicBezTo>
                  <a:pt x="2426" y="295"/>
                  <a:pt x="2413" y="321"/>
                  <a:pt x="2413" y="348"/>
                </a:cubicBezTo>
                <a:cubicBezTo>
                  <a:pt x="2413" y="360"/>
                  <a:pt x="2432" y="306"/>
                  <a:pt x="2432" y="318"/>
                </a:cubicBezTo>
                <a:cubicBezTo>
                  <a:pt x="2432" y="339"/>
                  <a:pt x="2419" y="357"/>
                  <a:pt x="2413" y="377"/>
                </a:cubicBezTo>
                <a:cubicBezTo>
                  <a:pt x="2510" y="391"/>
                  <a:pt x="2607" y="398"/>
                  <a:pt x="2705" y="406"/>
                </a:cubicBezTo>
                <a:cubicBezTo>
                  <a:pt x="2708" y="422"/>
                  <a:pt x="2724" y="441"/>
                  <a:pt x="2715" y="455"/>
                </a:cubicBezTo>
                <a:cubicBezTo>
                  <a:pt x="2706" y="469"/>
                  <a:pt x="2680" y="457"/>
                  <a:pt x="2666" y="465"/>
                </a:cubicBezTo>
                <a:cubicBezTo>
                  <a:pt x="2627" y="487"/>
                  <a:pt x="2663" y="497"/>
                  <a:pt x="2637" y="523"/>
                </a:cubicBezTo>
                <a:cubicBezTo>
                  <a:pt x="2632" y="528"/>
                  <a:pt x="2570" y="543"/>
                  <a:pt x="2569" y="543"/>
                </a:cubicBezTo>
                <a:cubicBezTo>
                  <a:pt x="2579" y="614"/>
                  <a:pt x="2556" y="611"/>
                  <a:pt x="2588" y="611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703388" y="2060575"/>
            <a:ext cx="39608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Arial Black" panose="020B0A04020102020204" pitchFamily="34" charset="0"/>
              </a:rPr>
              <a:t>...E TRANSFORMEI A MEDIUNIDADE EM FONTE DE PALPITES MATERIAIS E BAIXOS AVISOS...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839224" y="4558791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400" dirty="0"/>
              <a:t>À força de me cercar de pessoas criminosas, por questões de ganho sistemático, as baixas correntes mentais dos inquietos clientes encarceraram-me em sombria cadeia psíquica.</a:t>
            </a:r>
          </a:p>
        </p:txBody>
      </p:sp>
    </p:spTree>
    <p:extLst>
      <p:ext uri="{BB962C8B-B14F-4D97-AF65-F5344CB8AC3E}">
        <p14:creationId xmlns:p14="http://schemas.microsoft.com/office/powerpoint/2010/main" val="12118817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90" grpId="0" animBg="1"/>
      <p:bldP spid="118792" grpId="0"/>
      <p:bldP spid="1187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7989" y="402566"/>
            <a:ext cx="7772400" cy="762000"/>
          </a:xfrm>
        </p:spPr>
        <p:txBody>
          <a:bodyPr/>
          <a:lstStyle/>
          <a:p>
            <a:r>
              <a:rPr lang="pt-BR" b="1" dirty="0">
                <a:solidFill>
                  <a:srgbClr val="00FF00"/>
                </a:solidFill>
              </a:rPr>
              <a:t>Reflexões de </a:t>
            </a:r>
            <a:r>
              <a:rPr lang="pt-BR" b="1" dirty="0" err="1">
                <a:solidFill>
                  <a:srgbClr val="00FF00"/>
                </a:solidFill>
              </a:rPr>
              <a:t>Acelino</a:t>
            </a:r>
            <a:endParaRPr lang="pt-BR" b="1" dirty="0">
              <a:solidFill>
                <a:srgbClr val="00FF00"/>
              </a:solidFill>
            </a:endParaRPr>
          </a:p>
        </p:txBody>
      </p:sp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3554083" y="1164566"/>
            <a:ext cx="8311910" cy="50838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Não fui homicida nem ladrão vulgar,</a:t>
            </a:r>
          </a:p>
          <a:p>
            <a:pPr algn="ctr"/>
            <a:r>
              <a:rPr lang="pt-BR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não feri ninguém, nem </a:t>
            </a:r>
            <a:r>
              <a:rPr lang="pt-BR" sz="2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derrespeitei</a:t>
            </a:r>
            <a:endParaRPr lang="pt-BR" sz="2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alheios lares,</a:t>
            </a:r>
          </a:p>
          <a:p>
            <a:pPr algn="ctr"/>
            <a:r>
              <a:rPr lang="pt-BR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...apenas fiz viciados da crença religiosa e</a:t>
            </a:r>
          </a:p>
          <a:p>
            <a:pPr algn="ctr"/>
            <a:r>
              <a:rPr lang="pt-BR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delinquentes ocultos, mutilados da fé e</a:t>
            </a:r>
          </a:p>
          <a:p>
            <a:pPr algn="ctr"/>
            <a:r>
              <a:rPr lang="pt-BR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aleijados do pensamento.</a:t>
            </a:r>
          </a:p>
        </p:txBody>
      </p:sp>
      <p:sp>
        <p:nvSpPr>
          <p:cNvPr id="120836" name="WordArt 4"/>
          <p:cNvSpPr>
            <a:spLocks noChangeArrowheads="1" noChangeShapeType="1" noTextEdit="1"/>
          </p:cNvSpPr>
          <p:nvPr/>
        </p:nvSpPr>
        <p:spPr bwMode="auto">
          <a:xfrm>
            <a:off x="2209800" y="1955800"/>
            <a:ext cx="8713787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Não tenho desculpas porque estava esclarecido;</a:t>
            </a:r>
          </a:p>
          <a:p>
            <a:pPr algn="ctr"/>
            <a:r>
              <a:rPr lang="pt-BR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Não tenho perdão porque não me faltou assistência Divina.</a:t>
            </a:r>
          </a:p>
        </p:txBody>
      </p:sp>
    </p:spTree>
    <p:extLst>
      <p:ext uri="{BB962C8B-B14F-4D97-AF65-F5344CB8AC3E}">
        <p14:creationId xmlns:p14="http://schemas.microsoft.com/office/powerpoint/2010/main" val="24580880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/>
      <p:bldP spid="1208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>
            <p:ph type="title"/>
          </p:nvPr>
        </p:nvSpPr>
        <p:spPr>
          <a:xfrm>
            <a:off x="2209800" y="357990"/>
            <a:ext cx="7772400" cy="5334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sz="3600" b="1" dirty="0">
                <a:solidFill>
                  <a:srgbClr val="FFFF00"/>
                </a:solidFill>
                <a:latin typeface="Albertus Medium" pitchFamily="34" charset="0"/>
              </a:rPr>
              <a:t>Programa de vida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5334000" y="2971801"/>
            <a:ext cx="157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4000" b="1">
                <a:solidFill>
                  <a:srgbClr val="66FFFF"/>
                </a:solidFill>
                <a:latin typeface="Albertus Medium" pitchFamily="34" charset="0"/>
              </a:rPr>
              <a:t>Pai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410200" y="2971801"/>
            <a:ext cx="1295400" cy="7016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4000" b="1">
                <a:solidFill>
                  <a:srgbClr val="66FFFF"/>
                </a:solidFill>
                <a:latin typeface="Albertus Medium" pitchFamily="34" charset="0"/>
              </a:rPr>
              <a:t>Mãe</a:t>
            </a:r>
            <a:endParaRPr lang="pt-BR" sz="4000" b="1">
              <a:solidFill>
                <a:srgbClr val="66FFFF"/>
              </a:solidFill>
              <a:latin typeface="Balloonist" pitchFamily="2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105400" y="2971801"/>
            <a:ext cx="1981200" cy="7016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4000" b="1">
                <a:solidFill>
                  <a:srgbClr val="66FFFF"/>
                </a:solidFill>
                <a:latin typeface="Albertus Medium" pitchFamily="34" charset="0"/>
              </a:rPr>
              <a:t>Irmãos</a:t>
            </a:r>
            <a:endParaRPr lang="pt-BR" sz="4000" b="1">
              <a:solidFill>
                <a:srgbClr val="66FFFF"/>
              </a:solidFill>
              <a:latin typeface="Balloonist" pitchFamily="2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3276600" y="3962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66FFFF"/>
                </a:solidFill>
                <a:latin typeface="Albertus Medium" pitchFamily="34" charset="0"/>
              </a:rPr>
              <a:t>Casamento</a:t>
            </a:r>
            <a:endParaRPr lang="pt-BR" sz="2400" b="1">
              <a:solidFill>
                <a:srgbClr val="66FFFF"/>
              </a:solidFill>
              <a:latin typeface="Balloonist" pitchFamily="2" charset="0"/>
            </a:endParaRP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3810000" y="1447801"/>
            <a:ext cx="4572000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3200" b="1">
                <a:solidFill>
                  <a:srgbClr val="66FFFF"/>
                </a:solidFill>
                <a:latin typeface="Balloonist" pitchFamily="2" charset="0"/>
              </a:rPr>
              <a:t>Um Homem de Bem</a:t>
            </a:r>
            <a:endParaRPr lang="pt-BR" sz="3200">
              <a:solidFill>
                <a:srgbClr val="66FFFF"/>
              </a:solidFill>
              <a:latin typeface="Balloonist" pitchFamily="2" charset="0"/>
            </a:endParaRP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3810000" y="1447801"/>
            <a:ext cx="4572000" cy="588963"/>
          </a:xfrm>
          <a:prstGeom prst="rect">
            <a:avLst/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3200" b="1">
                <a:solidFill>
                  <a:srgbClr val="66FFFF"/>
                </a:solidFill>
                <a:latin typeface="Balloonist" pitchFamily="2" charset="0"/>
              </a:rPr>
              <a:t>Espírita cristã</a:t>
            </a:r>
            <a:endParaRPr lang="pt-BR" sz="3200">
              <a:solidFill>
                <a:srgbClr val="66FFFF"/>
              </a:solidFill>
              <a:latin typeface="Balloonist" pitchFamily="2" charset="0"/>
            </a:endParaRP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2743200" y="1219201"/>
            <a:ext cx="6705600" cy="1076325"/>
          </a:xfrm>
          <a:prstGeom prst="rect">
            <a:avLst/>
          </a:prstGeom>
          <a:solidFill>
            <a:srgbClr val="0000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3200" b="1">
                <a:solidFill>
                  <a:srgbClr val="66FFFF"/>
                </a:solidFill>
                <a:latin typeface="Balloonist" pitchFamily="2" charset="0"/>
              </a:rPr>
              <a:t>6 amigos espirituais </a:t>
            </a:r>
          </a:p>
          <a:p>
            <a:pPr algn="ctr" eaLnBrk="0" hangingPunct="0"/>
            <a:r>
              <a:rPr lang="pt-BR" sz="3200" b="1">
                <a:solidFill>
                  <a:srgbClr val="66FFFF"/>
                </a:solidFill>
                <a:latin typeface="Balloonist" pitchFamily="2" charset="0"/>
              </a:rPr>
              <a:t>Órfãos de sua futura madrasta</a:t>
            </a:r>
            <a:endParaRPr lang="pt-BR" sz="3200">
              <a:solidFill>
                <a:srgbClr val="66FFFF"/>
              </a:solidFill>
              <a:latin typeface="Balloonist" pitchFamily="2" charset="0"/>
            </a:endParaRP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130506" y="5802352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66FF33"/>
                </a:solidFill>
                <a:latin typeface="Albertus Medium" pitchFamily="34" charset="0"/>
              </a:rPr>
              <a:t>“Garantia de triunfo pelo serviço de assistência a eles”</a:t>
            </a:r>
          </a:p>
        </p:txBody>
      </p:sp>
      <p:graphicFrame>
        <p:nvGraphicFramePr>
          <p:cNvPr id="2027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24897"/>
              </p:ext>
            </p:extLst>
          </p:nvPr>
        </p:nvGraphicFramePr>
        <p:xfrm>
          <a:off x="7010400" y="2606677"/>
          <a:ext cx="3143250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m de bitmap" r:id="rId3" imgW="3142857" imgH="3457143" progId="Paint.Picture">
                  <p:embed/>
                </p:oleObj>
              </mc:Choice>
              <mc:Fallback>
                <p:oleObj name="Imagem de bitmap" r:id="rId3" imgW="3142857" imgH="3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606677"/>
                        <a:ext cx="3143250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1752600" y="4572001"/>
            <a:ext cx="5029200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3200" b="1">
                <a:solidFill>
                  <a:srgbClr val="66FFFF"/>
                </a:solidFill>
                <a:latin typeface="Balloonist" pitchFamily="2" charset="0"/>
              </a:rPr>
              <a:t>Não Constava de sua programação</a:t>
            </a:r>
          </a:p>
        </p:txBody>
      </p:sp>
    </p:spTree>
    <p:extLst>
      <p:ext uri="{BB962C8B-B14F-4D97-AF65-F5344CB8AC3E}">
        <p14:creationId xmlns:p14="http://schemas.microsoft.com/office/powerpoint/2010/main" val="11326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52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  <p:bldP spid="202756" grpId="0" animBg="1" autoUpdateAnimBg="0"/>
      <p:bldP spid="202757" grpId="0" animBg="1" autoUpdateAnimBg="0"/>
      <p:bldP spid="202758" grpId="0" autoUpdateAnimBg="0"/>
      <p:bldP spid="202759" grpId="0" animBg="1" autoUpdateAnimBg="0"/>
      <p:bldP spid="202760" grpId="0" animBg="1" autoUpdateAnimBg="0"/>
      <p:bldP spid="202761" grpId="0" animBg="1" autoUpdateAnimBg="0"/>
      <p:bldP spid="202762" grpId="0" autoUpdateAnimBg="0"/>
      <p:bldP spid="20276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27223"/>
              </p:ext>
            </p:extLst>
          </p:nvPr>
        </p:nvGraphicFramePr>
        <p:xfrm>
          <a:off x="6909757" y="3644900"/>
          <a:ext cx="2899405" cy="260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Imagem de bitmap" r:id="rId3" imgW="2750476" imgH="2476190" progId="Paint.Picture">
                  <p:embed/>
                </p:oleObj>
              </mc:Choice>
              <mc:Fallback>
                <p:oleObj name="Imagem de bitmap" r:id="rId3" imgW="2750476" imgH="2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757" y="3644900"/>
                        <a:ext cx="2899405" cy="260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883" name="Group 3"/>
          <p:cNvGrpSpPr>
            <a:grpSpLocks/>
          </p:cNvGrpSpPr>
          <p:nvPr/>
        </p:nvGrpSpPr>
        <p:grpSpPr bwMode="auto">
          <a:xfrm>
            <a:off x="4495800" y="1143000"/>
            <a:ext cx="5867400" cy="2522538"/>
            <a:chOff x="1872" y="728"/>
            <a:chExt cx="3696" cy="1589"/>
          </a:xfrm>
        </p:grpSpPr>
        <p:sp>
          <p:nvSpPr>
            <p:cNvPr id="12288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72" y="728"/>
              <a:ext cx="1719" cy="23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1600" kern="10" spc="320">
                  <a:gradFill rotWithShape="0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 panose="020B0A04020102020204" pitchFamily="34" charset="0"/>
                </a:rPr>
                <a:t>TAREFA:</a:t>
              </a:r>
            </a:p>
          </p:txBody>
        </p:sp>
        <p:sp>
          <p:nvSpPr>
            <p:cNvPr id="122885" name="Text Box 5"/>
            <p:cNvSpPr txBox="1">
              <a:spLocks noChangeArrowheads="1"/>
            </p:cNvSpPr>
            <p:nvPr/>
          </p:nvSpPr>
          <p:spPr bwMode="auto">
            <a:xfrm>
              <a:off x="2304" y="1096"/>
              <a:ext cx="3264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b="1">
                  <a:solidFill>
                    <a:srgbClr val="D82900"/>
                  </a:solidFill>
                  <a:latin typeface="Lucida Handwriting" panose="03010101010101010101" pitchFamily="66" charset="0"/>
                </a:rPr>
                <a:t>ENTRE OUTRAS ATIVIDADES, AUXILIAR POR MEIO DA MEDIUNIDADE QUE LHE PERMITIA RECORDAR VIDAS PASSADAS</a:t>
              </a:r>
            </a:p>
          </p:txBody>
        </p:sp>
      </p:grpSp>
      <p:sp>
        <p:nvSpPr>
          <p:cNvPr id="122886" name="WordArt 6"/>
          <p:cNvSpPr>
            <a:spLocks noChangeArrowheads="1" noChangeShapeType="1" noTextEdit="1"/>
          </p:cNvSpPr>
          <p:nvPr/>
        </p:nvSpPr>
        <p:spPr bwMode="auto">
          <a:xfrm>
            <a:off x="3413126" y="387350"/>
            <a:ext cx="55626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t-BR" sz="24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A EXPERIÊNCIA DE JOEL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8975726" y="333375"/>
            <a:ext cx="145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Lucida Handwriting" panose="03010101010101010101" pitchFamily="66" charset="0"/>
              </a:rPr>
              <a:t>CAP. 10</a:t>
            </a:r>
          </a:p>
        </p:txBody>
      </p: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4800600" y="1143000"/>
            <a:ext cx="5334000" cy="2190750"/>
            <a:chOff x="2064" y="720"/>
            <a:chExt cx="3360" cy="1380"/>
          </a:xfrm>
        </p:grpSpPr>
        <p:sp>
          <p:nvSpPr>
            <p:cNvPr id="12288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064" y="720"/>
              <a:ext cx="1056" cy="2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1600" kern="10" spc="320">
                  <a:gradFill rotWithShape="0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/>
                    </a:outerShdw>
                  </a:effectLst>
                  <a:latin typeface="Arial Black" panose="020B0A04020102020204" pitchFamily="34" charset="0"/>
                </a:rPr>
                <a:t>APOIO:</a:t>
              </a:r>
            </a:p>
          </p:txBody>
        </p:sp>
        <p:sp>
          <p:nvSpPr>
            <p:cNvPr id="122890" name="Text Box 10"/>
            <p:cNvSpPr txBox="1">
              <a:spLocks noChangeArrowheads="1"/>
            </p:cNvSpPr>
            <p:nvPr/>
          </p:nvSpPr>
          <p:spPr bwMode="auto">
            <a:xfrm>
              <a:off x="2400" y="1344"/>
              <a:ext cx="302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b="1">
                  <a:solidFill>
                    <a:schemeClr val="accent2"/>
                  </a:solidFill>
                  <a:latin typeface="Lucida Handwriting" panose="03010101010101010101" pitchFamily="66" charset="0"/>
                </a:rPr>
                <a:t>TUDO O QUE SE FAZIA NECESSÁRIO PARA O ÊXITO DA TAREFA...</a:t>
              </a:r>
            </a:p>
          </p:txBody>
        </p:sp>
      </p:grp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1703388" y="4868864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  <a:latin typeface="Lucida Handwriting" panose="03010101010101010101" pitchFamily="66" charset="0"/>
              </a:rPr>
              <a:t>INCLUSIVE, TRATAMENTO ESPECIALIZADO PARA AGUÇAR PERCEPCÃO.</a:t>
            </a:r>
          </a:p>
        </p:txBody>
      </p:sp>
      <p:pic>
        <p:nvPicPr>
          <p:cNvPr id="12289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1"/>
            <a:ext cx="32766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905000" y="2057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Lucida Handwriting" panose="03010101010101010101" pitchFamily="66" charset="0"/>
              </a:rPr>
              <a:t>IMEDIATAMENTE...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524000" y="4876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>
                <a:solidFill>
                  <a:srgbClr val="FFFF00"/>
                </a:solidFill>
                <a:latin typeface="Lucida Handwriting" panose="03010101010101010101" pitchFamily="66" charset="0"/>
              </a:rPr>
              <a:t>ATENDEU AO CHAMADO COM O CORAÇÃO CHEIO DE PROPÓSITOS SAGRADOS.</a:t>
            </a:r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138708"/>
              </p:ext>
            </p:extLst>
          </p:nvPr>
        </p:nvGraphicFramePr>
        <p:xfrm>
          <a:off x="7136614" y="1578634"/>
          <a:ext cx="3082124" cy="322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Imagem de bitmap" r:id="rId3" imgW="2521905" imgH="2636749" progId="Paint.Picture">
                  <p:embed/>
                </p:oleObj>
              </mc:Choice>
              <mc:Fallback>
                <p:oleObj name="Imagem de bitmap" r:id="rId3" imgW="2521905" imgH="263674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614" y="1578634"/>
                        <a:ext cx="3082124" cy="3221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0" name="WordArt 6"/>
          <p:cNvSpPr>
            <a:spLocks noChangeArrowheads="1" noChangeShapeType="1" noTextEdit="1"/>
          </p:cNvSpPr>
          <p:nvPr/>
        </p:nvSpPr>
        <p:spPr bwMode="auto">
          <a:xfrm>
            <a:off x="3421812" y="533400"/>
            <a:ext cx="48768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 spc="400" dirty="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O QUE ACONTECEU?</a:t>
            </a:r>
          </a:p>
        </p:txBody>
      </p:sp>
    </p:spTree>
    <p:extLst>
      <p:ext uri="{BB962C8B-B14F-4D97-AF65-F5344CB8AC3E}">
        <p14:creationId xmlns:p14="http://schemas.microsoft.com/office/powerpoint/2010/main" val="23275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8727" y="664370"/>
            <a:ext cx="3463925" cy="890587"/>
          </a:xfr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EM SEGUIDA...</a:t>
            </a:r>
            <a:r>
              <a:rPr lang="pt-BR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/>
            </a:r>
            <a:br>
              <a:rPr lang="pt-BR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</a:br>
            <a:endParaRPr lang="pt-BR" sz="2400" b="1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724618"/>
            <a:ext cx="3486150" cy="415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24051"/>
            <a:ext cx="32766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1828800" y="491706"/>
            <a:ext cx="4800600" cy="5147094"/>
          </a:xfrm>
          <a:prstGeom prst="cloudCallout">
            <a:avLst>
              <a:gd name="adj1" fmla="val 80986"/>
              <a:gd name="adj2" fmla="val -9995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PT" sz="2400" b="1">
              <a:latin typeface="Lucida Handwriting" panose="03010101010101010101" pitchFamily="66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886640" y="5220308"/>
            <a:ext cx="87360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latin typeface="Lucida Handwriting" panose="03010101010101010101" pitchFamily="66" charset="0"/>
              </a:rPr>
              <a:t>RECORDOU ENCARNAÇÃO PASSADA E, DESLUMBRADO, PASSOU A UTILIZAR A MEDIUNIDADE PARA SACIAR SUA CURIOSIDADE.</a:t>
            </a:r>
          </a:p>
        </p:txBody>
      </p:sp>
    </p:spTree>
    <p:extLst>
      <p:ext uri="{BB962C8B-B14F-4D97-AF65-F5344CB8AC3E}">
        <p14:creationId xmlns:p14="http://schemas.microsoft.com/office/powerpoint/2010/main" val="2375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 autoUpdateAnimBg="0"/>
      <p:bldP spid="12493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774825" y="838201"/>
            <a:ext cx="612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Lucida Handwriting" panose="03010101010101010101" pitchFamily="66" charset="0"/>
              </a:rPr>
              <a:t>DESINTERESSOU-SE DA ASSISTÊNCIA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Lucida Handwriting" panose="03010101010101010101" pitchFamily="66" charset="0"/>
              </a:rPr>
              <a:t> AOS SOFREDORES;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76554" y="445295"/>
            <a:ext cx="7772400" cy="457200"/>
          </a:xfrm>
        </p:spPr>
        <p:txBody>
          <a:bodyPr/>
          <a:lstStyle/>
          <a:p>
            <a:r>
              <a:rPr lang="pt-BR" sz="2600" b="1" dirty="0">
                <a:solidFill>
                  <a:schemeClr val="tx1"/>
                </a:solidFill>
                <a:latin typeface="Lucida Handwriting" panose="03010101010101010101" pitchFamily="66" charset="0"/>
              </a:rPr>
              <a:t>COM  ISSO...</a:t>
            </a:r>
            <a:endParaRPr lang="pt-BR" b="1" dirty="0">
              <a:solidFill>
                <a:schemeClr val="tx1"/>
              </a:solidFill>
              <a:latin typeface="Lucida Handwriting" panose="03010101010101010101" pitchFamily="66" charset="0"/>
            </a:endParaRP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7704139" y="381000"/>
          <a:ext cx="294798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Imagem de bitmap" r:id="rId3" imgW="2476190" imgH="2560542" progId="Paint.Picture">
                  <p:embed/>
                </p:oleObj>
              </mc:Choice>
              <mc:Fallback>
                <p:oleObj name="Imagem de bitmap" r:id="rId3" imgW="2476190" imgH="256054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00"/>
                          </a:clrFrom>
                          <a:clrTo>
                            <a:srgbClr val="FFFF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4139" y="381000"/>
                        <a:ext cx="294798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5957" name="Group 5"/>
          <p:cNvGrpSpPr>
            <a:grpSpLocks/>
          </p:cNvGrpSpPr>
          <p:nvPr/>
        </p:nvGrpSpPr>
        <p:grpSpPr bwMode="auto">
          <a:xfrm>
            <a:off x="1752600" y="5410201"/>
            <a:ext cx="7696200" cy="1146175"/>
            <a:chOff x="144" y="3408"/>
            <a:chExt cx="4848" cy="722"/>
          </a:xfrm>
        </p:grpSpPr>
        <p:sp>
          <p:nvSpPr>
            <p:cNvPr id="125958" name="Text Box 6"/>
            <p:cNvSpPr txBox="1">
              <a:spLocks noChangeArrowheads="1"/>
            </p:cNvSpPr>
            <p:nvPr/>
          </p:nvSpPr>
          <p:spPr bwMode="auto">
            <a:xfrm>
              <a:off x="1104" y="3456"/>
              <a:ext cx="38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b="1">
                  <a:solidFill>
                    <a:srgbClr val="FFFF00"/>
                  </a:solidFill>
                  <a:latin typeface="Lucida Handwriting" panose="03010101010101010101" pitchFamily="66" charset="0"/>
                </a:rPr>
                <a:t>PRENDEU-SE ÀS LEMBRANÇAS DO PASSADO.</a:t>
              </a:r>
            </a:p>
          </p:txBody>
        </p:sp>
        <p:pic>
          <p:nvPicPr>
            <p:cNvPr id="125959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408"/>
              <a:ext cx="1008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2711451" y="1989139"/>
            <a:ext cx="4176713" cy="2016125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t-BR" sz="2400" b="1">
                <a:solidFill>
                  <a:schemeClr val="bg1"/>
                </a:solidFill>
                <a:latin typeface="Lucida Handwriting" panose="03010101010101010101" pitchFamily="66" charset="0"/>
              </a:rPr>
              <a:t>ABANDONOU A</a:t>
            </a:r>
          </a:p>
          <a:p>
            <a:pPr algn="ctr" eaLnBrk="0" hangingPunct="0"/>
            <a:r>
              <a:rPr lang="pt-BR" sz="2400" b="1">
                <a:solidFill>
                  <a:schemeClr val="bg1"/>
                </a:solidFill>
                <a:latin typeface="Lucida Handwriting" panose="03010101010101010101" pitchFamily="66" charset="0"/>
              </a:rPr>
              <a:t> INSTRUÇÃO </a:t>
            </a:r>
          </a:p>
          <a:p>
            <a:pPr algn="ctr" eaLnBrk="0" hangingPunct="0"/>
            <a:r>
              <a:rPr lang="pt-BR" sz="2400" b="1">
                <a:solidFill>
                  <a:schemeClr val="bg1"/>
                </a:solidFill>
                <a:latin typeface="Lucida Handwriting" panose="03010101010101010101" pitchFamily="66" charset="0"/>
              </a:rPr>
              <a:t>EVANGÉLICA.</a:t>
            </a:r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2566989" y="4149726"/>
            <a:ext cx="6840537" cy="1008063"/>
          </a:xfrm>
          <a:prstGeom prst="flowChartAlternateProcess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t-BR" sz="2400" b="1">
                <a:solidFill>
                  <a:schemeClr val="bg1"/>
                </a:solidFill>
                <a:latin typeface="Lucida Handwriting" panose="03010101010101010101" pitchFamily="66" charset="0"/>
              </a:rPr>
              <a:t>AFASTOU-SE DO PROJETO DO ORFANATO.</a:t>
            </a:r>
          </a:p>
        </p:txBody>
      </p:sp>
    </p:spTree>
    <p:extLst>
      <p:ext uri="{BB962C8B-B14F-4D97-AF65-F5344CB8AC3E}">
        <p14:creationId xmlns:p14="http://schemas.microsoft.com/office/powerpoint/2010/main" val="29265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88715"/>
              </p:ext>
            </p:extLst>
          </p:nvPr>
        </p:nvGraphicFramePr>
        <p:xfrm>
          <a:off x="2027206" y="606213"/>
          <a:ext cx="8105955" cy="4974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Imagem de bitmap" r:id="rId3" imgW="4123810" imgH="3648584" progId="Paint.Picture">
                  <p:embed/>
                </p:oleObj>
              </mc:Choice>
              <mc:Fallback>
                <p:oleObj name="Imagem de bitmap" r:id="rId3" imgW="4123810" imgH="3648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06" y="606213"/>
                        <a:ext cx="8105955" cy="4974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WordArt 3"/>
          <p:cNvSpPr>
            <a:spLocks noChangeArrowheads="1" noChangeShapeType="1" noTextEdit="1"/>
          </p:cNvSpPr>
          <p:nvPr/>
        </p:nvSpPr>
        <p:spPr bwMode="auto">
          <a:xfrm>
            <a:off x="2640014" y="1052513"/>
            <a:ext cx="2808287" cy="1746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DESENCARNE</a:t>
            </a: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636839"/>
            <a:ext cx="19907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1932314" y="5580962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800" b="1" dirty="0"/>
              <a:t>DESPERTOU NAS ZONAS INFERIORES, COM A MENTE PERTURBADA, TENDO ALUCINAÇÕES.</a:t>
            </a:r>
          </a:p>
        </p:txBody>
      </p:sp>
    </p:spTree>
    <p:extLst>
      <p:ext uri="{BB962C8B-B14F-4D97-AF65-F5344CB8AC3E}">
        <p14:creationId xmlns:p14="http://schemas.microsoft.com/office/powerpoint/2010/main" val="21161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13" y="415926"/>
            <a:ext cx="4114800" cy="950913"/>
          </a:xfrm>
        </p:spPr>
        <p:txBody>
          <a:bodyPr/>
          <a:lstStyle/>
          <a:p>
            <a:r>
              <a:rPr lang="pt-BR" b="1">
                <a:solidFill>
                  <a:srgbClr val="FFFF00"/>
                </a:solidFill>
              </a:rPr>
              <a:t>CAPITULO 11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92313" y="4365626"/>
            <a:ext cx="8458200" cy="1622425"/>
          </a:xfrm>
        </p:spPr>
        <p:txBody>
          <a:bodyPr/>
          <a:lstStyle/>
          <a:p>
            <a:pPr algn="ctr"/>
            <a:endParaRPr lang="pt-BR" sz="2400" b="1">
              <a:solidFill>
                <a:srgbClr val="FFFF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sz="4000" b="1">
                <a:solidFill>
                  <a:srgbClr val="FFFF00"/>
                </a:solidFill>
              </a:rPr>
              <a:t>BELARMINO, O DOUTRINADOR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412875"/>
            <a:ext cx="23463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6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WordArt 2"/>
          <p:cNvSpPr>
            <a:spLocks noChangeArrowheads="1" noChangeShapeType="1" noTextEdit="1"/>
          </p:cNvSpPr>
          <p:nvPr/>
        </p:nvSpPr>
        <p:spPr bwMode="auto">
          <a:xfrm>
            <a:off x="1522415" y="647700"/>
            <a:ext cx="3198813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t-BR" sz="14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TAREFA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7496970" y="491475"/>
            <a:ext cx="3733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DOUTRINAR PELO EXEMPLO...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 DEPOIS PELA PALAVRA.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959600" y="4076701"/>
            <a:ext cx="3455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Lucida Handwriting" panose="03010101010101010101" pitchFamily="66" charset="0"/>
              </a:rPr>
              <a:t>AMPARAR MÉDIUNS.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167438" y="5229226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latin typeface="Lucida Handwriting" panose="03010101010101010101" pitchFamily="66" charset="0"/>
              </a:rPr>
              <a:t>ESTIMULÁ-LOS AO TRABALHO.</a:t>
            </a:r>
          </a:p>
        </p:txBody>
      </p:sp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1752600" y="1485900"/>
          <a:ext cx="278288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Imagem de bitmap" r:id="rId3" imgW="2149026" imgH="3002540" progId="Paint.Picture">
                  <p:embed/>
                </p:oleObj>
              </mc:Choice>
              <mc:Fallback>
                <p:oleObj name="Imagem de bitmap" r:id="rId3" imgW="2149026" imgH="30025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85900"/>
                        <a:ext cx="278288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319" name="Group 7"/>
          <p:cNvGrpSpPr>
            <a:grpSpLocks/>
          </p:cNvGrpSpPr>
          <p:nvPr/>
        </p:nvGrpSpPr>
        <p:grpSpPr bwMode="auto">
          <a:xfrm>
            <a:off x="5022851" y="685801"/>
            <a:ext cx="2144713" cy="4117975"/>
            <a:chOff x="4080" y="526"/>
            <a:chExt cx="1351" cy="2594"/>
          </a:xfrm>
        </p:grpSpPr>
        <p:pic>
          <p:nvPicPr>
            <p:cNvPr id="14132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526"/>
              <a:ext cx="1351" cy="2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1321" name="WordArt 9"/>
            <p:cNvSpPr>
              <a:spLocks noChangeArrowheads="1" noChangeShapeType="1" noTextEdit="1"/>
            </p:cNvSpPr>
            <p:nvPr/>
          </p:nvSpPr>
          <p:spPr bwMode="auto">
            <a:xfrm rot="-955065">
              <a:off x="4659" y="1049"/>
              <a:ext cx="766" cy="63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pt-BR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Evangelho</a:t>
              </a:r>
            </a:p>
          </p:txBody>
        </p:sp>
        <p:sp>
          <p:nvSpPr>
            <p:cNvPr id="141322" name="WordArt 10"/>
            <p:cNvSpPr>
              <a:spLocks noChangeArrowheads="1" noChangeShapeType="1" noTextEdit="1"/>
            </p:cNvSpPr>
            <p:nvPr/>
          </p:nvSpPr>
          <p:spPr bwMode="auto">
            <a:xfrm rot="5400000">
              <a:off x="3567" y="2049"/>
              <a:ext cx="1488" cy="26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pt-BR" sz="24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Futura Bk BT"/>
                </a:rPr>
                <a:t>Aplicar</a:t>
              </a:r>
            </a:p>
          </p:txBody>
        </p:sp>
        <p:sp>
          <p:nvSpPr>
            <p:cNvPr id="14132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656" y="1392"/>
              <a:ext cx="749" cy="121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pt-BR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Em Si</a:t>
              </a:r>
            </a:p>
            <a:p>
              <a:pPr algn="ctr"/>
              <a:r>
                <a:rPr lang="pt-BR" sz="24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 panose="020B0A04020102020204" pitchFamily="34" charset="0"/>
                </a:rPr>
                <a:t>Mesmo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utoUpdateAnimBg="0"/>
      <p:bldP spid="141316" grpId="0" autoUpdateAnimBg="0"/>
      <p:bldP spid="1413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66191"/>
              </p:ext>
            </p:extLst>
          </p:nvPr>
        </p:nvGraphicFramePr>
        <p:xfrm>
          <a:off x="8499117" y="605631"/>
          <a:ext cx="17303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Imagem de bitmap" r:id="rId3" imgW="1729890" imgH="1379048" progId="Paint.Picture">
                  <p:embed/>
                </p:oleObj>
              </mc:Choice>
              <mc:Fallback>
                <p:oleObj name="Imagem de bitmap" r:id="rId3" imgW="1729890" imgH="137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117" y="605631"/>
                        <a:ext cx="1730375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357239"/>
              </p:ext>
            </p:extLst>
          </p:nvPr>
        </p:nvGraphicFramePr>
        <p:xfrm>
          <a:off x="1431925" y="758482"/>
          <a:ext cx="1730375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Imagem de bitmap" r:id="rId5" imgW="1729890" imgH="1379048" progId="Paint.Picture">
                  <p:embed/>
                </p:oleObj>
              </mc:Choice>
              <mc:Fallback>
                <p:oleObj name="Imagem de bitmap" r:id="rId5" imgW="1729890" imgH="137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758482"/>
                        <a:ext cx="1730375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1076" name="Group 4"/>
          <p:cNvGrpSpPr>
            <a:grpSpLocks/>
          </p:cNvGrpSpPr>
          <p:nvPr/>
        </p:nvGrpSpPr>
        <p:grpSpPr bwMode="auto">
          <a:xfrm>
            <a:off x="1671279" y="540486"/>
            <a:ext cx="7772400" cy="5715000"/>
            <a:chOff x="33" y="223"/>
            <a:chExt cx="4896" cy="3600"/>
          </a:xfrm>
        </p:grpSpPr>
        <p:graphicFrame>
          <p:nvGraphicFramePr>
            <p:cNvPr id="1310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5766204"/>
                </p:ext>
              </p:extLst>
            </p:nvPr>
          </p:nvGraphicFramePr>
          <p:xfrm>
            <a:off x="33" y="223"/>
            <a:ext cx="4896" cy="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Imagem de bitmap" r:id="rId7" imgW="3580952" imgH="3414056" progId="Paint.Picture">
                    <p:embed/>
                  </p:oleObj>
                </mc:Choice>
                <mc:Fallback>
                  <p:oleObj name="Imagem de bitmap" r:id="rId7" imgW="3580952" imgH="341405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" y="223"/>
                          <a:ext cx="4896" cy="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816" y="2986"/>
              <a:ext cx="39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>
                  <a:solidFill>
                    <a:srgbClr val="663300"/>
                  </a:solidFill>
                  <a:latin typeface="Arial Black" panose="020B0A04020102020204" pitchFamily="34" charset="0"/>
                </a:rPr>
                <a:t>LEVAR NOVA LUZ AOS IRMÃOS ENCARNADOS E DESENCARNADOS.</a:t>
              </a:r>
            </a:p>
          </p:txBody>
        </p:sp>
      </p:grpSp>
      <p:grpSp>
        <p:nvGrpSpPr>
          <p:cNvPr id="131079" name="Group 7"/>
          <p:cNvGrpSpPr>
            <a:grpSpLocks/>
          </p:cNvGrpSpPr>
          <p:nvPr/>
        </p:nvGrpSpPr>
        <p:grpSpPr bwMode="auto">
          <a:xfrm>
            <a:off x="2190392" y="728829"/>
            <a:ext cx="7696200" cy="5638800"/>
            <a:chOff x="634" y="388"/>
            <a:chExt cx="4848" cy="3552"/>
          </a:xfrm>
        </p:grpSpPr>
        <p:graphicFrame>
          <p:nvGraphicFramePr>
            <p:cNvPr id="13108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6439533"/>
                </p:ext>
              </p:extLst>
            </p:nvPr>
          </p:nvGraphicFramePr>
          <p:xfrm>
            <a:off x="634" y="388"/>
            <a:ext cx="4848" cy="3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Imagem de bitmap" r:id="rId9" imgW="3580952" imgH="3414056" progId="Paint.Picture">
                    <p:embed/>
                  </p:oleObj>
                </mc:Choice>
                <mc:Fallback>
                  <p:oleObj name="Imagem de bitmap" r:id="rId9" imgW="3580952" imgH="341405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" y="388"/>
                          <a:ext cx="4848" cy="3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1056" y="3052"/>
              <a:ext cx="355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800">
                  <a:solidFill>
                    <a:srgbClr val="663300"/>
                  </a:solidFill>
                  <a:latin typeface="Arial Black" panose="020B0A04020102020204" pitchFamily="34" charset="0"/>
                </a:rPr>
                <a:t>RESGATAR DÉBITOS DO PASSADO</a:t>
              </a:r>
            </a:p>
          </p:txBody>
        </p:sp>
      </p:grpSp>
      <p:sp>
        <p:nvSpPr>
          <p:cNvPr id="131083" name="WordArt 11"/>
          <p:cNvSpPr>
            <a:spLocks noChangeArrowheads="1" noChangeShapeType="1" noTextEdit="1"/>
          </p:cNvSpPr>
          <p:nvPr/>
        </p:nvSpPr>
        <p:spPr bwMode="auto">
          <a:xfrm>
            <a:off x="4343400" y="1295400"/>
            <a:ext cx="3352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3565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5638800" y="1387476"/>
            <a:ext cx="3962400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66FF66"/>
                </a:solidFill>
                <a:latin typeface="Arial Black" panose="020B0A04020102020204" pitchFamily="34" charset="0"/>
              </a:rPr>
              <a:t>ELISA DISPÔS-SE A ACOMPANHÁ-LO.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524000" y="1143000"/>
            <a:ext cx="4038600" cy="1143000"/>
          </a:xfrm>
          <a:prstGeom prst="rect">
            <a:avLst/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2855913" y="549276"/>
          <a:ext cx="312420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Imagem de bitmap" r:id="rId3" imgW="2156190" imgH="1676545" progId="Paint.Picture">
                  <p:embed/>
                </p:oleObj>
              </mc:Choice>
              <mc:Fallback>
                <p:oleObj name="Imagem de bitmap" r:id="rId3" imgW="2156190" imgH="16765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549276"/>
                        <a:ext cx="3124200" cy="243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762000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1524000" y="4662488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 Black" panose="020B0A04020102020204" pitchFamily="34" charset="0"/>
              </a:rPr>
              <a:t>“DUAS COLÔNIAS IMPORTANTES, ENVIARAM MUITOS TRABALHADORES DA MEDIUNIDADE E O GOVERNADOR DE NOSSO LAR ENVIOU MISSIONÁRIOS COMPETENTES PARA O ENSINO E ORIENTAÇÃO.”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858904" y="409575"/>
            <a:ext cx="1800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latin typeface="Arial Black" panose="020B0A04020102020204" pitchFamily="34" charset="0"/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42886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 autoUpdateAnimBg="0"/>
      <p:bldP spid="1321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524000" y="3581401"/>
            <a:ext cx="9144000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000000"/>
                </a:solidFill>
                <a:latin typeface="Arial Black" panose="020B0A04020102020204" pitchFamily="34" charset="0"/>
              </a:rPr>
              <a:t>ENVAIDECEU-SE DOS CONHECIMENTOS QUE POSSUÍA.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524000" y="31242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solidFill>
                  <a:schemeClr val="bg1"/>
                </a:solidFill>
                <a:latin typeface="Arial Black" panose="020B0A04020102020204" pitchFamily="34" charset="0"/>
              </a:rPr>
              <a:t>COLOCOU ACIMA DE TUDO A PROVA CIENTÍFICA.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1524000" y="1447800"/>
            <a:ext cx="9144000" cy="1676400"/>
            <a:chOff x="0" y="912"/>
            <a:chExt cx="5760" cy="1056"/>
          </a:xfrm>
        </p:grpSpPr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0" y="912"/>
              <a:ext cx="5760" cy="10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3126" name="Group 6"/>
            <p:cNvGrpSpPr>
              <a:grpSpLocks/>
            </p:cNvGrpSpPr>
            <p:nvPr/>
          </p:nvGrpSpPr>
          <p:grpSpPr bwMode="auto">
            <a:xfrm>
              <a:off x="52" y="912"/>
              <a:ext cx="5708" cy="1056"/>
              <a:chOff x="-65" y="912"/>
              <a:chExt cx="5708" cy="1056"/>
            </a:xfrm>
          </p:grpSpPr>
          <p:sp>
            <p:nvSpPr>
              <p:cNvPr id="133127" name="Text Box 7"/>
              <p:cNvSpPr txBox="1">
                <a:spLocks noChangeArrowheads="1"/>
              </p:cNvSpPr>
              <p:nvPr/>
            </p:nvSpPr>
            <p:spPr bwMode="auto">
              <a:xfrm>
                <a:off x="-65" y="1097"/>
                <a:ext cx="4608" cy="5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400" dirty="0">
                    <a:solidFill>
                      <a:schemeClr val="hlink"/>
                    </a:solidFill>
                    <a:latin typeface="Arial Black" panose="020B0A04020102020204" pitchFamily="34" charset="0"/>
                  </a:rPr>
                  <a:t>PRESIDENTE DE UM CENTRO ESPÍRITA, ENCHEU-SE DE EXIGÊNCIAS.</a:t>
                </a:r>
              </a:p>
            </p:txBody>
          </p:sp>
          <p:graphicFrame>
            <p:nvGraphicFramePr>
              <p:cNvPr id="133128" name="Object 8"/>
              <p:cNvGraphicFramePr>
                <a:graphicFrameLocks noChangeAspect="1"/>
              </p:cNvGraphicFramePr>
              <p:nvPr/>
            </p:nvGraphicFramePr>
            <p:xfrm>
              <a:off x="4368" y="912"/>
              <a:ext cx="1275" cy="10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2" name="ClipArt" r:id="rId3" imgW="4046400" imgH="3352320" progId="MS_ClipArt_Gallery.2">
                      <p:embed/>
                    </p:oleObj>
                  </mc:Choice>
                  <mc:Fallback>
                    <p:oleObj name="ClipArt" r:id="rId3" imgW="4046400" imgH="335232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" y="912"/>
                            <a:ext cx="1275" cy="1056"/>
                          </a:xfrm>
                          <a:prstGeom prst="rect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524000" y="9906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66FF66"/>
                </a:solidFill>
                <a:latin typeface="Arial Black" panose="020B0A04020102020204" pitchFamily="34" charset="0"/>
              </a:rPr>
              <a:t>CONHECENDO O BEM, ESQUECEU-SE DA PRÁTICA.</a:t>
            </a:r>
          </a:p>
        </p:txBody>
      </p:sp>
      <p:sp>
        <p:nvSpPr>
          <p:cNvPr id="1331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9144000" cy="990600"/>
          </a:xfrm>
          <a:solidFill>
            <a:schemeClr val="tx1"/>
          </a:solidFill>
        </p:spPr>
        <p:txBody>
          <a:bodyPr/>
          <a:lstStyle/>
          <a:p>
            <a:r>
              <a:rPr lang="pt-BR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fez...</a:t>
            </a:r>
          </a:p>
        </p:txBody>
      </p:sp>
      <p:grpSp>
        <p:nvGrpSpPr>
          <p:cNvPr id="133131" name="Group 11"/>
          <p:cNvGrpSpPr>
            <a:grpSpLocks/>
          </p:cNvGrpSpPr>
          <p:nvPr/>
        </p:nvGrpSpPr>
        <p:grpSpPr bwMode="auto">
          <a:xfrm>
            <a:off x="1524000" y="4419600"/>
            <a:ext cx="9144000" cy="2127849"/>
            <a:chOff x="0" y="2784"/>
            <a:chExt cx="5760" cy="1536"/>
          </a:xfrm>
        </p:grpSpPr>
        <p:sp>
          <p:nvSpPr>
            <p:cNvPr id="133132" name="Text Box 12"/>
            <p:cNvSpPr txBox="1">
              <a:spLocks noChangeArrowheads="1"/>
            </p:cNvSpPr>
            <p:nvPr/>
          </p:nvSpPr>
          <p:spPr bwMode="auto">
            <a:xfrm>
              <a:off x="1152" y="3226"/>
              <a:ext cx="4080" cy="5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>
                  <a:solidFill>
                    <a:srgbClr val="CC00CC"/>
                  </a:solidFill>
                  <a:latin typeface="Arial Black" panose="020B0A04020102020204" pitchFamily="34" charset="0"/>
                </a:rPr>
                <a:t>ATRAIU FILÓSOFOS E CIENTISTAS CHEIOS DE SOBERBA.</a:t>
              </a:r>
            </a:p>
          </p:txBody>
        </p:sp>
        <p:pic>
          <p:nvPicPr>
            <p:cNvPr id="133133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4"/>
              <a:ext cx="1183" cy="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34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" y="2784"/>
              <a:ext cx="548" cy="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76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 autoUpdateAnimBg="0"/>
      <p:bldP spid="133123" grpId="0" animBg="1" autoUpdateAnimBg="0"/>
      <p:bldP spid="13312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6096000" y="1752600"/>
            <a:ext cx="4343400" cy="2590800"/>
            <a:chOff x="3264" y="1200"/>
            <a:chExt cx="2304" cy="1632"/>
          </a:xfrm>
        </p:grpSpPr>
        <p:grpSp>
          <p:nvGrpSpPr>
            <p:cNvPr id="203779" name="Group 3"/>
            <p:cNvGrpSpPr>
              <a:grpSpLocks/>
            </p:cNvGrpSpPr>
            <p:nvPr/>
          </p:nvGrpSpPr>
          <p:grpSpPr bwMode="auto">
            <a:xfrm>
              <a:off x="3264" y="1200"/>
              <a:ext cx="2304" cy="1325"/>
              <a:chOff x="3456" y="2688"/>
              <a:chExt cx="2304" cy="1325"/>
            </a:xfrm>
          </p:grpSpPr>
          <p:pic>
            <p:nvPicPr>
              <p:cNvPr id="20378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504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781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3408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78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3360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783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3120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784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648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785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600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786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2928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787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688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3788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3168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3789" name="Text Box 13"/>
            <p:cNvSpPr txBox="1">
              <a:spLocks noChangeArrowheads="1"/>
            </p:cNvSpPr>
            <p:nvPr/>
          </p:nvSpPr>
          <p:spPr bwMode="auto">
            <a:xfrm>
              <a:off x="3648" y="254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b="1">
                  <a:solidFill>
                    <a:srgbClr val="FFFF00"/>
                  </a:solidFill>
                  <a:latin typeface="Balloonist" pitchFamily="2" charset="0"/>
                </a:rPr>
                <a:t> </a:t>
              </a:r>
              <a:r>
                <a:rPr lang="pt-BR" sz="2400" b="1">
                  <a:solidFill>
                    <a:srgbClr val="FFFF00"/>
                  </a:solidFill>
                  <a:latin typeface="Arial" panose="020B0604020202020204" pitchFamily="34" charset="0"/>
                </a:rPr>
                <a:t>Maiores, depois...</a:t>
              </a:r>
              <a:r>
                <a:rPr lang="pt-BR" sz="2400" b="1">
                  <a:solidFill>
                    <a:srgbClr val="FFFF00"/>
                  </a:solidFill>
                  <a:latin typeface="Balloonist" pitchFamily="2" charset="0"/>
                </a:rPr>
                <a:t> </a:t>
              </a:r>
            </a:p>
          </p:txBody>
        </p:sp>
      </p:grpSp>
      <p:grpSp>
        <p:nvGrpSpPr>
          <p:cNvPr id="203790" name="Group 14"/>
          <p:cNvGrpSpPr>
            <a:grpSpLocks/>
          </p:cNvGrpSpPr>
          <p:nvPr/>
        </p:nvGrpSpPr>
        <p:grpSpPr bwMode="auto">
          <a:xfrm>
            <a:off x="1905000" y="3048000"/>
            <a:ext cx="3810000" cy="1143000"/>
            <a:chOff x="144" y="1392"/>
            <a:chExt cx="2160" cy="720"/>
          </a:xfrm>
        </p:grpSpPr>
        <p:pic>
          <p:nvPicPr>
            <p:cNvPr id="20379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392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3792" name="Text Box 16"/>
            <p:cNvSpPr txBox="1">
              <a:spLocks noChangeArrowheads="1"/>
            </p:cNvSpPr>
            <p:nvPr/>
          </p:nvSpPr>
          <p:spPr bwMode="auto">
            <a:xfrm>
              <a:off x="144" y="1824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b="1">
                  <a:solidFill>
                    <a:srgbClr val="FFFF00"/>
                  </a:solidFill>
                  <a:latin typeface="Arial" panose="020B0604020202020204" pitchFamily="34" charset="0"/>
                </a:rPr>
                <a:t>Escassos no início,</a:t>
              </a:r>
            </a:p>
          </p:txBody>
        </p:sp>
      </p:grp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2209800" y="4572000"/>
            <a:ext cx="7848600" cy="831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66FF33"/>
                </a:solidFill>
                <a:latin typeface="Arial" panose="020B0604020202020204" pitchFamily="34" charset="0"/>
              </a:rPr>
              <a:t>À medida que fosse testemunhando renúncia, desprendimento, equilíbrio. </a:t>
            </a:r>
          </a:p>
        </p:txBody>
      </p:sp>
      <p:sp>
        <p:nvSpPr>
          <p:cNvPr id="203794" name="Rectangle 18"/>
          <p:cNvSpPr>
            <a:spLocks noGrp="1" noChangeArrowheads="1"/>
          </p:cNvSpPr>
          <p:nvPr>
            <p:ph type="title"/>
          </p:nvPr>
        </p:nvSpPr>
        <p:spPr>
          <a:xfrm>
            <a:off x="2247900" y="228600"/>
            <a:ext cx="7772400" cy="1143000"/>
          </a:xfrm>
        </p:spPr>
        <p:txBody>
          <a:bodyPr/>
          <a:lstStyle/>
          <a:p>
            <a:r>
              <a:rPr lang="pt-BR" b="1" dirty="0">
                <a:solidFill>
                  <a:srgbClr val="66FFFF"/>
                </a:solidFill>
              </a:rPr>
              <a:t>Recursos Materiais</a:t>
            </a:r>
          </a:p>
        </p:txBody>
      </p:sp>
    </p:spTree>
    <p:extLst>
      <p:ext uri="{BB962C8B-B14F-4D97-AF65-F5344CB8AC3E}">
        <p14:creationId xmlns:p14="http://schemas.microsoft.com/office/powerpoint/2010/main" val="21800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9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456363" y="3357563"/>
            <a:ext cx="33528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>
                <a:solidFill>
                  <a:srgbClr val="CC00CC"/>
                </a:solidFill>
                <a:latin typeface="Lucida Handwriting" panose="03010101010101010101" pitchFamily="66" charset="0"/>
              </a:rPr>
              <a:t>NÃO OBTEVE PROVAS DESEJADAS.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456363" y="2420939"/>
            <a:ext cx="3352800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latin typeface="Lucida Handwriting" panose="03010101010101010101" pitchFamily="66" charset="0"/>
              </a:rPr>
              <a:t>EXIGIU SUPER ESFORÇO DOS MÉDIUNS.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514600" y="5622926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>
                <a:solidFill>
                  <a:srgbClr val="000000"/>
                </a:solidFill>
                <a:latin typeface="Lucida Handwriting" panose="03010101010101010101" pitchFamily="66" charset="0"/>
              </a:rPr>
              <a:t>ACEITOU SUGESTÕES NEGATIVISTAS DOS INTELECTUAIS BRILHANTES.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133600" y="6248401"/>
            <a:ext cx="647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latin typeface="Lucida Handwriting" panose="03010101010101010101" pitchFamily="66" charset="0"/>
              </a:rPr>
              <a:t>DEDICOU-SE AOS NEGÓCIOS...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title" idx="4294967295"/>
          </p:nvPr>
        </p:nvSpPr>
        <p:spPr>
          <a:xfrm rot="19967495">
            <a:off x="1828800" y="457200"/>
            <a:ext cx="1219200" cy="1143000"/>
          </a:xfrm>
        </p:spPr>
        <p:txBody>
          <a:bodyPr/>
          <a:lstStyle/>
          <a:p>
            <a:r>
              <a:rPr lang="pt-BR" b="1">
                <a:latin typeface="Lucida Handwriting" panose="03010101010101010101" pitchFamily="66" charset="0"/>
              </a:rPr>
              <a:t>Aí...</a:t>
            </a:r>
          </a:p>
        </p:txBody>
      </p:sp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1981201" y="1290639"/>
          <a:ext cx="4435475" cy="427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Imagem de bitmap" r:id="rId3" imgW="5544324" imgH="5342857" progId="Paint.Picture">
                  <p:embed/>
                </p:oleObj>
              </mc:Choice>
              <mc:Fallback>
                <p:oleObj name="Imagem de bitmap" r:id="rId3" imgW="5544324" imgH="53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290639"/>
                        <a:ext cx="4435475" cy="427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AutoShape 8"/>
          <p:cNvSpPr>
            <a:spLocks noChangeArrowheads="1"/>
          </p:cNvSpPr>
          <p:nvPr/>
        </p:nvSpPr>
        <p:spPr bwMode="auto">
          <a:xfrm>
            <a:off x="6096000" y="304800"/>
            <a:ext cx="3581400" cy="1219200"/>
          </a:xfrm>
          <a:prstGeom prst="wedgeRoundRectCallout">
            <a:avLst>
              <a:gd name="adj1" fmla="val -53014"/>
              <a:gd name="adj2" fmla="val 125000"/>
              <a:gd name="adj3" fmla="val 16667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pt-BR" sz="2400" b="1">
              <a:solidFill>
                <a:srgbClr val="FFFF00"/>
              </a:solidFill>
              <a:latin typeface="Lucida Handwriting" panose="03010101010101010101" pitchFamily="66" charset="0"/>
            </a:endParaRPr>
          </a:p>
          <a:p>
            <a:pPr algn="ctr" eaLnBrk="0" hangingPunct="0"/>
            <a:r>
              <a:rPr lang="pt-BR" sz="2400" b="1">
                <a:solidFill>
                  <a:srgbClr val="FFFF00"/>
                </a:solidFill>
                <a:latin typeface="Lucida Handwriting" panose="03010101010101010101" pitchFamily="66" charset="0"/>
              </a:rPr>
              <a:t>QUEREMOS </a:t>
            </a:r>
          </a:p>
          <a:p>
            <a:pPr algn="ctr" eaLnBrk="0" hangingPunct="0"/>
            <a:r>
              <a:rPr lang="pt-BR" sz="2400" b="1">
                <a:solidFill>
                  <a:srgbClr val="FFFF00"/>
                </a:solidFill>
                <a:latin typeface="Lucida Handwriting" panose="03010101010101010101" pitchFamily="66" charset="0"/>
              </a:rPr>
              <a:t>DEMONSTRAÇÕES!</a:t>
            </a:r>
          </a:p>
          <a:p>
            <a:pPr algn="ctr" eaLnBrk="0" hangingPunct="0"/>
            <a:endParaRPr lang="pt-BR" sz="2400" b="1">
              <a:latin typeface="Lucida Handwriting" panose="03010101010101010101" pitchFamily="66" charset="0"/>
            </a:endParaRP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6311900" y="4581525"/>
            <a:ext cx="33528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DUVIDOU DOS MÉDIUNS E DAS COMUNICAÇÕES.</a:t>
            </a:r>
            <a:endParaRPr lang="pt-BR" sz="2000" b="1">
              <a:solidFill>
                <a:srgbClr val="CC00CC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 autoUpdateAnimBg="0"/>
      <p:bldP spid="134147" grpId="0" animBg="1" autoUpdateAnimBg="0"/>
      <p:bldP spid="134148" grpId="0" autoUpdateAnimBg="0"/>
      <p:bldP spid="134149" grpId="0" autoUpdateAnimBg="0"/>
      <p:bldP spid="134152" grpId="0" animBg="1" autoUpdateAnimBg="0"/>
      <p:bldP spid="13415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WordArt 2"/>
          <p:cNvSpPr>
            <a:spLocks noChangeArrowheads="1" noChangeShapeType="1" noTextEdit="1"/>
          </p:cNvSpPr>
          <p:nvPr/>
        </p:nvSpPr>
        <p:spPr bwMode="auto">
          <a:xfrm>
            <a:off x="2063751" y="260350"/>
            <a:ext cx="5184775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t-BR" sz="2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89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RESULTADO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524000" y="1830388"/>
            <a:ext cx="4953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>
                <a:latin typeface="Lucida Handwriting" panose="03010101010101010101" pitchFamily="66" charset="0"/>
              </a:rPr>
              <a:t>A REVIVESCÊNCIA DA MINHA INFERIORIDADE ANTIGA RELIGOU-ME A COMPANHEIROS MENOS DIGNOS DO PLANO DOS ENCARNADOS E DESENCARNADOS.</a:t>
            </a:r>
          </a:p>
          <a:p>
            <a:pPr algn="ctr">
              <a:spcBef>
                <a:spcPct val="50000"/>
              </a:spcBef>
            </a:pPr>
            <a:endParaRPr lang="pt-BR" b="1">
              <a:latin typeface="Lucida Handwriting" panose="03010101010101010101" pitchFamily="66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703389" y="5638801"/>
            <a:ext cx="8785225" cy="830997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latin typeface="Lucida Handwriting" panose="03010101010101010101" pitchFamily="66" charset="0"/>
              </a:rPr>
              <a:t>O</a:t>
            </a:r>
            <a:r>
              <a:rPr lang="pt-BR" b="1">
                <a:latin typeface="Lucida Handwriting" panose="03010101010101010101" pitchFamily="66" charset="0"/>
              </a:rPr>
              <a:t> </a:t>
            </a:r>
            <a:r>
              <a:rPr lang="pt-BR" sz="2400" b="1">
                <a:latin typeface="Lucida Handwriting" panose="03010101010101010101" pitchFamily="66" charset="0"/>
              </a:rPr>
              <a:t>RESTO FORAM TORMENTOS, REMORSOS E EXPIAÇÕES...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5919788" y="1066800"/>
          <a:ext cx="4748212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Imagem de bitmap" r:id="rId3" imgW="4747671" imgH="4160881" progId="Paint.Picture">
                  <p:embed/>
                </p:oleObj>
              </mc:Choice>
              <mc:Fallback>
                <p:oleObj name="Imagem de bitmap" r:id="rId3" imgW="4747671" imgH="41608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1066800"/>
                        <a:ext cx="4748212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9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utoUpdateAnimBg="0"/>
      <p:bldP spid="14438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524000" y="69215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>
                <a:solidFill>
                  <a:srgbClr val="00FF00"/>
                </a:solidFill>
                <a:latin typeface="Lucida Handwriting" panose="03010101010101010101" pitchFamily="66" charset="0"/>
              </a:rPr>
              <a:t>TAREFA</a:t>
            </a:r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3432176" y="1412876"/>
          <a:ext cx="6988175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Imagem de bitmap" r:id="rId3" imgW="6849431" imgH="3247619" progId="Paint.Picture">
                  <p:embed/>
                </p:oleObj>
              </mc:Choice>
              <mc:Fallback>
                <p:oleObj name="Imagem de bitmap" r:id="rId3" imgW="6849431" imgH="3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1412876"/>
                        <a:ext cx="6988175" cy="331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12875"/>
            <a:ext cx="4078288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15382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0938"/>
            <a:ext cx="2163763" cy="401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5867400" y="1800225"/>
            <a:ext cx="457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latin typeface="Lucida Handwriting" panose="03010101010101010101" pitchFamily="66" charset="0"/>
              </a:rPr>
              <a:t>AUXILIAR NA ILUMINAÇÃO DOS HOMENS, COM OS ESCLARECIMENTOS DA PALAVRA.</a:t>
            </a:r>
          </a:p>
        </p:txBody>
      </p:sp>
      <p:sp>
        <p:nvSpPr>
          <p:cNvPr id="147464" name="WordArt 8"/>
          <p:cNvSpPr>
            <a:spLocks noChangeArrowheads="1" noChangeShapeType="1" noTextEdit="1"/>
          </p:cNvSpPr>
          <p:nvPr/>
        </p:nvSpPr>
        <p:spPr bwMode="auto">
          <a:xfrm>
            <a:off x="3894931" y="525463"/>
            <a:ext cx="40481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A palavra de Monteiro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8256588" y="549275"/>
            <a:ext cx="24114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3200">
                <a:solidFill>
                  <a:srgbClr val="00FF00"/>
                </a:solidFill>
                <a:latin typeface="Lucida Handwriting" panose="03010101010101010101" pitchFamily="66" charset="0"/>
              </a:rPr>
              <a:t>Capítulo 12</a:t>
            </a:r>
          </a:p>
        </p:txBody>
      </p:sp>
    </p:spTree>
    <p:extLst>
      <p:ext uri="{BB962C8B-B14F-4D97-AF65-F5344CB8AC3E}">
        <p14:creationId xmlns:p14="http://schemas.microsoft.com/office/powerpoint/2010/main" val="2097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63" grpId="0"/>
      <p:bldP spid="147464" grpId="0" animBg="1"/>
      <p:bldP spid="1474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5562600" y="37338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5430568" y="585391"/>
            <a:ext cx="5472113" cy="952500"/>
          </a:xfrm>
        </p:spPr>
        <p:txBody>
          <a:bodyPr/>
          <a:lstStyle/>
          <a:p>
            <a:r>
              <a:rPr lang="pt-BR" sz="4000" b="1" dirty="0">
                <a:solidFill>
                  <a:srgbClr val="00FFFF"/>
                </a:solidFill>
                <a:latin typeface="Lucida Handwriting" panose="03010101010101010101" pitchFamily="66" charset="0"/>
              </a:rPr>
              <a:t>Recursos recebidos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24399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4" y="570307"/>
            <a:ext cx="3443012" cy="315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8486" name="Group 6"/>
          <p:cNvGrpSpPr>
            <a:grpSpLocks/>
          </p:cNvGrpSpPr>
          <p:nvPr/>
        </p:nvGrpSpPr>
        <p:grpSpPr bwMode="auto">
          <a:xfrm>
            <a:off x="2362200" y="2819402"/>
            <a:ext cx="2667000" cy="1897063"/>
            <a:chOff x="528" y="1776"/>
            <a:chExt cx="1680" cy="1195"/>
          </a:xfrm>
        </p:grpSpPr>
        <p:sp>
          <p:nvSpPr>
            <p:cNvPr id="148487" name="AutoShape 7"/>
            <p:cNvSpPr>
              <a:spLocks noChangeArrowheads="1"/>
            </p:cNvSpPr>
            <p:nvPr/>
          </p:nvSpPr>
          <p:spPr bwMode="auto">
            <a:xfrm>
              <a:off x="960" y="1776"/>
              <a:ext cx="528" cy="528"/>
            </a:xfrm>
            <a:prstGeom prst="star5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66"/>
                </a:gs>
              </a:gsLst>
              <a:lin ang="0" scaled="1"/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488" name="Text Box 8"/>
            <p:cNvSpPr txBox="1">
              <a:spLocks noChangeArrowheads="1"/>
            </p:cNvSpPr>
            <p:nvPr/>
          </p:nvSpPr>
          <p:spPr bwMode="auto">
            <a:xfrm>
              <a:off x="528" y="2448"/>
              <a:ext cx="16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b="1">
                  <a:solidFill>
                    <a:srgbClr val="FFFF66"/>
                  </a:solidFill>
                  <a:latin typeface="Lucida Handwriting" panose="03010101010101010101" pitchFamily="66" charset="0"/>
                </a:rPr>
                <a:t>Meio favorável</a:t>
              </a:r>
              <a:endParaRPr lang="pt-BR" sz="3600" b="1">
                <a:solidFill>
                  <a:srgbClr val="FFFF66"/>
                </a:solidFill>
                <a:latin typeface="Lucida Handwriting" panose="03010101010101010101" pitchFamily="66" charset="0"/>
              </a:endParaRPr>
            </a:p>
          </p:txBody>
        </p:sp>
      </p:grp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7162800" y="2819402"/>
            <a:ext cx="3200400" cy="1820863"/>
            <a:chOff x="3552" y="1776"/>
            <a:chExt cx="2016" cy="1147"/>
          </a:xfrm>
        </p:grpSpPr>
        <p:sp>
          <p:nvSpPr>
            <p:cNvPr id="148490" name="Text Box 10"/>
            <p:cNvSpPr txBox="1">
              <a:spLocks noChangeArrowheads="1"/>
            </p:cNvSpPr>
            <p:nvPr/>
          </p:nvSpPr>
          <p:spPr bwMode="auto">
            <a:xfrm>
              <a:off x="3552" y="2400"/>
              <a:ext cx="20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b="1">
                  <a:solidFill>
                    <a:srgbClr val="00FF00"/>
                  </a:solidFill>
                  <a:latin typeface="Lucida Handwriting" panose="03010101010101010101" pitchFamily="66" charset="0"/>
                </a:rPr>
                <a:t>Orientação materna</a:t>
              </a:r>
              <a:endParaRPr lang="pt-BR" sz="3600" b="1">
                <a:solidFill>
                  <a:srgbClr val="00FF00"/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48491" name="AutoShape 11"/>
            <p:cNvSpPr>
              <a:spLocks noChangeArrowheads="1"/>
            </p:cNvSpPr>
            <p:nvPr/>
          </p:nvSpPr>
          <p:spPr bwMode="auto">
            <a:xfrm>
              <a:off x="4224" y="1776"/>
              <a:ext cx="528" cy="528"/>
            </a:xfrm>
            <a:prstGeom prst="star5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8492" name="Group 12"/>
          <p:cNvGrpSpPr>
            <a:grpSpLocks/>
          </p:cNvGrpSpPr>
          <p:nvPr/>
        </p:nvGrpSpPr>
        <p:grpSpPr bwMode="auto">
          <a:xfrm>
            <a:off x="3515376" y="2743200"/>
            <a:ext cx="5334000" cy="3725863"/>
            <a:chOff x="1248" y="1728"/>
            <a:chExt cx="3360" cy="2347"/>
          </a:xfrm>
        </p:grpSpPr>
        <p:pic>
          <p:nvPicPr>
            <p:cNvPr id="148493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28"/>
              <a:ext cx="1537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8494" name="Text Box 14"/>
            <p:cNvSpPr txBox="1">
              <a:spLocks noChangeArrowheads="1"/>
            </p:cNvSpPr>
            <p:nvPr/>
          </p:nvSpPr>
          <p:spPr bwMode="auto">
            <a:xfrm>
              <a:off x="1248" y="3552"/>
              <a:ext cx="33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b="1">
                  <a:solidFill>
                    <a:srgbClr val="00FFFF"/>
                  </a:solidFill>
                  <a:latin typeface="Lucida Handwriting" panose="03010101010101010101" pitchFamily="66" charset="0"/>
                </a:rPr>
                <a:t>Privilegiada capacidade intelectual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7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3965366" y="1114317"/>
            <a:ext cx="4264025" cy="5181600"/>
            <a:chOff x="1488" y="576"/>
            <a:chExt cx="2686" cy="3264"/>
          </a:xfrm>
        </p:grpSpPr>
        <p:grpSp>
          <p:nvGrpSpPr>
            <p:cNvPr id="149507" name="Group 3"/>
            <p:cNvGrpSpPr>
              <a:grpSpLocks/>
            </p:cNvGrpSpPr>
            <p:nvPr/>
          </p:nvGrpSpPr>
          <p:grpSpPr bwMode="auto">
            <a:xfrm>
              <a:off x="1488" y="576"/>
              <a:ext cx="2686" cy="2791"/>
              <a:chOff x="1488" y="576"/>
              <a:chExt cx="2686" cy="2791"/>
            </a:xfrm>
          </p:grpSpPr>
          <p:pic>
            <p:nvPicPr>
              <p:cNvPr id="14950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576"/>
                <a:ext cx="2179" cy="1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950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152"/>
                <a:ext cx="1918" cy="2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9510" name="Text Box 6"/>
            <p:cNvSpPr txBox="1">
              <a:spLocks noChangeArrowheads="1"/>
            </p:cNvSpPr>
            <p:nvPr/>
          </p:nvSpPr>
          <p:spPr bwMode="auto">
            <a:xfrm>
              <a:off x="2352" y="355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b="1">
                  <a:latin typeface="Arial" panose="020B0604020202020204" pitchFamily="34" charset="0"/>
                </a:rPr>
                <a:t>Incorporação</a:t>
              </a:r>
            </a:p>
          </p:txBody>
        </p:sp>
      </p:grpSp>
      <p:sp>
        <p:nvSpPr>
          <p:cNvPr id="149511" name="Rectangle 7"/>
          <p:cNvSpPr>
            <a:spLocks noGrp="1" noChangeArrowheads="1"/>
          </p:cNvSpPr>
          <p:nvPr>
            <p:ph type="title"/>
          </p:nvPr>
        </p:nvSpPr>
        <p:spPr>
          <a:xfrm>
            <a:off x="2150853" y="520012"/>
            <a:ext cx="7772400" cy="612775"/>
          </a:xfrm>
        </p:spPr>
        <p:txBody>
          <a:bodyPr/>
          <a:lstStyle/>
          <a:p>
            <a:r>
              <a:rPr lang="pt-BR" dirty="0"/>
              <a:t>Entusiasmo no Trabalho</a:t>
            </a: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6" y="1817688"/>
            <a:ext cx="3044825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6" y="1817688"/>
            <a:ext cx="3044825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6" y="1828801"/>
            <a:ext cx="3044825" cy="35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2" y="1946961"/>
            <a:ext cx="3044825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844676"/>
            <a:ext cx="3044825" cy="35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1693863" y="120050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dirty="0">
                <a:latin typeface="Arial" panose="020B0604020202020204" pitchFamily="34" charset="0"/>
              </a:rPr>
              <a:t>Equipe:</a:t>
            </a:r>
          </a:p>
        </p:txBody>
      </p:sp>
      <p:grpSp>
        <p:nvGrpSpPr>
          <p:cNvPr id="149518" name="Group 14"/>
          <p:cNvGrpSpPr>
            <a:grpSpLocks/>
          </p:cNvGrpSpPr>
          <p:nvPr/>
        </p:nvGrpSpPr>
        <p:grpSpPr bwMode="auto">
          <a:xfrm>
            <a:off x="1712481" y="2028717"/>
            <a:ext cx="2168525" cy="3429000"/>
            <a:chOff x="336" y="1248"/>
            <a:chExt cx="1366" cy="2160"/>
          </a:xfrm>
        </p:grpSpPr>
        <p:pic>
          <p:nvPicPr>
            <p:cNvPr id="149519" name="Picture 15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48"/>
              <a:ext cx="1366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9520" name="Text Box 16"/>
            <p:cNvSpPr txBox="1">
              <a:spLocks noChangeArrowheads="1"/>
            </p:cNvSpPr>
            <p:nvPr/>
          </p:nvSpPr>
          <p:spPr bwMode="auto">
            <a:xfrm>
              <a:off x="480" y="3120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b="1">
                  <a:latin typeface="Arial" panose="020B0604020202020204" pitchFamily="34" charset="0"/>
                </a:rPr>
                <a:t>Psicografia</a:t>
              </a:r>
            </a:p>
          </p:txBody>
        </p:sp>
      </p:grp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7924800" y="1219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Arial" panose="020B0604020202020204" pitchFamily="34" charset="0"/>
              </a:rPr>
              <a:t>Efeitos físicos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8153400" y="1905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latin typeface="Arial" panose="020B0604020202020204" pitchFamily="34" charset="0"/>
              </a:rPr>
              <a:t>Ectoplasma</a:t>
            </a:r>
          </a:p>
        </p:txBody>
      </p:sp>
    </p:spTree>
    <p:extLst>
      <p:ext uri="{BB962C8B-B14F-4D97-AF65-F5344CB8AC3E}">
        <p14:creationId xmlns:p14="http://schemas.microsoft.com/office/powerpoint/2010/main" val="2404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7" grpId="0" autoUpdateAnimBg="0"/>
      <p:bldP spid="149521" grpId="0" autoUpdateAnimBg="0"/>
      <p:bldP spid="14952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1828800" y="1219200"/>
            <a:ext cx="8229600" cy="5137150"/>
            <a:chOff x="192" y="768"/>
            <a:chExt cx="5184" cy="3236"/>
          </a:xfrm>
        </p:grpSpPr>
        <p:sp>
          <p:nvSpPr>
            <p:cNvPr id="151555" name="Text Box 3"/>
            <p:cNvSpPr txBox="1">
              <a:spLocks noChangeArrowheads="1"/>
            </p:cNvSpPr>
            <p:nvPr/>
          </p:nvSpPr>
          <p:spPr bwMode="auto">
            <a:xfrm>
              <a:off x="384" y="3408"/>
              <a:ext cx="499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800" b="1">
                  <a:solidFill>
                    <a:srgbClr val="66FF33"/>
                  </a:solidFill>
                  <a:latin typeface="Lucida Handwriting" panose="03010101010101010101" pitchFamily="66" charset="0"/>
                </a:rPr>
                <a:t>Me distraí completamente quanto à essência moral da Doutrina Espírita.</a:t>
              </a:r>
            </a:p>
          </p:txBody>
        </p:sp>
        <p:pic>
          <p:nvPicPr>
            <p:cNvPr id="1515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2880" cy="2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1557" name="Group 5"/>
          <p:cNvGrpSpPr>
            <a:grpSpLocks/>
          </p:cNvGrpSpPr>
          <p:nvPr/>
        </p:nvGrpSpPr>
        <p:grpSpPr bwMode="auto">
          <a:xfrm>
            <a:off x="1828800" y="533401"/>
            <a:ext cx="8593138" cy="4352925"/>
            <a:chOff x="192" y="336"/>
            <a:chExt cx="5413" cy="2742"/>
          </a:xfrm>
        </p:grpSpPr>
        <p:sp>
          <p:nvSpPr>
            <p:cNvPr id="151558" name="AutoShape 6" descr="Papel de seda azul"/>
            <p:cNvSpPr>
              <a:spLocks noChangeArrowheads="1"/>
            </p:cNvSpPr>
            <p:nvPr/>
          </p:nvSpPr>
          <p:spPr bwMode="auto">
            <a:xfrm rot="-5394039">
              <a:off x="2409" y="-684"/>
              <a:ext cx="1296" cy="3336"/>
            </a:xfrm>
            <a:prstGeom prst="triangle">
              <a:avLst>
                <a:gd name="adj" fmla="val 50000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51559" name="Object 7"/>
            <p:cNvGraphicFramePr>
              <a:graphicFrameLocks noChangeAspect="1"/>
            </p:cNvGraphicFramePr>
            <p:nvPr/>
          </p:nvGraphicFramePr>
          <p:xfrm>
            <a:off x="4608" y="337"/>
            <a:ext cx="997" cy="1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CorelPhotoPaint.Image.6" r:id="rId5" imgW="1424051" imgH="1851266" progId="CorelPhotoPaint.Image.6">
                    <p:embed/>
                  </p:oleObj>
                </mc:Choice>
                <mc:Fallback>
                  <p:oleObj name="CorelPhotoPaint.Image.6" r:id="rId5" imgW="1424051" imgH="1851266" progId="CorelPhotoPaint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337"/>
                          <a:ext cx="997" cy="1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156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2880" cy="2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6527801" y="2852738"/>
            <a:ext cx="3960813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00CCFF"/>
                </a:solidFill>
                <a:latin typeface="Arial Black" panose="020B0A04020102020204" pitchFamily="34" charset="0"/>
              </a:rPr>
              <a:t>Tamanho era o fascínio que o comércio com o invisível exercia sobre mim....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703388" y="440530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latin typeface="Arial Black" panose="020B0A04020102020204" pitchFamily="34" charset="0"/>
              </a:rPr>
              <a:t>Motivo do fracasso</a:t>
            </a:r>
          </a:p>
        </p:txBody>
      </p:sp>
    </p:spTree>
    <p:extLst>
      <p:ext uri="{BB962C8B-B14F-4D97-AF65-F5344CB8AC3E}">
        <p14:creationId xmlns:p14="http://schemas.microsoft.com/office/powerpoint/2010/main" val="34594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/>
      <p:bldP spid="1515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779" y="419102"/>
            <a:ext cx="3600450" cy="687388"/>
          </a:xfrm>
        </p:spPr>
        <p:txBody>
          <a:bodyPr/>
          <a:lstStyle/>
          <a:p>
            <a:r>
              <a:rPr lang="pt-BR" b="1" dirty="0">
                <a:solidFill>
                  <a:srgbClr val="66FF33"/>
                </a:solidFill>
                <a:latin typeface="Arial" panose="020B0604020202020204" pitchFamily="34" charset="0"/>
              </a:rPr>
              <a:t>Como agiu?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4872038" y="908051"/>
            <a:ext cx="54864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>
                <a:solidFill>
                  <a:srgbClr val="66FF33"/>
                </a:solidFill>
                <a:latin typeface="Arial" panose="020B0604020202020204" pitchFamily="34" charset="0"/>
              </a:rPr>
              <a:t>Nas reuniões de doutrinação...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1847850" y="1628776"/>
            <a:ext cx="4267200" cy="519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Espíritos Sofredores: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1774825" y="3357563"/>
            <a:ext cx="4267200" cy="519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Espíritos Embusteiros: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1703388" y="5445126"/>
            <a:ext cx="4267200" cy="519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Espíritos Obsessores: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6240464" y="1628775"/>
            <a:ext cx="3830637" cy="1373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Fazia ver que padeciam por culpa própria.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6167439" y="3284539"/>
            <a:ext cx="3906837" cy="1800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Recomendava enfaticamente, a abstenção da mentira criminosa.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6096000" y="5229225"/>
            <a:ext cx="4065588" cy="13731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>
                <a:solidFill>
                  <a:srgbClr val="000000"/>
                </a:solidFill>
                <a:latin typeface="Arial" panose="020B0604020202020204" pitchFamily="34" charset="0"/>
              </a:rPr>
              <a:t>Reduzia-os a zero, no campo da argumentação pesada.</a:t>
            </a:r>
          </a:p>
        </p:txBody>
      </p:sp>
    </p:spTree>
    <p:extLst>
      <p:ext uri="{BB962C8B-B14F-4D97-AF65-F5344CB8AC3E}">
        <p14:creationId xmlns:p14="http://schemas.microsoft.com/office/powerpoint/2010/main" val="26015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animBg="1" autoUpdateAnimBg="0"/>
      <p:bldP spid="152581" grpId="0" animBg="1"/>
      <p:bldP spid="152582" grpId="0" animBg="1"/>
      <p:bldP spid="152583" grpId="0" animBg="1"/>
      <p:bldP spid="152584" grpId="0" animBg="1"/>
      <p:bldP spid="152585" grpId="0" animBg="1"/>
      <p:bldP spid="1525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1905001" y="1447800"/>
            <a:ext cx="8291513" cy="4572000"/>
            <a:chOff x="240" y="384"/>
            <a:chExt cx="5223" cy="2880"/>
          </a:xfrm>
        </p:grpSpPr>
        <p:pic>
          <p:nvPicPr>
            <p:cNvPr id="15360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84"/>
              <a:ext cx="2295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04" name="Text Box 4"/>
            <p:cNvSpPr txBox="1">
              <a:spLocks noChangeArrowheads="1"/>
            </p:cNvSpPr>
            <p:nvPr/>
          </p:nvSpPr>
          <p:spPr bwMode="auto">
            <a:xfrm>
              <a:off x="240" y="528"/>
              <a:ext cx="2976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800" b="1">
                  <a:solidFill>
                    <a:srgbClr val="00FF00"/>
                  </a:solidFill>
                  <a:latin typeface="Arial" panose="020B0604020202020204" pitchFamily="34" charset="0"/>
                </a:rPr>
                <a:t>Estudava pacientemente as Escrituras, para depois humilhar os espíritos perturbados...</a:t>
              </a:r>
            </a:p>
          </p:txBody>
        </p:sp>
      </p:grpSp>
      <p:sp>
        <p:nvSpPr>
          <p:cNvPr id="153605" name="Rectangle 5"/>
          <p:cNvSpPr>
            <a:spLocks noGrp="1" noChangeArrowheads="1"/>
          </p:cNvSpPr>
          <p:nvPr>
            <p:ph type="title"/>
          </p:nvPr>
        </p:nvSpPr>
        <p:spPr>
          <a:xfrm>
            <a:off x="2235679" y="483395"/>
            <a:ext cx="7772400" cy="533400"/>
          </a:xfrm>
        </p:spPr>
        <p:txBody>
          <a:bodyPr/>
          <a:lstStyle/>
          <a:p>
            <a:r>
              <a:rPr lang="pt-BR" dirty="0">
                <a:solidFill>
                  <a:srgbClr val="00FF00"/>
                </a:solidFill>
              </a:rPr>
              <a:t>Dirigindo os trabalhos</a:t>
            </a:r>
          </a:p>
        </p:txBody>
      </p:sp>
      <p:grpSp>
        <p:nvGrpSpPr>
          <p:cNvPr id="153606" name="Group 6"/>
          <p:cNvGrpSpPr>
            <a:grpSpLocks/>
          </p:cNvGrpSpPr>
          <p:nvPr/>
        </p:nvGrpSpPr>
        <p:grpSpPr bwMode="auto">
          <a:xfrm>
            <a:off x="1828800" y="1295400"/>
            <a:ext cx="8839200" cy="5105400"/>
            <a:chOff x="240" y="1104"/>
            <a:chExt cx="5328" cy="3216"/>
          </a:xfrm>
        </p:grpSpPr>
        <p:sp>
          <p:nvSpPr>
            <p:cNvPr id="153607" name="Text Box 7"/>
            <p:cNvSpPr txBox="1">
              <a:spLocks noChangeArrowheads="1"/>
            </p:cNvSpPr>
            <p:nvPr/>
          </p:nvSpPr>
          <p:spPr bwMode="auto">
            <a:xfrm>
              <a:off x="240" y="1104"/>
              <a:ext cx="2976" cy="140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800" b="1">
                  <a:solidFill>
                    <a:srgbClr val="00FF00"/>
                  </a:solidFill>
                  <a:latin typeface="Arial" panose="020B0604020202020204" pitchFamily="34" charset="0"/>
                </a:rPr>
                <a:t>Depois de pregar a paciência, abria as janelas do centro, para descompor as crianças que brincavam na rua.</a:t>
              </a:r>
            </a:p>
          </p:txBody>
        </p:sp>
        <p:pic>
          <p:nvPicPr>
            <p:cNvPr id="153608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467"/>
              <a:ext cx="2448" cy="28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1570007" y="3730732"/>
            <a:ext cx="7162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 dirty="0">
                <a:solidFill>
                  <a:srgbClr val="FF00FF"/>
                </a:solidFill>
                <a:latin typeface="Arial" panose="020B0604020202020204" pitchFamily="34" charset="0"/>
              </a:rPr>
              <a:t>Concitava os outros a conservarem serenidade, mas era capaz de interromper a reunião, para repreender as mães presentes, quando não conseguiam conter o choro de seus filhos doentes.</a:t>
            </a:r>
          </a:p>
        </p:txBody>
      </p:sp>
    </p:spTree>
    <p:extLst>
      <p:ext uri="{BB962C8B-B14F-4D97-AF65-F5344CB8AC3E}">
        <p14:creationId xmlns:p14="http://schemas.microsoft.com/office/powerpoint/2010/main" val="9927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0112" y="493712"/>
            <a:ext cx="7775575" cy="458788"/>
          </a:xfrm>
        </p:spPr>
        <p:txBody>
          <a:bodyPr/>
          <a:lstStyle/>
          <a:p>
            <a:r>
              <a:rPr lang="pt-BR" b="1" dirty="0">
                <a:solidFill>
                  <a:srgbClr val="FFFFCC"/>
                </a:solidFill>
              </a:rPr>
              <a:t>Nos negócios</a:t>
            </a:r>
          </a:p>
        </p:txBody>
      </p:sp>
      <p:grpSp>
        <p:nvGrpSpPr>
          <p:cNvPr id="155651" name="Group 3"/>
          <p:cNvGrpSpPr>
            <a:grpSpLocks/>
          </p:cNvGrpSpPr>
          <p:nvPr/>
        </p:nvGrpSpPr>
        <p:grpSpPr bwMode="auto">
          <a:xfrm>
            <a:off x="2362200" y="2667000"/>
            <a:ext cx="7391400" cy="2286000"/>
            <a:chOff x="528" y="1680"/>
            <a:chExt cx="4656" cy="1440"/>
          </a:xfrm>
        </p:grpSpPr>
        <p:sp>
          <p:nvSpPr>
            <p:cNvPr id="155652" name="Rectangle 4"/>
            <p:cNvSpPr>
              <a:spLocks noChangeArrowheads="1"/>
            </p:cNvSpPr>
            <p:nvPr/>
          </p:nvSpPr>
          <p:spPr bwMode="auto">
            <a:xfrm>
              <a:off x="528" y="1680"/>
              <a:ext cx="4656" cy="14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PT" sz="2800">
                <a:solidFill>
                  <a:srgbClr val="FFFF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653" name="Text Box 5"/>
            <p:cNvSpPr txBox="1">
              <a:spLocks noChangeArrowheads="1"/>
            </p:cNvSpPr>
            <p:nvPr/>
          </p:nvSpPr>
          <p:spPr bwMode="auto">
            <a:xfrm>
              <a:off x="528" y="1680"/>
              <a:ext cx="46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800" b="1">
                  <a:latin typeface="Arial" panose="020B0604020202020204" pitchFamily="34" charset="0"/>
                </a:rPr>
                <a:t>Nota promissória                     R$ 10.000,00</a:t>
              </a:r>
            </a:p>
          </p:txBody>
        </p:sp>
      </p:grp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181600" y="37338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>
                <a:latin typeface="Albertus Extra Bold" pitchFamily="34" charset="0"/>
              </a:rPr>
              <a:t>Protestado</a:t>
            </a:r>
          </a:p>
        </p:txBody>
      </p:sp>
      <p:graphicFrame>
        <p:nvGraphicFramePr>
          <p:cNvPr id="155655" name="Object 7"/>
          <p:cNvGraphicFramePr>
            <a:graphicFrameLocks noChangeAspect="1"/>
          </p:cNvGraphicFramePr>
          <p:nvPr/>
        </p:nvGraphicFramePr>
        <p:xfrm>
          <a:off x="4876800" y="3657601"/>
          <a:ext cx="2438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Imagem de bitmap" r:id="rId3" imgW="1523810" imgH="466543" progId="Paint.Picture">
                  <p:embed/>
                </p:oleObj>
              </mc:Choice>
              <mc:Fallback>
                <p:oleObj name="Imagem de bitmap" r:id="rId3" imgW="1523810" imgH="4665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57601"/>
                        <a:ext cx="24384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7467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>
                <a:solidFill>
                  <a:srgbClr val="66FF33"/>
                </a:solidFill>
                <a:latin typeface="Arial" panose="020B0604020202020204" pitchFamily="34" charset="0"/>
              </a:rPr>
              <a:t>Lembro-me que alguns varejistas menos felizes, me rogavam prazos, desculpas e proteção...  No entanto era implacável.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2362200" y="50292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>
                <a:solidFill>
                  <a:srgbClr val="00CCFF"/>
                </a:solidFill>
                <a:latin typeface="Arial" panose="020B0604020202020204" pitchFamily="34" charset="0"/>
              </a:rPr>
              <a:t>À noite, ia ensinar o amor aos semelhantes, a paciência e a doçura...</a:t>
            </a:r>
          </a:p>
        </p:txBody>
      </p:sp>
    </p:spTree>
    <p:extLst>
      <p:ext uri="{BB962C8B-B14F-4D97-AF65-F5344CB8AC3E}">
        <p14:creationId xmlns:p14="http://schemas.microsoft.com/office/powerpoint/2010/main" val="314394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utoUpdateAnimBg="0"/>
      <p:bldP spid="155656" grpId="0" autoUpdateAnimBg="0"/>
      <p:bldP spid="15565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847851" y="5735273"/>
            <a:ext cx="8208963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FF0066"/>
                </a:solidFill>
                <a:latin typeface="Arial" panose="020B0604020202020204" pitchFamily="34" charset="0"/>
              </a:rPr>
              <a:t>“Meu espírito infeliz ainda estava revoltado, não me consagrara ao esclarecimento dos desencarnados?.”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5" y="3716338"/>
            <a:ext cx="2819400" cy="762000"/>
          </a:xfrm>
        </p:spPr>
        <p:txBody>
          <a:bodyPr/>
          <a:lstStyle/>
          <a:p>
            <a:r>
              <a:rPr lang="pt-BR" b="1"/>
              <a:t>Socorro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79650" y="1412876"/>
            <a:ext cx="6985000" cy="830997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latin typeface="Arial" panose="020B0604020202020204" pitchFamily="34" charset="0"/>
              </a:rPr>
              <a:t>“Minha cabeça dirigia-se ao Céu, em súplica, mas o coração colava-se à Terra.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719513" y="2565401"/>
            <a:ext cx="5935662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660033"/>
                </a:solidFill>
                <a:latin typeface="Arial" panose="020B0604020202020204" pitchFamily="34" charset="0"/>
              </a:rPr>
              <a:t>“Roguei, gritei, mas tive que suportar este tormento por muito tempo.”</a:t>
            </a: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287714" y="4724401"/>
            <a:ext cx="7075487" cy="830997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660033"/>
                </a:solidFill>
                <a:latin typeface="Arial" panose="020B0604020202020204" pitchFamily="34" charset="0"/>
              </a:rPr>
              <a:t>“Quando os sentimentos de apego à esfera física se atenuaram, foi socorrido por amigos.”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785728" y="409944"/>
            <a:ext cx="6767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latin typeface="Arial Black" panose="020B0A04020102020204" pitchFamily="34" charset="0"/>
              </a:rPr>
              <a:t>Foi rodeado por entidades revoltadas e perigosas</a:t>
            </a:r>
            <a:r>
              <a:rPr lang="pt-BR" dirty="0">
                <a:latin typeface="Arial Black" panose="020B0A040201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065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nimBg="1" autoUpdateAnimBg="0"/>
      <p:bldP spid="157699" grpId="0"/>
      <p:bldP spid="157700" grpId="0" animBg="1" autoUpdateAnimBg="0"/>
      <p:bldP spid="157701" grpId="0" animBg="1" autoUpdateAnimBg="0"/>
      <p:bldP spid="157702" grpId="0" animBg="1" autoUpdateAnimBg="0"/>
      <p:bldP spid="1577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3589" y="285751"/>
            <a:ext cx="7772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</a:extLst>
        </p:spPr>
        <p:txBody>
          <a:bodyPr/>
          <a:lstStyle/>
          <a:p>
            <a:r>
              <a:rPr lang="pt-BR" b="1" dirty="0">
                <a:solidFill>
                  <a:srgbClr val="33CCFF"/>
                </a:solidFill>
              </a:rPr>
              <a:t>Como foi na prática?</a:t>
            </a:r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6881724" y="5240276"/>
            <a:ext cx="3402013" cy="1271588"/>
            <a:chOff x="384" y="816"/>
            <a:chExt cx="2143" cy="801"/>
          </a:xfrm>
        </p:grpSpPr>
        <p:pic>
          <p:nvPicPr>
            <p:cNvPr id="20480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16"/>
              <a:ext cx="1039" cy="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06" name="Text Box 6"/>
            <p:cNvSpPr txBox="1">
              <a:spLocks noChangeArrowheads="1"/>
            </p:cNvSpPr>
            <p:nvPr/>
          </p:nvSpPr>
          <p:spPr bwMode="auto">
            <a:xfrm>
              <a:off x="384" y="912"/>
              <a:ext cx="1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400">
                  <a:solidFill>
                    <a:srgbClr val="33CCFF"/>
                  </a:solidFill>
                  <a:latin typeface="Albertus Medium" pitchFamily="34" charset="0"/>
                </a:rPr>
                <a:t>Adolescência</a:t>
              </a:r>
            </a:p>
          </p:txBody>
        </p:sp>
      </p:grpSp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483079"/>
            <a:ext cx="1539875" cy="471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7032625" y="1989138"/>
            <a:ext cx="1905000" cy="2590800"/>
            <a:chOff x="4224" y="768"/>
            <a:chExt cx="1200" cy="1632"/>
          </a:xfrm>
        </p:grpSpPr>
        <p:sp>
          <p:nvSpPr>
            <p:cNvPr id="204810" name="AutoShape 10"/>
            <p:cNvSpPr>
              <a:spLocks noChangeArrowheads="1"/>
            </p:cNvSpPr>
            <p:nvPr/>
          </p:nvSpPr>
          <p:spPr bwMode="auto">
            <a:xfrm>
              <a:off x="4224" y="768"/>
              <a:ext cx="1200" cy="1632"/>
            </a:xfrm>
            <a:prstGeom prst="cloudCallout">
              <a:avLst>
                <a:gd name="adj1" fmla="val -113417"/>
                <a:gd name="adj2" fmla="val -21199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PT" sz="2400">
                <a:latin typeface="Balloonist" pitchFamily="2" charset="0"/>
              </a:endParaRPr>
            </a:p>
          </p:txBody>
        </p:sp>
        <p:pic>
          <p:nvPicPr>
            <p:cNvPr id="204811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978"/>
              <a:ext cx="864" cy="79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4812" name="AutoShape 12"/>
          <p:cNvSpPr>
            <a:spLocks noChangeArrowheads="1"/>
          </p:cNvSpPr>
          <p:nvPr/>
        </p:nvSpPr>
        <p:spPr bwMode="auto">
          <a:xfrm>
            <a:off x="1919288" y="1052513"/>
            <a:ext cx="3962400" cy="3433223"/>
          </a:xfrm>
          <a:prstGeom prst="wedgeRoundRectCallout">
            <a:avLst>
              <a:gd name="adj1" fmla="val 143015"/>
              <a:gd name="adj2" fmla="val -34411"/>
              <a:gd name="adj3" fmla="val 16667"/>
            </a:avLst>
          </a:prstGeom>
          <a:gradFill rotWithShape="0">
            <a:gsLst>
              <a:gs pos="0">
                <a:srgbClr val="0000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pt-BR" sz="2400" b="1" dirty="0">
                <a:solidFill>
                  <a:srgbClr val="66FF33"/>
                </a:solidFill>
                <a:latin typeface="Arial" panose="020B0604020202020204" pitchFamily="34" charset="0"/>
              </a:rPr>
              <a:t>“Apesar da bondade e cooperação que a madrasta</a:t>
            </a:r>
          </a:p>
          <a:p>
            <a:pPr algn="ctr" eaLnBrk="0" hangingPunct="0"/>
            <a:r>
              <a:rPr lang="pt-BR" sz="2400" b="1" dirty="0">
                <a:solidFill>
                  <a:srgbClr val="66FF33"/>
                </a:solidFill>
                <a:latin typeface="Arial" panose="020B0604020202020204" pitchFamily="34" charset="0"/>
              </a:rPr>
              <a:t>me oferecia, eu me colocava num plano de falsa superioridade. Eu vivia revoltado, entre </a:t>
            </a:r>
          </a:p>
          <a:p>
            <a:pPr algn="ctr" eaLnBrk="0" hangingPunct="0"/>
            <a:r>
              <a:rPr lang="pt-BR" sz="2400" b="1" dirty="0">
                <a:solidFill>
                  <a:srgbClr val="66FF33"/>
                </a:solidFill>
                <a:latin typeface="Arial" panose="020B0604020202020204" pitchFamily="34" charset="0"/>
              </a:rPr>
              <a:t>queixas e lamentações</a:t>
            </a:r>
          </a:p>
          <a:p>
            <a:pPr algn="ctr" eaLnBrk="0" hangingPunct="0"/>
            <a:r>
              <a:rPr lang="pt-BR" sz="2400" b="1" dirty="0">
                <a:solidFill>
                  <a:srgbClr val="66FF33"/>
                </a:solidFill>
                <a:latin typeface="Arial" panose="020B0604020202020204" pitchFamily="34" charset="0"/>
              </a:rPr>
              <a:t>descabidas.</a:t>
            </a:r>
          </a:p>
          <a:p>
            <a:pPr algn="ctr" eaLnBrk="0" hangingPunct="0"/>
            <a:endParaRPr lang="pt-BR" sz="2400" b="1" dirty="0">
              <a:solidFill>
                <a:srgbClr val="66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13" name="AutoShape 13"/>
          <p:cNvSpPr>
            <a:spLocks noChangeArrowheads="1"/>
          </p:cNvSpPr>
          <p:nvPr/>
        </p:nvSpPr>
        <p:spPr bwMode="auto">
          <a:xfrm>
            <a:off x="1703388" y="4724400"/>
            <a:ext cx="5040312" cy="1754038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sz="3200" b="1" dirty="0"/>
          </a:p>
          <a:p>
            <a:pPr algn="ctr"/>
            <a:r>
              <a:rPr lang="pt-BR" sz="2400" b="1" dirty="0"/>
              <a:t>- Ficou órfão aos 13 anos e</a:t>
            </a:r>
          </a:p>
          <a:p>
            <a:pPr algn="ctr"/>
            <a:r>
              <a:rPr lang="pt-BR" sz="2400" b="1" dirty="0"/>
              <a:t>seu pai casou-se pela 2ª vez;</a:t>
            </a:r>
          </a:p>
          <a:p>
            <a:pPr algn="ctr"/>
            <a:r>
              <a:rPr lang="pt-BR" sz="2400" b="1" dirty="0"/>
              <a:t>-Sua madrasta trouxe do 1º </a:t>
            </a:r>
          </a:p>
          <a:p>
            <a:pPr algn="ctr"/>
            <a:r>
              <a:rPr lang="pt-BR" sz="2400" b="1" dirty="0"/>
              <a:t>casamento, </a:t>
            </a:r>
            <a:r>
              <a:rPr lang="pt-BR" sz="2400" b="1" u="sng" dirty="0"/>
              <a:t>três filhos</a:t>
            </a:r>
            <a:r>
              <a:rPr lang="pt-BR" sz="2400" b="1" dirty="0"/>
              <a:t>.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62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12" grpId="0" animBg="1"/>
      <p:bldP spid="2048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708" y="250167"/>
            <a:ext cx="7627937" cy="912813"/>
          </a:xfrm>
        </p:spPr>
        <p:txBody>
          <a:bodyPr/>
          <a:lstStyle/>
          <a:p>
            <a:r>
              <a:rPr lang="pt-BR" b="1" dirty="0"/>
              <a:t>Veneranda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1752600"/>
            <a:ext cx="18192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774826" y="908052"/>
            <a:ext cx="5937190" cy="550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 b="1" dirty="0">
                <a:solidFill>
                  <a:srgbClr val="000066"/>
                </a:solidFill>
                <a:latin typeface="Arial" panose="020B0604020202020204" pitchFamily="34" charset="0"/>
              </a:rPr>
              <a:t>“Monteiro, meu amigo, a causa da sua derrota não é complexa, nem difícil de explicar. Entregou-se você, excessivamente ao Espiritismo prático, junto dos homens, nossos irmãos, mas nunca se interessou pela verdadeira prática do Espiritismo junto de Jesus, nosso Mestre”.</a:t>
            </a:r>
          </a:p>
        </p:txBody>
      </p:sp>
    </p:spTree>
    <p:extLst>
      <p:ext uri="{BB962C8B-B14F-4D97-AF65-F5344CB8AC3E}">
        <p14:creationId xmlns:p14="http://schemas.microsoft.com/office/powerpoint/2010/main" val="37253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build="allAtOnce"/>
      <p:bldP spid="158724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34" name="Group 10"/>
          <p:cNvGrpSpPr>
            <a:grpSpLocks/>
          </p:cNvGrpSpPr>
          <p:nvPr/>
        </p:nvGrpSpPr>
        <p:grpSpPr bwMode="auto">
          <a:xfrm>
            <a:off x="5767388" y="457200"/>
            <a:ext cx="4876800" cy="3352800"/>
            <a:chOff x="2523" y="130"/>
            <a:chExt cx="3072" cy="2112"/>
          </a:xfrm>
        </p:grpSpPr>
        <p:sp>
          <p:nvSpPr>
            <p:cNvPr id="205827" name="AutoShape 3"/>
            <p:cNvSpPr>
              <a:spLocks noChangeArrowheads="1"/>
            </p:cNvSpPr>
            <p:nvPr/>
          </p:nvSpPr>
          <p:spPr bwMode="auto">
            <a:xfrm>
              <a:off x="2523" y="130"/>
              <a:ext cx="3072" cy="2112"/>
            </a:xfrm>
            <a:prstGeom prst="cloudCallout">
              <a:avLst>
                <a:gd name="adj1" fmla="val -91014"/>
                <a:gd name="adj2" fmla="val 2353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PT" sz="2400">
                <a:latin typeface="Balloonist" pitchFamily="2" charset="0"/>
              </a:endParaRPr>
            </a:p>
          </p:txBody>
        </p:sp>
        <p:pic>
          <p:nvPicPr>
            <p:cNvPr id="2058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514"/>
              <a:ext cx="1908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829" name="Text Box 5"/>
            <p:cNvSpPr txBox="1">
              <a:spLocks noChangeArrowheads="1"/>
            </p:cNvSpPr>
            <p:nvPr/>
          </p:nvSpPr>
          <p:spPr bwMode="auto">
            <a:xfrm>
              <a:off x="3470" y="663"/>
              <a:ext cx="113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pt-BR" sz="2000" b="1">
                  <a:latin typeface="Albertus Medium" pitchFamily="34" charset="0"/>
                </a:rPr>
                <a:t>Orientação</a:t>
              </a:r>
            </a:p>
            <a:p>
              <a:pPr eaLnBrk="0" hangingPunct="0"/>
              <a:r>
                <a:rPr lang="pt-BR" sz="2000" b="1">
                  <a:latin typeface="Albertus Medium" pitchFamily="34" charset="0"/>
                </a:rPr>
                <a:t>Evangélica e       Mediunidade</a:t>
              </a:r>
            </a:p>
          </p:txBody>
        </p:sp>
      </p:grpSp>
      <p:sp>
        <p:nvSpPr>
          <p:cNvPr id="205830" name="Rectangle 6"/>
          <p:cNvSpPr>
            <a:spLocks noGrp="1" noChangeArrowheads="1"/>
          </p:cNvSpPr>
          <p:nvPr>
            <p:ph type="title"/>
          </p:nvPr>
        </p:nvSpPr>
        <p:spPr>
          <a:xfrm>
            <a:off x="1500188" y="532950"/>
            <a:ext cx="4267200" cy="1255713"/>
          </a:xfrm>
        </p:spPr>
        <p:txBody>
          <a:bodyPr/>
          <a:lstStyle/>
          <a:p>
            <a:r>
              <a:rPr lang="pt-BR" sz="3200" b="1" dirty="0">
                <a:solidFill>
                  <a:srgbClr val="FFFF00"/>
                </a:solidFill>
              </a:rPr>
              <a:t>Providência Divina por meio dos parentes</a:t>
            </a:r>
          </a:p>
        </p:txBody>
      </p:sp>
      <p:pic>
        <p:nvPicPr>
          <p:cNvPr id="2058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1384300" cy="43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836613"/>
            <a:ext cx="13430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33" name="AutoShape 9"/>
          <p:cNvSpPr>
            <a:spLocks noChangeArrowheads="1"/>
          </p:cNvSpPr>
          <p:nvPr/>
        </p:nvSpPr>
        <p:spPr bwMode="auto">
          <a:xfrm>
            <a:off x="4194176" y="4046538"/>
            <a:ext cx="4876800" cy="1905000"/>
          </a:xfrm>
          <a:prstGeom prst="wedgeRectCallout">
            <a:avLst>
              <a:gd name="adj1" fmla="val -77410"/>
              <a:gd name="adj2" fmla="val -986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pt-BR" sz="2400" b="1" dirty="0">
                <a:latin typeface="Arial" panose="020B0604020202020204" pitchFamily="34" charset="0"/>
              </a:rPr>
              <a:t>Não confiava nas orientações</a:t>
            </a:r>
          </a:p>
          <a:p>
            <a:pPr algn="ctr" eaLnBrk="0" hangingPunct="0"/>
            <a:r>
              <a:rPr lang="pt-BR" sz="2400" b="1" dirty="0">
                <a:latin typeface="Arial" panose="020B0604020202020204" pitchFamily="34" charset="0"/>
              </a:rPr>
              <a:t>recebidas da espiritualidade;</a:t>
            </a:r>
          </a:p>
          <a:p>
            <a:pPr algn="ctr" eaLnBrk="0" hangingPunct="0"/>
            <a:r>
              <a:rPr lang="pt-BR" sz="2400" b="1" dirty="0">
                <a:latin typeface="Arial" panose="020B0604020202020204" pitchFamily="34" charset="0"/>
              </a:rPr>
              <a:t>Tinha um acentuado pendor a</a:t>
            </a:r>
          </a:p>
          <a:p>
            <a:pPr algn="ctr" eaLnBrk="0" hangingPunct="0"/>
            <a:r>
              <a:rPr lang="pt-BR" sz="2400" b="1" dirty="0">
                <a:latin typeface="Arial" panose="020B0604020202020204" pitchFamily="34" charset="0"/>
              </a:rPr>
              <a:t>crítica dos atos alheios.</a:t>
            </a:r>
            <a:endParaRPr lang="pt-BR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Line 2"/>
          <p:cNvSpPr>
            <a:spLocks noChangeShapeType="1"/>
          </p:cNvSpPr>
          <p:nvPr/>
        </p:nvSpPr>
        <p:spPr bwMode="auto">
          <a:xfrm>
            <a:off x="5016500" y="2781300"/>
            <a:ext cx="10795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75759" y="591345"/>
            <a:ext cx="8820150" cy="533400"/>
          </a:xfrm>
        </p:spPr>
        <p:txBody>
          <a:bodyPr/>
          <a:lstStyle/>
          <a:p>
            <a:r>
              <a:rPr lang="pt-BR" sz="3200" b="1" dirty="0">
                <a:solidFill>
                  <a:srgbClr val="66FFFF"/>
                </a:solidFill>
                <a:latin typeface="Arial" panose="020B0604020202020204" pitchFamily="34" charset="0"/>
              </a:rPr>
              <a:t>Os apelos sagrados foram interpretados como alucinações. </a:t>
            </a:r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628775"/>
            <a:ext cx="15843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6743701" y="4365626"/>
            <a:ext cx="37433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66FFFF"/>
                </a:solidFill>
                <a:latin typeface="Albertus Medium" pitchFamily="34" charset="0"/>
              </a:rPr>
              <a:t>Como conciliar o prazer delituoso com o dever espiritual?</a:t>
            </a:r>
          </a:p>
        </p:txBody>
      </p:sp>
      <p:grpSp>
        <p:nvGrpSpPr>
          <p:cNvPr id="206856" name="Group 8"/>
          <p:cNvGrpSpPr>
            <a:grpSpLocks/>
          </p:cNvGrpSpPr>
          <p:nvPr/>
        </p:nvGrpSpPr>
        <p:grpSpPr bwMode="auto">
          <a:xfrm>
            <a:off x="1905000" y="4397150"/>
            <a:ext cx="4191000" cy="2133600"/>
            <a:chOff x="3004" y="2592"/>
            <a:chExt cx="2640" cy="1344"/>
          </a:xfrm>
        </p:grpSpPr>
        <p:pic>
          <p:nvPicPr>
            <p:cNvPr id="20685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" y="2592"/>
              <a:ext cx="492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6858" name="AutoShape 10"/>
            <p:cNvSpPr>
              <a:spLocks noChangeArrowheads="1"/>
            </p:cNvSpPr>
            <p:nvPr/>
          </p:nvSpPr>
          <p:spPr bwMode="auto">
            <a:xfrm>
              <a:off x="3868" y="2592"/>
              <a:ext cx="1776" cy="960"/>
            </a:xfrm>
            <a:prstGeom prst="wedgeRoundRectCallout">
              <a:avLst>
                <a:gd name="adj1" fmla="val -76690"/>
                <a:gd name="adj2" fmla="val -187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pt-BR" sz="2000" b="1">
                  <a:latin typeface="Lucida Handwriting" panose="03010101010101010101" pitchFamily="66" charset="0"/>
                </a:rPr>
                <a:t>Afastei-me cada</a:t>
              </a:r>
            </a:p>
            <a:p>
              <a:pPr algn="ctr" eaLnBrk="0" hangingPunct="0"/>
              <a:r>
                <a:rPr lang="pt-BR" sz="2000" b="1">
                  <a:latin typeface="Lucida Handwriting" panose="03010101010101010101" pitchFamily="66" charset="0"/>
                </a:rPr>
                <a:t>vez mais dos </a:t>
              </a:r>
            </a:p>
            <a:p>
              <a:pPr algn="ctr" eaLnBrk="0" hangingPunct="0"/>
              <a:r>
                <a:rPr lang="pt-BR" sz="2000" b="1">
                  <a:latin typeface="Lucida Handwriting" panose="03010101010101010101" pitchFamily="66" charset="0"/>
                </a:rPr>
                <a:t>ensinos</a:t>
              </a:r>
            </a:p>
            <a:p>
              <a:pPr algn="ctr" eaLnBrk="0" hangingPunct="0"/>
              <a:r>
                <a:rPr lang="pt-BR" sz="2000" b="1">
                  <a:latin typeface="Lucida Handwriting" panose="03010101010101010101" pitchFamily="66" charset="0"/>
                </a:rPr>
                <a:t>Evangélicos.</a:t>
              </a:r>
            </a:p>
          </p:txBody>
        </p:sp>
      </p:grpSp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5880101" y="1196975"/>
          <a:ext cx="4595813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m de bitmap" r:id="rId5" imgW="4595258" imgH="3086367" progId="Paint.Picture">
                  <p:embed/>
                </p:oleObj>
              </mc:Choice>
              <mc:Fallback>
                <p:oleObj name="Imagem de bitmap" r:id="rId5" imgW="4595258" imgH="30863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1196975"/>
                        <a:ext cx="4595813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3359151" y="1773239"/>
            <a:ext cx="2016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veio o diagnóstico perigoso!</a:t>
            </a:r>
          </a:p>
        </p:txBody>
      </p:sp>
    </p:spTree>
    <p:extLst>
      <p:ext uri="{BB962C8B-B14F-4D97-AF65-F5344CB8AC3E}">
        <p14:creationId xmlns:p14="http://schemas.microsoft.com/office/powerpoint/2010/main" val="2963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  <p:bldP spid="2068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2044700" y="1487488"/>
            <a:ext cx="7958137" cy="3249613"/>
            <a:chOff x="90" y="576"/>
            <a:chExt cx="4662" cy="2047"/>
          </a:xfrm>
        </p:grpSpPr>
        <p:pic>
          <p:nvPicPr>
            <p:cNvPr id="20889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576"/>
              <a:ext cx="2214" cy="2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8900" name="Rectangle 4"/>
            <p:cNvSpPr>
              <a:spLocks noChangeArrowheads="1"/>
            </p:cNvSpPr>
            <p:nvPr/>
          </p:nvSpPr>
          <p:spPr bwMode="auto">
            <a:xfrm>
              <a:off x="1872" y="816"/>
              <a:ext cx="288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lbertus Medium" pitchFamily="34" charset="0"/>
                </a:rPr>
                <a:t>Depois de 2 anos foi recolhida a um leprosário</a:t>
              </a:r>
              <a:r>
                <a:rPr lang="pt-BR" sz="3200" b="1">
                  <a:solidFill>
                    <a:schemeClr val="bg1"/>
                  </a:solidFill>
                  <a:latin typeface="Balloonist" pitchFamily="2" charset="0"/>
                </a:rPr>
                <a:t>.</a:t>
              </a:r>
            </a:p>
          </p:txBody>
        </p:sp>
      </p:grpSp>
      <p:sp>
        <p:nvSpPr>
          <p:cNvPr id="208901" name="Rectangle 5"/>
          <p:cNvSpPr>
            <a:spLocks noGrp="1" noChangeArrowheads="1"/>
          </p:cNvSpPr>
          <p:nvPr>
            <p:ph type="title"/>
          </p:nvPr>
        </p:nvSpPr>
        <p:spPr>
          <a:xfrm>
            <a:off x="4872039" y="908050"/>
            <a:ext cx="5468937" cy="609600"/>
          </a:xfrm>
        </p:spPr>
        <p:txBody>
          <a:bodyPr/>
          <a:lstStyle/>
          <a:p>
            <a:r>
              <a:rPr lang="pt-BR" sz="4000" b="1">
                <a:solidFill>
                  <a:schemeClr val="tx1"/>
                </a:solidFill>
              </a:rPr>
              <a:t>Destino da Madrasta</a:t>
            </a:r>
          </a:p>
        </p:txBody>
      </p:sp>
      <p:sp>
        <p:nvSpPr>
          <p:cNvPr id="208902" name="AutoShape 6"/>
          <p:cNvSpPr>
            <a:spLocks noChangeArrowheads="1"/>
          </p:cNvSpPr>
          <p:nvPr/>
        </p:nvSpPr>
        <p:spPr bwMode="auto">
          <a:xfrm>
            <a:off x="1703388" y="4883930"/>
            <a:ext cx="8640762" cy="1628775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pt-BR" sz="3600" b="1" dirty="0">
              <a:solidFill>
                <a:srgbClr val="66FFFF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pt-BR" sz="3600" b="1" dirty="0">
                <a:latin typeface="Times New Roman" panose="02020603050405020304" pitchFamily="18" charset="0"/>
              </a:rPr>
              <a:t>Afastou-se definitivamente dos </a:t>
            </a:r>
          </a:p>
          <a:p>
            <a:pPr algn="ctr" eaLnBrk="0" hangingPunct="0"/>
            <a:r>
              <a:rPr lang="pt-BR" sz="3600" b="1" dirty="0">
                <a:latin typeface="Times New Roman" panose="02020603050405020304" pitchFamily="18" charset="0"/>
              </a:rPr>
              <a:t>irmãos, deixando-os a um</a:t>
            </a:r>
          </a:p>
          <a:p>
            <a:pPr algn="ctr" eaLnBrk="0" hangingPunct="0"/>
            <a:r>
              <a:rPr lang="pt-BR" sz="3600" b="1" dirty="0">
                <a:latin typeface="Times New Roman" panose="02020603050405020304" pitchFamily="18" charset="0"/>
              </a:rPr>
              <a:t>destino incerto.</a:t>
            </a:r>
          </a:p>
          <a:p>
            <a:pPr algn="ctr" eaLnBrk="0" hangingPunct="0"/>
            <a:endParaRPr lang="pt-BR" sz="3600" dirty="0">
              <a:latin typeface="Times New Roman" panose="02020603050405020304" pitchFamily="18" charset="0"/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1992313" y="188913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1703388" y="400843"/>
            <a:ext cx="3563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/>
              <a:t>Seu pai faleceu.</a:t>
            </a:r>
          </a:p>
        </p:txBody>
      </p:sp>
    </p:spTree>
    <p:extLst>
      <p:ext uri="{BB962C8B-B14F-4D97-AF65-F5344CB8AC3E}">
        <p14:creationId xmlns:p14="http://schemas.microsoft.com/office/powerpoint/2010/main" val="26408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/>
      <p:bldP spid="208902" grpId="0" animBg="1"/>
      <p:bldP spid="2089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527801" y="5734051"/>
            <a:ext cx="3960813" cy="830997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“Atormentaram-me até o final dos meus dias.”</a:t>
            </a: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3074"/>
            <a:ext cx="4876800" cy="60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473075"/>
            <a:ext cx="4500562" cy="609600"/>
          </a:xfrm>
        </p:spPr>
        <p:txBody>
          <a:bodyPr/>
          <a:lstStyle/>
          <a:p>
            <a:r>
              <a:rPr lang="pt-BR" b="1" dirty="0">
                <a:solidFill>
                  <a:srgbClr val="33CCFF"/>
                </a:solidFill>
              </a:rPr>
              <a:t>O Casamento...</a:t>
            </a:r>
          </a:p>
        </p:txBody>
      </p:sp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15621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6" name="AutoShape 6"/>
          <p:cNvSpPr>
            <a:spLocks noChangeArrowheads="1"/>
          </p:cNvSpPr>
          <p:nvPr/>
        </p:nvSpPr>
        <p:spPr bwMode="auto">
          <a:xfrm>
            <a:off x="5880100" y="2997200"/>
            <a:ext cx="4572000" cy="2089150"/>
          </a:xfrm>
          <a:prstGeom prst="wedgeRoundRectCallout">
            <a:avLst>
              <a:gd name="adj1" fmla="val -98440"/>
              <a:gd name="adj2" fmla="val -32523"/>
              <a:gd name="adj3" fmla="val 16667"/>
            </a:avLst>
          </a:prstGeom>
          <a:solidFill>
            <a:srgbClr val="0033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PT" sz="2400" b="1">
              <a:latin typeface="Times New Roman" panose="02020603050405020304" pitchFamily="18" charset="0"/>
            </a:endParaRP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6096001" y="3284538"/>
            <a:ext cx="4105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CCFFFF"/>
                </a:solidFill>
                <a:latin typeface="Albertus Medium" pitchFamily="34" charset="0"/>
              </a:rPr>
              <a:t>Nosso filho era uma entidade monstruosa ligada ao passado de minha mulher.</a:t>
            </a: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5951538" y="908050"/>
            <a:ext cx="4572000" cy="1828800"/>
          </a:xfrm>
          <a:prstGeom prst="wedgeRoundRectCallout">
            <a:avLst>
              <a:gd name="adj1" fmla="val -97884"/>
              <a:gd name="adj2" fmla="val 69009"/>
              <a:gd name="adj3" fmla="val 16667"/>
            </a:avLst>
          </a:prstGeom>
          <a:solidFill>
            <a:srgbClr val="0033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PT" sz="2400" b="1">
              <a:latin typeface="Times New Roman" panose="02020603050405020304" pitchFamily="18" charset="0"/>
            </a:endParaRP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6096000" y="1268414"/>
            <a:ext cx="4103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solidFill>
                  <a:srgbClr val="33CCFF"/>
                </a:solidFill>
                <a:latin typeface="Arial" panose="020B0604020202020204" pitchFamily="34" charset="0"/>
              </a:rPr>
              <a:t>Liguei-me a uma criatura muito inferior à minha condição espiritual.</a:t>
            </a:r>
          </a:p>
        </p:txBody>
      </p:sp>
    </p:spTree>
    <p:extLst>
      <p:ext uri="{BB962C8B-B14F-4D97-AF65-F5344CB8AC3E}">
        <p14:creationId xmlns:p14="http://schemas.microsoft.com/office/powerpoint/2010/main" val="107597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4" grpId="0"/>
      <p:bldP spid="209927" grpId="0"/>
      <p:bldP spid="2099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475" y="322262"/>
            <a:ext cx="5257800" cy="971550"/>
          </a:xfrm>
        </p:spPr>
        <p:txBody>
          <a:bodyPr/>
          <a:lstStyle/>
          <a:p>
            <a:r>
              <a:rPr lang="pt-BR" b="1" dirty="0"/>
              <a:t>O Desencarne</a:t>
            </a:r>
          </a:p>
        </p:txBody>
      </p:sp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2063750" y="1125538"/>
          <a:ext cx="249555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m de bitmap" r:id="rId3" imgW="2495238" imgH="4704762" progId="Paint.Picture">
                  <p:embed/>
                </p:oleObj>
              </mc:Choice>
              <mc:Fallback>
                <p:oleObj name="Imagem de bitmap" r:id="rId3" imgW="2495238" imgH="4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125538"/>
                        <a:ext cx="249555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5591175" y="5300663"/>
            <a:ext cx="4248150" cy="12001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 </a:t>
            </a:r>
            <a:r>
              <a:rPr lang="pt-BR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Sua alma estava desgostosa.</a:t>
            </a:r>
            <a:endParaRPr lang="pt-BR" sz="3600">
              <a:effectLst>
                <a:outerShdw blurRad="38100" dist="38100" dir="2700000" algn="tl">
                  <a:srgbClr val="000000"/>
                </a:outerShdw>
              </a:effectLst>
              <a:latin typeface="Balloonist" pitchFamily="2" charset="0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4943475" y="1773238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Foi prematuro aos 40 anos;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4943475" y="2852738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Roído pela sífilis;</a:t>
            </a:r>
            <a:endParaRPr lang="pt-BR" sz="2400" b="1">
              <a:latin typeface="Times New Roman" panose="02020603050405020304" pitchFamily="18" charset="0"/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4943476" y="3789364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lbertus Medium" pitchFamily="34" charset="0"/>
              </a:rPr>
              <a:t>Organismo debilitado pelo consumo excessivo de álcool;</a:t>
            </a:r>
          </a:p>
        </p:txBody>
      </p:sp>
    </p:spTree>
    <p:extLst>
      <p:ext uri="{BB962C8B-B14F-4D97-AF65-F5344CB8AC3E}">
        <p14:creationId xmlns:p14="http://schemas.microsoft.com/office/powerpoint/2010/main" val="41285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 autoUpdateAnimBg="0"/>
      <p:bldP spid="210950" grpId="0" autoUpdateAnimBg="0"/>
      <p:bldP spid="210951" grpId="0" autoUpdateAnimBg="0"/>
      <p:bldP spid="210952" grpId="0" autoUpdateAnimBg="0"/>
    </p:bldLst>
  </p:timing>
</p:sld>
</file>

<file path=ppt/theme/theme1.xml><?xml version="1.0" encoding="utf-8"?>
<a:theme xmlns:a="http://schemas.openxmlformats.org/drawingml/2006/main" name="CEFAK 50">
  <a:themeElements>
    <a:clrScheme name="CEFAK 5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FAK 5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EFAK 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1293</Words>
  <Application>Microsoft Office PowerPoint</Application>
  <PresentationFormat>Widescreen</PresentationFormat>
  <Paragraphs>213</Paragraphs>
  <Slides>40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40</vt:i4>
      </vt:variant>
    </vt:vector>
  </HeadingPairs>
  <TitlesOfParts>
    <vt:vector size="56" baseType="lpstr">
      <vt:lpstr>Albertus Extra Bold</vt:lpstr>
      <vt:lpstr>Albertus Medium</vt:lpstr>
      <vt:lpstr>Arial</vt:lpstr>
      <vt:lpstr>Arial Black</vt:lpstr>
      <vt:lpstr>Balloonist</vt:lpstr>
      <vt:lpstr>Calibri</vt:lpstr>
      <vt:lpstr>Futura Bk BT</vt:lpstr>
      <vt:lpstr>Impact</vt:lpstr>
      <vt:lpstr>Lucida Handwriting</vt:lpstr>
      <vt:lpstr>Times New Roman</vt:lpstr>
      <vt:lpstr>Wingdings</vt:lpstr>
      <vt:lpstr>CEFAK 50</vt:lpstr>
      <vt:lpstr>Imagem de bitmap</vt:lpstr>
      <vt:lpstr>Microsoft ClipArt Gallery</vt:lpstr>
      <vt:lpstr>Bitmap Image</vt:lpstr>
      <vt:lpstr>Imagem do Corel PHOTO-PAINT 6.0</vt:lpstr>
      <vt:lpstr>Cap. 7 – A queda de Otávio</vt:lpstr>
      <vt:lpstr>Programa de vida</vt:lpstr>
      <vt:lpstr>Recursos Materiais</vt:lpstr>
      <vt:lpstr>Como foi na prática?</vt:lpstr>
      <vt:lpstr>Providência Divina por meio dos parentes</vt:lpstr>
      <vt:lpstr>Os apelos sagrados foram interpretados como alucinações. </vt:lpstr>
      <vt:lpstr>Destino da Madrasta</vt:lpstr>
      <vt:lpstr>O Casamento...</vt:lpstr>
      <vt:lpstr>O Desencarne</vt:lpstr>
      <vt:lpstr>Apresentação do PowerPoint</vt:lpstr>
      <vt:lpstr>CAPITULO 8</vt:lpstr>
      <vt:lpstr>Tarefa Mediúnica</vt:lpstr>
      <vt:lpstr>Recursos Materiais</vt:lpstr>
      <vt:lpstr>No Centro Espírita</vt:lpstr>
      <vt:lpstr>Apresentação do PowerPoint</vt:lpstr>
      <vt:lpstr>Apresentação do PowerPoint</vt:lpstr>
      <vt:lpstr>Apresentação do PowerPoint</vt:lpstr>
      <vt:lpstr>Paisagem Espiritual</vt:lpstr>
      <vt:lpstr>Reflexões de Acelino</vt:lpstr>
      <vt:lpstr>Apresentação do PowerPoint</vt:lpstr>
      <vt:lpstr>Apresentação do PowerPoint</vt:lpstr>
      <vt:lpstr>EM SEGUIDA... </vt:lpstr>
      <vt:lpstr>COM  ISSO...</vt:lpstr>
      <vt:lpstr>Apresentação do PowerPoint</vt:lpstr>
      <vt:lpstr>CAPITULO 11</vt:lpstr>
      <vt:lpstr>Apresentação do PowerPoint</vt:lpstr>
      <vt:lpstr>Apresentação do PowerPoint</vt:lpstr>
      <vt:lpstr>Apresentação do PowerPoint</vt:lpstr>
      <vt:lpstr>O que fez...</vt:lpstr>
      <vt:lpstr>Aí...</vt:lpstr>
      <vt:lpstr>Apresentação do PowerPoint</vt:lpstr>
      <vt:lpstr>Apresentação do PowerPoint</vt:lpstr>
      <vt:lpstr>Recursos recebidos</vt:lpstr>
      <vt:lpstr>Entusiasmo no Trabalho</vt:lpstr>
      <vt:lpstr>Apresentação do PowerPoint</vt:lpstr>
      <vt:lpstr>Como agiu?</vt:lpstr>
      <vt:lpstr>Dirigindo os trabalhos</vt:lpstr>
      <vt:lpstr>Nos negócios</vt:lpstr>
      <vt:lpstr>Socorro</vt:lpstr>
      <vt:lpstr>Veneranda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7 – A queda de Otávio</dc:title>
  <dc:creator>Aldemir Santos</dc:creator>
  <cp:lastModifiedBy>Aldemir Santos</cp:lastModifiedBy>
  <cp:revision>3</cp:revision>
  <dcterms:created xsi:type="dcterms:W3CDTF">2013-08-11T11:39:08Z</dcterms:created>
  <dcterms:modified xsi:type="dcterms:W3CDTF">2013-08-11T11:49:56Z</dcterms:modified>
</cp:coreProperties>
</file>