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80" r:id="rId11"/>
    <p:sldId id="265" r:id="rId12"/>
    <p:sldId id="279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365" y="67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AB0A-74E5-49FA-B1AD-A704B6E46F9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01/06/2013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0892E-4FC3-4FF8-8763-AC4452AFD2B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BEEAB-5C99-43B7-B534-0908C64A709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01/06/2013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B06CD-C5D4-4C9C-8618-362E5AB48D5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3392D-F8FD-41E4-879D-07DCB9B7B9D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01/06/2013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E962C-10D0-4A25-A74A-E4BC6474848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ABB3C-1F26-4DAA-A7E1-6655E3167464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51679-2066-4B16-96F1-A1D73C9344F4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458FD-AF34-42C7-8A0C-C11EC1DCC80A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A66EA-FC8F-4962-8CAF-84FF98CA5E41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EE113-6050-4857-BFBD-406E7D417178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075C6-8DC2-4FE3-8400-56138A294C56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0EF96-7858-4966-AD1C-9562CCCA3B22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C5BA4-BE9D-4227-95C6-46F570712864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A3D1D-3001-45BC-A06C-00334BB86DB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01/06/2013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CC988-4AB0-4299-8A23-9174D2FF07D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60334-28EE-4D90-A0A6-AD7550C399E9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0B214-6127-46FB-8F42-3953E38EF041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508000"/>
            <a:ext cx="1943100" cy="4572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508000"/>
            <a:ext cx="5676900" cy="4572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EF456-44C5-42C7-83F7-BD4D662E1396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BA3F3-95A1-4AFD-9436-43700A63C143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7519B-9CAA-495B-87E1-565502F44F0F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67F55-1528-4561-88FE-B3D00C93E443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84B82-AC23-48AC-A6D5-E22517330810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C1304-29B0-4E46-9FF4-ADC5D6EDDD83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A64CF-D829-451D-A881-2366BBE3C8C6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50D6E-FAEC-4734-A288-6C2797E5AF34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253C5-311F-4F66-9164-2A088A7C5A4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01/06/2013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D76E0-4728-42AB-B6E0-7BF4013B8CC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E68F5-3E35-4974-9F06-D887DB4C2F1E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4BED9-BB19-4F29-AEA6-2E1ED5FDCB9B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EF300-0E63-455A-A802-AF92DFE575C0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508000"/>
            <a:ext cx="1943100" cy="4572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508000"/>
            <a:ext cx="5676900" cy="4572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97037-840F-48F6-BAB5-DAC136F708F3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D23E2-53FB-4B41-B9C1-AA9EF3163663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EB5B1-B7A1-4881-9259-74C8F307985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37191-F0D7-4D85-8AB0-EEDA696BE4B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A9E09-D701-4809-A239-DAF6E372C52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1141D-1DFE-477F-96F8-17718DBF32C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FDA18-2F9E-428A-91D2-6A89170F460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013C0-8A63-4A32-B8B4-FB0415858CD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01/06/2013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7FF8B-D14B-4B57-A948-C57C362DDCB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5BB59-A345-45F3-AB30-75F72251AC0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012EC-0EF5-4119-A492-D942D37D03B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BDC27-4614-464A-B425-0A9AEC315A5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31E38-DE31-4B61-985C-54B5500FF9F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508000"/>
            <a:ext cx="1943100" cy="4572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508000"/>
            <a:ext cx="5676900" cy="4572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43868-4E71-4389-82A9-79D0D5A9B16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DA3A5-C366-4CFC-9228-4E2D9532FD6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01/06/2013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275F-4554-4C7E-ADD8-A9A9076D424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8BA10-496D-49CB-8150-D5E93624E48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01/06/2013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0684E-538A-43A1-99F2-2E10A2FD239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DE291-6E39-441C-B088-9CB7D1DF87F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01/06/2013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CA968-8139-4EAB-8449-EBC732A0BBA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93929-5D35-47BC-A9B5-A15E184BDB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01/06/2013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36838-C658-479D-98A8-A4E62D1BB34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C993E-4BD8-4585-A1A7-6CB1EB877FC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01/06/2013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44C22-78F1-466E-ABC9-8603559AD5D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28866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409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9697C3-267C-4BA5-8BB2-C9399D8B018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01/06/2013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593BBA-1624-4537-9C15-174E2DE18FA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409E023-655B-471A-8F45-20B3F855D8F1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C6CD185-6B87-4557-8CDF-C8670211618C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8F2028B-DBDD-406D-AE77-825EFF113FAC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6.png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Anjos\Jesus batendo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6019802" y="254000"/>
            <a:ext cx="2562225" cy="1206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CULTO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DOMÉSTICO</a:t>
            </a: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7543802" y="5016501"/>
            <a:ext cx="1266825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cap.35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57158" y="428608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800" i="1" dirty="0">
                <a:solidFill>
                  <a:srgbClr val="002060"/>
                </a:solidFill>
                <a:latin typeface="Arial Black" pitchFamily="34" charset="0"/>
              </a:rPr>
              <a:t>ANDRÉ: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923956" y="1071550"/>
            <a:ext cx="8077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dirty="0">
                <a:solidFill>
                  <a:srgbClr val="800000"/>
                </a:solidFill>
                <a:latin typeface="Arial Black" pitchFamily="34" charset="0"/>
              </a:rPr>
              <a:t>“TAL COMO NO CASO DE ISMÁLIA, AS CRIANÇAS RECEBIAM A LIÇÃO DE ACORDO COM AS POSSIBILIDADES MEDIÚNICAS DA PALAVRA MATERNA, ENQUANTO A NÓS OUTROS PROPICIAVA-SE O ENSINAMENTO COM MARAVILHOSO CONTEÚDO E BELEZA.”</a:t>
            </a: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57200" y="3048000"/>
          <a:ext cx="3333750" cy="2115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Imagem de bitmap" r:id="rId3" imgW="2952381" imgH="2247619" progId="PBrush">
                  <p:embed/>
                </p:oleObj>
              </mc:Choice>
              <mc:Fallback>
                <p:oleObj name="Imagem de bitmap" r:id="rId3" imgW="2952381" imgH="2247619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0"/>
                        <a:ext cx="3333750" cy="2115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119694" y="3214690"/>
            <a:ext cx="2238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800" i="1" dirty="0">
                <a:solidFill>
                  <a:srgbClr val="002060"/>
                </a:solidFill>
                <a:latin typeface="Arial Black" pitchFamily="34" charset="0"/>
              </a:rPr>
              <a:t>ANICETO: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757642" y="3857632"/>
            <a:ext cx="5029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dirty="0">
                <a:solidFill>
                  <a:srgbClr val="800000"/>
                </a:solidFill>
                <a:latin typeface="Arial Black" pitchFamily="34" charset="0"/>
              </a:rPr>
              <a:t>HÁ MUITOS COMPANHEIROS NOSSOS, AQUI REUNIDOS, QUE REGISTRAM O COMENTÁRIO DE FÁBIO COM MAIS DIFICULDADES QUE AS PRÓPRIAS CRIANÇAS.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572266" y="2000244"/>
            <a:ext cx="1855145" cy="1643074"/>
            <a:chOff x="3984" y="672"/>
            <a:chExt cx="1419" cy="1837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84" y="672"/>
              <a:ext cx="1286" cy="1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4203" y="2160"/>
              <a:ext cx="120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t-BR" sz="2400" dirty="0">
                  <a:solidFill>
                    <a:srgbClr val="000000"/>
                  </a:solidFill>
                  <a:latin typeface="Brush455 BT" pitchFamily="66" charset="0"/>
                </a:rPr>
                <a:t>Marieta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428728" y="1928806"/>
            <a:ext cx="1814506" cy="1787274"/>
            <a:chOff x="384" y="1248"/>
            <a:chExt cx="1728" cy="1580"/>
          </a:xfrm>
        </p:grpSpPr>
        <p:graphicFrame>
          <p:nvGraphicFramePr>
            <p:cNvPr id="5127" name="Object 7"/>
            <p:cNvGraphicFramePr>
              <a:graphicFrameLocks noChangeAspect="1"/>
            </p:cNvGraphicFramePr>
            <p:nvPr/>
          </p:nvGraphicFramePr>
          <p:xfrm>
            <a:off x="864" y="1248"/>
            <a:ext cx="1248" cy="1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6" name="Imagem de bitmap" r:id="rId4" imgW="1104762" imgH="1066667" progId="PBrush">
                    <p:embed/>
                  </p:oleObj>
                </mc:Choice>
                <mc:Fallback>
                  <p:oleObj name="Imagem de bitmap" r:id="rId4" imgW="1104762" imgH="1066667" progId="PBrush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1248"/>
                          <a:ext cx="1248" cy="12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8" name="Object 8"/>
            <p:cNvGraphicFramePr>
              <a:graphicFrameLocks noChangeAspect="1"/>
            </p:cNvGraphicFramePr>
            <p:nvPr/>
          </p:nvGraphicFramePr>
          <p:xfrm>
            <a:off x="384" y="1620"/>
            <a:ext cx="1323" cy="1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7" name="Imagem de bitmap" r:id="rId6" imgW="2419048" imgH="2209524" progId="">
                    <p:embed/>
                  </p:oleObj>
                </mc:Choice>
                <mc:Fallback>
                  <p:oleObj name="Imagem de bitmap" r:id="rId6" imgW="2419048" imgH="2209524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1620"/>
                          <a:ext cx="1323" cy="1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14282" y="3786194"/>
            <a:ext cx="835824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dirty="0">
                <a:solidFill>
                  <a:srgbClr val="800000"/>
                </a:solidFill>
                <a:latin typeface="Arial Black" pitchFamily="34" charset="0"/>
              </a:rPr>
              <a:t>HÁ QUANTO TEMPO ESTAMOS TOMANDO NOSSA REFEIÇÃO DIÁRIA E GOZANDO DE BOA SAÚDE?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dirty="0">
                <a:solidFill>
                  <a:srgbClr val="800000"/>
                </a:solidFill>
                <a:latin typeface="Arial Black" pitchFamily="34" charset="0"/>
              </a:rPr>
              <a:t>QUANTO BENEFÍCIO ESTAREMOS COLHENDO COM ESTA FRUGALIDADE DE ALIMENTAÇÃO?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1643042" y="285732"/>
            <a:ext cx="5572164" cy="1325554"/>
          </a:xfrm>
          <a:prstGeom prst="wedgeRoundRectCallout">
            <a:avLst>
              <a:gd name="adj1" fmla="val 45774"/>
              <a:gd name="adj2" fmla="val 123228"/>
              <a:gd name="adj3" fmla="val 16667"/>
            </a:avLst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3333CC"/>
                </a:solidFill>
              </a:rPr>
              <a:t>MAMÃE, SE JESUS É TÃO BOM PORQUE ESTAMOS TOMANDO SÓ UMA REFEIÇÃO? NO TEMPO DE PAPAI...</a:t>
            </a:r>
            <a:endParaRPr lang="pt-PT" sz="20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1447800" y="1587502"/>
          <a:ext cx="123825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Imagem de bitmap" r:id="rId3" imgW="1238423" imgH="1019048" progId="PBrush">
                  <p:embed/>
                </p:oleObj>
              </mc:Choice>
              <mc:Fallback>
                <p:oleObj name="Imagem de bitmap" r:id="rId3" imgW="1238423" imgH="101904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587502"/>
                        <a:ext cx="1238250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71800" y="317500"/>
            <a:ext cx="1981200" cy="1397000"/>
            <a:chOff x="1872" y="240"/>
            <a:chExt cx="1248" cy="1056"/>
          </a:xfrm>
        </p:grpSpPr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1872" y="240"/>
              <a:ext cx="1248" cy="1056"/>
            </a:xfrm>
            <a:prstGeom prst="cloudCallout">
              <a:avLst>
                <a:gd name="adj1" fmla="val -73796"/>
                <a:gd name="adj2" fmla="val 61458"/>
              </a:avLst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PT" sz="2400">
                <a:solidFill>
                  <a:srgbClr val="FF66CC"/>
                </a:solidFill>
              </a:endParaRPr>
            </a:p>
          </p:txBody>
        </p:sp>
        <p:graphicFrame>
          <p:nvGraphicFramePr>
            <p:cNvPr id="6150" name="Object 6"/>
            <p:cNvGraphicFramePr>
              <a:graphicFrameLocks noChangeAspect="1"/>
            </p:cNvGraphicFramePr>
            <p:nvPr/>
          </p:nvGraphicFramePr>
          <p:xfrm>
            <a:off x="2161" y="432"/>
            <a:ext cx="678" cy="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1" name="Imagem de bitmap" r:id="rId5" imgW="2152951" imgH="2161905" progId="PBrush">
                    <p:embed/>
                  </p:oleObj>
                </mc:Choice>
                <mc:Fallback>
                  <p:oleObj name="Imagem de bitmap" r:id="rId5" imgW="2152951" imgH="2161905" progId="PBrush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1" y="432"/>
                          <a:ext cx="678" cy="6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105400" y="1016002"/>
            <a:ext cx="3429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dirty="0">
                <a:solidFill>
                  <a:srgbClr val="800000"/>
                </a:solidFill>
                <a:latin typeface="Arial Black" pitchFamily="34" charset="0"/>
              </a:rPr>
              <a:t>- PAPAI ESTÁ TRABALHANDO AINDA POR NÓS.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14282" y="2428872"/>
            <a:ext cx="5791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dirty="0">
                <a:solidFill>
                  <a:srgbClr val="800000"/>
                </a:solidFill>
                <a:latin typeface="Arial Black" pitchFamily="34" charset="0"/>
              </a:rPr>
              <a:t>...TENHO VISTO PEQUENOS MENDIGOS ABANDONADOS.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dirty="0">
                <a:solidFill>
                  <a:srgbClr val="800000"/>
                </a:solidFill>
                <a:latin typeface="Arial Black" pitchFamily="34" charset="0"/>
              </a:rPr>
              <a:t>TALVEZ NÃO TENHAM AMIGOS COMO OS NOSSOS!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dirty="0">
                <a:solidFill>
                  <a:srgbClr val="800000"/>
                </a:solidFill>
                <a:latin typeface="Arial Black" pitchFamily="34" charset="0"/>
              </a:rPr>
              <a:t>AH! COMO DEVEMOS SER AGRADECIDOS AO CÉU.</a:t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2" y="2667000"/>
            <a:ext cx="22510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548082" y="4714888"/>
            <a:ext cx="381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dirty="0">
                <a:solidFill>
                  <a:srgbClr val="800000"/>
                </a:solidFill>
                <a:latin typeface="Arial Black" pitchFamily="34" charset="0"/>
              </a:rPr>
              <a:t>- DEVEMOS LOUVAR SEMPRE...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611190" y="508000"/>
          <a:ext cx="2160587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Imagem de bitmap" r:id="rId3" imgW="2371429" imgH="2676899" progId="PBrush">
                  <p:embed/>
                </p:oleObj>
              </mc:Choice>
              <mc:Fallback>
                <p:oleObj name="Imagem de bitmap" r:id="rId3" imgW="2371429" imgH="2676899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90" y="508000"/>
                        <a:ext cx="2160587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0" y="254000"/>
            <a:ext cx="3276600" cy="1270000"/>
            <a:chOff x="1920" y="192"/>
            <a:chExt cx="2064" cy="960"/>
          </a:xfrm>
        </p:grpSpPr>
        <p:sp>
          <p:nvSpPr>
            <p:cNvPr id="7173" name="AutoShape 5"/>
            <p:cNvSpPr>
              <a:spLocks noChangeArrowheads="1"/>
            </p:cNvSpPr>
            <p:nvPr/>
          </p:nvSpPr>
          <p:spPr bwMode="auto">
            <a:xfrm>
              <a:off x="1920" y="192"/>
              <a:ext cx="2064" cy="960"/>
            </a:xfrm>
            <a:prstGeom prst="wedgeEllipseCallout">
              <a:avLst>
                <a:gd name="adj1" fmla="val -55231"/>
                <a:gd name="adj2" fmla="val 55523"/>
              </a:avLst>
            </a:prstGeom>
            <a:solidFill>
              <a:schemeClr val="accent2"/>
            </a:solidFill>
            <a:ln w="38100">
              <a:solidFill>
                <a:srgbClr val="00CC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1980" y="270"/>
              <a:ext cx="1872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t-BR" sz="2000" dirty="0">
                  <a:solidFill>
                    <a:srgbClr val="FFCC00"/>
                  </a:solidFill>
                  <a:latin typeface="Arial Black" pitchFamily="34" charset="0"/>
                </a:rPr>
                <a:t>Mamãe, que entende a senhora por pobreza?</a:t>
              </a:r>
            </a:p>
          </p:txBody>
        </p:sp>
      </p:grp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214718" y="1571616"/>
            <a:ext cx="5715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dirty="0">
                <a:solidFill>
                  <a:srgbClr val="800000"/>
                </a:solidFill>
                <a:latin typeface="Arial Black" pitchFamily="34" charset="0"/>
              </a:rPr>
              <a:t>- É UMA DAS MELHORES OPORTUNIDADES DE ELEVAÇÃO AO NOSSO ALCANCE.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62004" y="2824463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400" dirty="0">
                <a:solidFill>
                  <a:srgbClr val="3333CC"/>
                </a:solidFill>
                <a:latin typeface="Arial Black" pitchFamily="34" charset="0"/>
              </a:rPr>
              <a:t>NA POBREZA É MAIS FÁCIL: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85800" y="3302000"/>
            <a:ext cx="2819400" cy="952500"/>
            <a:chOff x="432" y="2496"/>
            <a:chExt cx="1776" cy="720"/>
          </a:xfrm>
        </p:grpSpPr>
        <p:sp>
          <p:nvSpPr>
            <p:cNvPr id="7178" name="Oval 10"/>
            <p:cNvSpPr>
              <a:spLocks noChangeArrowheads="1"/>
            </p:cNvSpPr>
            <p:nvPr/>
          </p:nvSpPr>
          <p:spPr bwMode="auto">
            <a:xfrm>
              <a:off x="432" y="2496"/>
              <a:ext cx="1728" cy="720"/>
            </a:xfrm>
            <a:prstGeom prst="ellipse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2400">
                <a:solidFill>
                  <a:srgbClr val="000000"/>
                </a:solidFill>
              </a:endParaRPr>
            </a:p>
          </p:txBody>
        </p:sp>
        <p:sp>
          <p:nvSpPr>
            <p:cNvPr id="7179" name="Text Box 11"/>
            <p:cNvSpPr txBox="1">
              <a:spLocks noChangeArrowheads="1"/>
            </p:cNvSpPr>
            <p:nvPr/>
          </p:nvSpPr>
          <p:spPr bwMode="auto">
            <a:xfrm>
              <a:off x="432" y="2592"/>
              <a:ext cx="1776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t-BR" dirty="0">
                  <a:solidFill>
                    <a:srgbClr val="FFCC00"/>
                  </a:solidFill>
                  <a:latin typeface="Arial Black" pitchFamily="34" charset="0"/>
                </a:rPr>
                <a:t>ENCONTRAR AMIZADE SINCERA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876800" y="3238502"/>
            <a:ext cx="3048000" cy="1079500"/>
            <a:chOff x="3072" y="2448"/>
            <a:chExt cx="1920" cy="816"/>
          </a:xfrm>
        </p:grpSpPr>
        <p:sp>
          <p:nvSpPr>
            <p:cNvPr id="7181" name="Oval 13"/>
            <p:cNvSpPr>
              <a:spLocks noChangeArrowheads="1"/>
            </p:cNvSpPr>
            <p:nvPr/>
          </p:nvSpPr>
          <p:spPr bwMode="auto">
            <a:xfrm>
              <a:off x="3168" y="2448"/>
              <a:ext cx="1728" cy="816"/>
            </a:xfrm>
            <a:prstGeom prst="ellipse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2400">
                <a:solidFill>
                  <a:srgbClr val="000000"/>
                </a:solidFill>
              </a:endParaRPr>
            </a:p>
          </p:txBody>
        </p:sp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3072" y="2538"/>
              <a:ext cx="19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t-BR" dirty="0">
                  <a:solidFill>
                    <a:srgbClr val="FFCC00"/>
                  </a:solidFill>
                  <a:latin typeface="Arial Black" pitchFamily="34" charset="0"/>
                </a:rPr>
                <a:t>A VISÃO DA ASSISTÊNCIA DE DEUS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785786" y="4572005"/>
            <a:ext cx="2819400" cy="718344"/>
            <a:chOff x="672" y="3456"/>
            <a:chExt cx="1776" cy="543"/>
          </a:xfrm>
        </p:grpSpPr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>
              <a:off x="672" y="3456"/>
              <a:ext cx="1776" cy="528"/>
            </a:xfrm>
            <a:prstGeom prst="ellipse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2400">
                <a:solidFill>
                  <a:srgbClr val="000000"/>
                </a:solidFill>
              </a:endParaRPr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768" y="3510"/>
              <a:ext cx="1584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t-BR" dirty="0">
                  <a:solidFill>
                    <a:srgbClr val="FFCC00"/>
                  </a:solidFill>
                  <a:latin typeface="Arial Black" pitchFamily="34" charset="0"/>
                </a:rPr>
                <a:t>OS TESOUROS DA NATUREZA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4724400" y="4508496"/>
            <a:ext cx="3200400" cy="986896"/>
            <a:chOff x="2976" y="3408"/>
            <a:chExt cx="2016" cy="746"/>
          </a:xfrm>
        </p:grpSpPr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2976" y="3408"/>
              <a:ext cx="2016" cy="720"/>
            </a:xfrm>
            <a:prstGeom prst="ellipse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2400">
                <a:solidFill>
                  <a:srgbClr val="000000"/>
                </a:solidFill>
              </a:endParaRPr>
            </a:p>
          </p:txBody>
        </p:sp>
        <p:sp>
          <p:nvSpPr>
            <p:cNvPr id="7188" name="Text Box 20"/>
            <p:cNvSpPr txBox="1">
              <a:spLocks noChangeArrowheads="1"/>
            </p:cNvSpPr>
            <p:nvPr/>
          </p:nvSpPr>
          <p:spPr bwMode="auto">
            <a:xfrm>
              <a:off x="3168" y="3456"/>
              <a:ext cx="1728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t-BR" dirty="0">
                  <a:solidFill>
                    <a:srgbClr val="FFCC00"/>
                  </a:solidFill>
                  <a:latin typeface="Arial Black" pitchFamily="34" charset="0"/>
                </a:rPr>
                <a:t>A RIQUEZA DAS ALEGRIAS SIMPLES E PURAS.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527051" y="484170"/>
          <a:ext cx="2092325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Imagem de bitmap" r:id="rId3" imgW="2371429" imgH="2676899" progId="PBrush">
                  <p:embed/>
                </p:oleObj>
              </mc:Choice>
              <mc:Fallback>
                <p:oleObj name="Imagem de bitmap" r:id="rId3" imgW="2371429" imgH="2676899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1" y="484170"/>
                        <a:ext cx="2092325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71800" y="357170"/>
            <a:ext cx="5100662" cy="2002896"/>
            <a:chOff x="1872" y="384"/>
            <a:chExt cx="1872" cy="1514"/>
          </a:xfrm>
        </p:grpSpPr>
        <p:sp>
          <p:nvSpPr>
            <p:cNvPr id="8197" name="AutoShape 5"/>
            <p:cNvSpPr>
              <a:spLocks noChangeArrowheads="1"/>
            </p:cNvSpPr>
            <p:nvPr/>
          </p:nvSpPr>
          <p:spPr bwMode="auto">
            <a:xfrm>
              <a:off x="1872" y="384"/>
              <a:ext cx="1824" cy="912"/>
            </a:xfrm>
            <a:prstGeom prst="wedgeRoundRectCallout">
              <a:avLst>
                <a:gd name="adj1" fmla="val -43750"/>
                <a:gd name="adj2" fmla="val 69958"/>
                <a:gd name="adj3" fmla="val 16667"/>
              </a:avLst>
            </a:prstGeom>
            <a:solidFill>
              <a:schemeClr val="accent2"/>
            </a:solidFill>
            <a:ln w="38100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1872" y="432"/>
              <a:ext cx="1872" cy="1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t-BR" sz="2000" dirty="0">
                  <a:solidFill>
                    <a:srgbClr val="FFCC00"/>
                  </a:solidFill>
                  <a:latin typeface="Arial Black" pitchFamily="34" charset="0"/>
                </a:rPr>
                <a:t>A senhora não considera razoável alugar este salão a fim de termos algum dinheiro a mais?</a:t>
              </a:r>
            </a:p>
          </p:txBody>
        </p:sp>
      </p:grp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833718" y="2143120"/>
            <a:ext cx="6096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dirty="0" smtClean="0">
                <a:solidFill>
                  <a:srgbClr val="800000"/>
                </a:solidFill>
                <a:latin typeface="Arial Black" pitchFamily="34" charset="0"/>
              </a:rPr>
              <a:t>EM </a:t>
            </a:r>
            <a:r>
              <a:rPr lang="pt-BR" sz="2000" dirty="0">
                <a:solidFill>
                  <a:srgbClr val="800000"/>
                </a:solidFill>
                <a:latin typeface="Arial Black" pitchFamily="34" charset="0"/>
              </a:rPr>
              <a:t>RESPEITO A MEMÓRIA DE SEU PAI, ESTE SALÃO SERÁ CONSAGRADO ÀS NOSSAS ATIVIDADES </a:t>
            </a:r>
            <a:r>
              <a:rPr lang="pt-BR" sz="2000" dirty="0" smtClean="0">
                <a:solidFill>
                  <a:srgbClr val="800000"/>
                </a:solidFill>
                <a:latin typeface="Arial Black" pitchFamily="34" charset="0"/>
              </a:rPr>
              <a:t>EVANGÉLICAS. SE </a:t>
            </a:r>
            <a:r>
              <a:rPr lang="pt-BR" sz="2000" dirty="0">
                <a:solidFill>
                  <a:srgbClr val="800000"/>
                </a:solidFill>
                <a:latin typeface="Arial Black" pitchFamily="34" charset="0"/>
              </a:rPr>
              <a:t>VOCE INSISTIR, SERÁ PUNIDO.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85720" y="3286128"/>
            <a:ext cx="17011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i="1" u="sng" dirty="0">
                <a:solidFill>
                  <a:srgbClr val="002060"/>
                </a:solidFill>
                <a:latin typeface="Arial Black" pitchFamily="34" charset="0"/>
              </a:rPr>
              <a:t>ANDRÉ: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990600" y="3786194"/>
            <a:ext cx="7391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dirty="0">
                <a:solidFill>
                  <a:srgbClr val="800000"/>
                </a:solidFill>
                <a:latin typeface="Arial Black" pitchFamily="34" charset="0"/>
              </a:rPr>
              <a:t>ADMIREI, ENTÃO, PROFUNDAMENTE, AQUELA BONDOSA MULHER, QUE SE DIRIGIA À FILHA MAIS VELHA COMO </a:t>
            </a:r>
            <a:r>
              <a:rPr lang="pt-BR" sz="2000" dirty="0">
                <a:solidFill>
                  <a:srgbClr val="002060"/>
                </a:solidFill>
                <a:latin typeface="Arial Black" pitchFamily="34" charset="0"/>
              </a:rPr>
              <a:t>AMIGA</a:t>
            </a:r>
            <a:r>
              <a:rPr lang="pt-BR" sz="2000" dirty="0">
                <a:solidFill>
                  <a:srgbClr val="800000"/>
                </a:solidFill>
                <a:latin typeface="Arial Black" pitchFamily="34" charset="0"/>
              </a:rPr>
              <a:t>, ÀS FILHINHAS MAIS NOVAS COMO </a:t>
            </a:r>
            <a:r>
              <a:rPr lang="pt-BR" sz="2000" dirty="0">
                <a:solidFill>
                  <a:srgbClr val="002060"/>
                </a:solidFill>
                <a:latin typeface="Arial Black" pitchFamily="34" charset="0"/>
              </a:rPr>
              <a:t>MÃE</a:t>
            </a:r>
            <a:r>
              <a:rPr lang="pt-BR" sz="2000" dirty="0">
                <a:solidFill>
                  <a:srgbClr val="800000"/>
                </a:solidFill>
                <a:latin typeface="Arial Black" pitchFamily="34" charset="0"/>
              </a:rPr>
              <a:t>, E AO FILHO ORGULHOSO COMO </a:t>
            </a:r>
            <a:r>
              <a:rPr lang="pt-BR" sz="2000" dirty="0">
                <a:solidFill>
                  <a:srgbClr val="002060"/>
                </a:solidFill>
                <a:latin typeface="Arial Black" pitchFamily="34" charset="0"/>
              </a:rPr>
              <a:t>INSTRUTORA SENSATA E PONDERADA</a:t>
            </a:r>
            <a:r>
              <a:rPr lang="pt-BR" sz="2000" dirty="0">
                <a:solidFill>
                  <a:srgbClr val="800000"/>
                </a:solidFill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utoUpdateAnimBg="0"/>
      <p:bldP spid="8200" grpId="0" autoUpdateAnimBg="0"/>
      <p:bldP spid="820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ri\Para pensar\011 - ponte.jpg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6286512" y="1841500"/>
            <a:ext cx="2600325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NO SANTUÁRIO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DOMÉSTICO</a:t>
            </a:r>
          </a:p>
        </p:txBody>
      </p:sp>
      <p:sp>
        <p:nvSpPr>
          <p:cNvPr id="3076" name="WordArt 4" descr="Vertical estreita"/>
          <p:cNvSpPr>
            <a:spLocks noChangeArrowheads="1" noChangeShapeType="1" noTextEdit="1"/>
          </p:cNvSpPr>
          <p:nvPr/>
        </p:nvSpPr>
        <p:spPr bwMode="auto">
          <a:xfrm>
            <a:off x="7000892" y="4572002"/>
            <a:ext cx="1882775" cy="90355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Cap. 37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28601" y="190501"/>
            <a:ext cx="17011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i="1" u="sng" dirty="0">
                <a:solidFill>
                  <a:srgbClr val="002060"/>
                </a:solidFill>
                <a:latin typeface="Arial Black" pitchFamily="34" charset="0"/>
              </a:rPr>
              <a:t>ANDRÉ: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57200" y="698829"/>
            <a:ext cx="830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dirty="0">
                <a:solidFill>
                  <a:srgbClr val="800000"/>
                </a:solidFill>
                <a:latin typeface="Arial Black" pitchFamily="34" charset="0"/>
              </a:rPr>
              <a:t>NOTEI QUE FORMAS SOMBRIAS, ALGUMAS MONSTRUOSAS, SE ARRASTAVAM NA RUA, À PROCURA DE ABRIGO.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95428" y="1666876"/>
            <a:ext cx="6076968" cy="1976442"/>
            <a:chOff x="480" y="1584"/>
            <a:chExt cx="3360" cy="1842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" y="1584"/>
              <a:ext cx="3360" cy="1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80" y="1728"/>
              <a:ext cx="768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4103" name="Object 7"/>
            <p:cNvGraphicFramePr>
              <a:graphicFrameLocks noChangeAspect="1"/>
            </p:cNvGraphicFramePr>
            <p:nvPr/>
          </p:nvGraphicFramePr>
          <p:xfrm>
            <a:off x="3062" y="2400"/>
            <a:ext cx="639" cy="1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7" name="Imagem de bitmap" r:id="rId5" imgW="561905" imgH="771429" progId="">
                    <p:embed/>
                  </p:oleObj>
                </mc:Choice>
                <mc:Fallback>
                  <p:oleObj name="Imagem de bitmap" r:id="rId5" imgW="561905" imgH="771429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2" y="2400"/>
                          <a:ext cx="639" cy="10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92" y="2409"/>
              <a:ext cx="657" cy="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6" y="2387"/>
              <a:ext cx="628" cy="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810000" y="3786194"/>
            <a:ext cx="20478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dirty="0">
                <a:solidFill>
                  <a:srgbClr val="002060"/>
                </a:solidFill>
                <a:latin typeface="Arial Black" pitchFamily="34" charset="0"/>
              </a:rPr>
              <a:t>ANICETO: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04800" y="4214822"/>
            <a:ext cx="8839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dirty="0">
                <a:solidFill>
                  <a:srgbClr val="800000"/>
                </a:solidFill>
                <a:latin typeface="Arial Black" pitchFamily="34" charset="0"/>
              </a:rPr>
              <a:t>SÃO ESPÍRITOS IGNORANTES QUE VAGUEIAM NAS RUAS, ESCRAVIZADOS ÀS SENSAÇÕES MAIS FORTES DOS SENTIDOS FÍSICOS. OS AGUACEIROS OS INCOMODAM TANTO QUANTO AO HOMEM COMUM.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410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71538" y="254001"/>
            <a:ext cx="7572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800" dirty="0">
                <a:solidFill>
                  <a:srgbClr val="002060"/>
                </a:solidFill>
                <a:latin typeface="Arial Black" pitchFamily="34" charset="0"/>
              </a:rPr>
              <a:t>Abrigo dos espíritos sofredores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785798"/>
            <a:ext cx="6610368" cy="307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3174" y="2460608"/>
            <a:ext cx="1192213" cy="142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1709" y="2317732"/>
            <a:ext cx="1217613" cy="159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6197619" y="2317732"/>
          <a:ext cx="116046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Imagem de bitmap" r:id="rId6" imgW="561905" imgH="771429" progId="">
                  <p:embed/>
                </p:oleObj>
              </mc:Choice>
              <mc:Fallback>
                <p:oleObj name="Imagem de bitmap" r:id="rId6" imgW="561905" imgH="77142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619" y="2317732"/>
                        <a:ext cx="1160463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7"/>
          <p:cNvSpPr txBox="1">
            <a:spLocks noChangeArrowheads="1"/>
          </p:cNvSpPr>
          <p:nvPr/>
        </p:nvSpPr>
        <p:spPr bwMode="auto">
          <a:xfrm rot="-1538607">
            <a:off x="14098" y="3944719"/>
            <a:ext cx="14711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i="1" dirty="0">
                <a:solidFill>
                  <a:srgbClr val="002060"/>
                </a:solidFill>
                <a:latin typeface="Arial Black" pitchFamily="34" charset="0"/>
              </a:rPr>
              <a:t>ANICETO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14282" y="4413605"/>
            <a:ext cx="88582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800000"/>
                </a:solidFill>
                <a:latin typeface="Arial Black" pitchFamily="34" charset="0"/>
              </a:rPr>
              <a:t>BUSCAM, DE PREFERÊNCIA, AS CASAS </a:t>
            </a:r>
            <a:r>
              <a:rPr lang="pt-BR" sz="2000" dirty="0" smtClean="0">
                <a:solidFill>
                  <a:srgbClr val="800000"/>
                </a:solidFill>
                <a:latin typeface="Arial Black" pitchFamily="34" charset="0"/>
              </a:rPr>
              <a:t>DE DIVERSÃO </a:t>
            </a:r>
            <a:r>
              <a:rPr lang="pt-BR" sz="2000" dirty="0">
                <a:solidFill>
                  <a:srgbClr val="800000"/>
                </a:solidFill>
                <a:latin typeface="Arial Black" pitchFamily="34" charset="0"/>
              </a:rPr>
              <a:t>NOTURNA, ONDE A </a:t>
            </a:r>
            <a:r>
              <a:rPr lang="pt-BR" sz="2000" dirty="0" smtClean="0">
                <a:solidFill>
                  <a:srgbClr val="800000"/>
                </a:solidFill>
                <a:latin typeface="Arial Black" pitchFamily="34" charset="0"/>
              </a:rPr>
              <a:t>OCIOSIDADE ENCONTRA </a:t>
            </a:r>
            <a:r>
              <a:rPr lang="pt-BR" sz="2000" dirty="0">
                <a:solidFill>
                  <a:srgbClr val="800000"/>
                </a:solidFill>
                <a:latin typeface="Arial Black" pitchFamily="34" charset="0"/>
              </a:rPr>
              <a:t>VÁLVULA NAS DISSIPAÇÕES...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408" y="1285864"/>
            <a:ext cx="471978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0" y="1016000"/>
            <a:ext cx="4572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dirty="0">
                <a:solidFill>
                  <a:srgbClr val="800000"/>
                </a:solidFill>
                <a:latin typeface="Arial Black" pitchFamily="34" charset="0"/>
              </a:rPr>
              <a:t> PENETRAM EM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dirty="0">
                <a:solidFill>
                  <a:srgbClr val="800000"/>
                </a:solidFill>
                <a:latin typeface="Arial Black" pitchFamily="34" charset="0"/>
              </a:rPr>
              <a:t> RESIDÊNCIAS ABERTAS,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dirty="0">
                <a:solidFill>
                  <a:srgbClr val="800000"/>
                </a:solidFill>
                <a:latin typeface="Arial Black" pitchFamily="34" charset="0"/>
              </a:rPr>
              <a:t> CONSIDERANDO QUE,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dirty="0">
                <a:solidFill>
                  <a:srgbClr val="800000"/>
                </a:solidFill>
                <a:latin typeface="Arial Black" pitchFamily="34" charset="0"/>
              </a:rPr>
              <a:t>  PARA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dirty="0">
                <a:solidFill>
                  <a:srgbClr val="800000"/>
                </a:solidFill>
                <a:latin typeface="Arial Black" pitchFamily="34" charset="0"/>
              </a:rPr>
              <a:t> ELES, A MATÉRIA DO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dirty="0">
                <a:solidFill>
                  <a:srgbClr val="800000"/>
                </a:solidFill>
                <a:latin typeface="Arial Black" pitchFamily="34" charset="0"/>
              </a:rPr>
              <a:t> PLANO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dirty="0">
                <a:solidFill>
                  <a:srgbClr val="800000"/>
                </a:solidFill>
                <a:latin typeface="Arial Black" pitchFamily="34" charset="0"/>
              </a:rPr>
              <a:t> AINDA APRESENTA A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dirty="0">
                <a:solidFill>
                  <a:srgbClr val="800000"/>
                </a:solidFill>
                <a:latin typeface="Arial Black" pitchFamily="34" charset="0"/>
              </a:rPr>
              <a:t> MESMA DENSIDADE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dirty="0">
                <a:solidFill>
                  <a:srgbClr val="800000"/>
                </a:solidFill>
                <a:latin typeface="Arial Black" pitchFamily="34" charset="0"/>
              </a:rPr>
              <a:t> CARACTERÍSTICA.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2540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dirty="0">
                <a:solidFill>
                  <a:srgbClr val="002060"/>
                </a:solidFill>
                <a:latin typeface="Arial Black" pitchFamily="34" charset="0"/>
              </a:rPr>
              <a:t>QUANDO ISTO NÃO SE  LHES TORNA ACESSÍVEL...</a:t>
            </a: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2571736" y="2285996"/>
          <a:ext cx="1347787" cy="1918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Imagem de bitmap" r:id="rId4" imgW="1800476" imgH="2914286" progId="PBrush">
                  <p:embed/>
                </p:oleObj>
              </mc:Choice>
              <mc:Fallback>
                <p:oleObj name="Imagem de bitmap" r:id="rId4" imgW="1800476" imgH="2914286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2285996"/>
                        <a:ext cx="1347787" cy="1918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76390" y="381000"/>
            <a:ext cx="5638816" cy="2333624"/>
            <a:chOff x="528" y="432"/>
            <a:chExt cx="3264" cy="2711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" y="432"/>
              <a:ext cx="3264" cy="2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76" y="912"/>
              <a:ext cx="18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76" y="768"/>
              <a:ext cx="768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60" y="1824"/>
              <a:ext cx="32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6" y="1728"/>
              <a:ext cx="1488" cy="1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50894" y="2928938"/>
            <a:ext cx="15560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i="1" dirty="0">
                <a:solidFill>
                  <a:srgbClr val="002060"/>
                </a:solidFill>
                <a:latin typeface="Arial Black" pitchFamily="34" charset="0"/>
              </a:rPr>
              <a:t>ANICETO: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0" y="4429136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dirty="0">
                <a:solidFill>
                  <a:srgbClr val="800000"/>
                </a:solidFill>
                <a:latin typeface="Arial Black" pitchFamily="34" charset="0"/>
              </a:rPr>
              <a:t>O CULTO NO LAR É UM AVANÇADO MECANISMO DE DEFESA EXTERIOR, PELAS CLARIDADES ESPIRITUAIS QUE ACENDEM EM TORNO DA CASA.</a:t>
            </a:r>
          </a:p>
        </p:txBody>
      </p:sp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3048000" y="381002"/>
            <a:ext cx="2895600" cy="341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kern="10" spc="40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EFEITO DA PRECE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0" y="34290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dirty="0">
                <a:solidFill>
                  <a:srgbClr val="800000"/>
                </a:solidFill>
                <a:latin typeface="Arial Black" pitchFamily="34" charset="0"/>
              </a:rPr>
              <a:t>TODA VEZ QUE SE ORA NUM LAR, PREPARA-SE A MELHORIA DO AMBIENTE DOMÉSTICO.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utoUpdateAnimBg="0"/>
      <p:bldP spid="717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28794" y="762000"/>
            <a:ext cx="5029216" cy="2452690"/>
            <a:chOff x="480" y="768"/>
            <a:chExt cx="3264" cy="2304"/>
          </a:xfrm>
        </p:grpSpPr>
        <p:pic>
          <p:nvPicPr>
            <p:cNvPr id="615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" y="768"/>
              <a:ext cx="3264" cy="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" y="864"/>
              <a:ext cx="864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WordArt 6"/>
          <p:cNvSpPr>
            <a:spLocks noChangeArrowheads="1" noChangeShapeType="1" noTextEdit="1"/>
          </p:cNvSpPr>
          <p:nvPr/>
        </p:nvSpPr>
        <p:spPr bwMode="auto">
          <a:xfrm>
            <a:off x="2286000" y="277814"/>
            <a:ext cx="4419600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  <a:cs typeface="Arial" charset="0"/>
              </a:rPr>
              <a:t>CULTO DOMÉSTICO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524000" y="3286128"/>
            <a:ext cx="5943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dirty="0">
                <a:solidFill>
                  <a:srgbClr val="800000"/>
                </a:solidFill>
                <a:latin typeface="Arial Black" pitchFamily="34" charset="0"/>
                <a:cs typeface="Arial" charset="0"/>
              </a:rPr>
              <a:t>AS MENINAS SÃO ENTIDADES AMIGAS DE “NOSSO LAR”...O PEQUENO PROCEDE DE REGIÃO INFERIOR.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762000" y="4429136"/>
            <a:ext cx="7467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dirty="0">
                <a:solidFill>
                  <a:srgbClr val="800000"/>
                </a:solidFill>
                <a:latin typeface="Arial Black" pitchFamily="34" charset="0"/>
                <a:cs typeface="Arial" charset="0"/>
              </a:rPr>
              <a:t>“PELA NATURALIDADE COMO SE SENTARAM TODOS, PERCEBI A ANTIGUIDADE DAQUELE ABENÇOADO COSTUME FAMILIAR.”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utoUpdateAnimBg="0"/>
      <p:bldP spid="3687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15164" y="1285864"/>
          <a:ext cx="154305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Imagem de bitmap" r:id="rId3" imgW="2057143" imgH="2438095" progId="PBrush">
                  <p:embed/>
                </p:oleObj>
              </mc:Choice>
              <mc:Fallback>
                <p:oleObj name="Imagem de bitmap" r:id="rId3" imgW="2057143" imgH="2438095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5164" y="1285864"/>
                        <a:ext cx="154305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28596" y="500046"/>
            <a:ext cx="566738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800000"/>
                </a:solidFill>
                <a:latin typeface="Arial Black" pitchFamily="34" charset="0"/>
                <a:ea typeface="Kozuka Mincho Pro H" pitchFamily="18" charset="-128"/>
                <a:cs typeface="Arial" charset="0"/>
              </a:rPr>
              <a:t>Senhor,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800000"/>
                </a:solidFill>
                <a:latin typeface="Arial Black" pitchFamily="34" charset="0"/>
                <a:ea typeface="Kozuka Mincho Pro H" pitchFamily="18" charset="-128"/>
                <a:cs typeface="Arial" charset="0"/>
              </a:rPr>
              <a:t>Seja feita a Vossa vontade, assim na Terra como nos Céus.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800000"/>
                </a:solidFill>
                <a:latin typeface="Arial Black" pitchFamily="34" charset="0"/>
                <a:ea typeface="Kozuka Mincho Pro H" pitchFamily="18" charset="-128"/>
                <a:cs typeface="Arial" charset="0"/>
              </a:rPr>
              <a:t>Se </a:t>
            </a:r>
            <a:r>
              <a:rPr lang="pt-BR" sz="2000" b="1" dirty="0">
                <a:solidFill>
                  <a:srgbClr val="800000"/>
                </a:solidFill>
                <a:latin typeface="Arial Black" pitchFamily="34" charset="0"/>
                <a:ea typeface="Kozuka Mincho Pro H" pitchFamily="18" charset="-128"/>
                <a:cs typeface="Arial" charset="0"/>
              </a:rPr>
              <a:t>está em Vosso santo desígnio </a:t>
            </a:r>
            <a:r>
              <a:rPr lang="pt-BR" sz="2000" b="1" dirty="0" smtClean="0">
                <a:solidFill>
                  <a:srgbClr val="800000"/>
                </a:solidFill>
                <a:latin typeface="Arial Black" pitchFamily="34" charset="0"/>
                <a:ea typeface="Kozuka Mincho Pro H" pitchFamily="18" charset="-128"/>
                <a:cs typeface="Arial" charset="0"/>
              </a:rPr>
              <a:t>que recebamos mais luz, permiti, Senhor, tenhamos bastante compreensão no trabalho evangélico!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800000"/>
                </a:solidFill>
                <a:latin typeface="Arial Black" pitchFamily="34" charset="0"/>
                <a:ea typeface="Kozuka Mincho Pro H" pitchFamily="18" charset="-128"/>
                <a:cs typeface="Arial" charset="0"/>
              </a:rPr>
              <a:t>Dai-nos o pão da alma, a água  da vida eterna! Sede em nossos corações, agora e sempre.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800000"/>
                </a:solidFill>
                <a:latin typeface="Arial Black" pitchFamily="34" charset="0"/>
                <a:ea typeface="Kozuka Mincho Pro H" pitchFamily="18" charset="-128"/>
                <a:cs typeface="Arial" charset="0"/>
              </a:rPr>
              <a:t>Assim seja!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pt-BR" b="1" dirty="0" smtClean="0">
              <a:solidFill>
                <a:srgbClr val="BA5BBF"/>
              </a:solidFill>
              <a:latin typeface="Kozuka Mincho Pro H" pitchFamily="18" charset="-128"/>
              <a:ea typeface="Kozuka Mincho Pro H" pitchFamily="18" charset="-128"/>
              <a:cs typeface="Arial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pt-BR" b="1" dirty="0">
              <a:solidFill>
                <a:srgbClr val="963C9A"/>
              </a:solidFill>
              <a:latin typeface="Kozuka Mincho Pro H" pitchFamily="18" charset="-128"/>
              <a:ea typeface="Kozuka Mincho Pro H" pitchFamily="18" charset="-128"/>
              <a:cs typeface="Arial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804052" y="2921004"/>
            <a:ext cx="162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3600" dirty="0">
                <a:solidFill>
                  <a:srgbClr val="800000"/>
                </a:solidFill>
                <a:latin typeface="BrushScript BT" pitchFamily="66" charset="0"/>
                <a:cs typeface="Arial" charset="0"/>
              </a:rPr>
              <a:t>Neli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00232" y="896938"/>
            <a:ext cx="5148274" cy="2246314"/>
            <a:chOff x="864" y="1536"/>
            <a:chExt cx="2495" cy="182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864" y="1728"/>
              <a:ext cx="2064" cy="1584"/>
              <a:chOff x="480" y="768"/>
              <a:chExt cx="3264" cy="2304"/>
            </a:xfrm>
          </p:grpSpPr>
          <p:pic>
            <p:nvPicPr>
              <p:cNvPr id="7177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80" y="768"/>
                <a:ext cx="3264" cy="2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78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4" y="864"/>
                <a:ext cx="864" cy="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176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09" y="1536"/>
              <a:ext cx="750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143000" y="431271"/>
            <a:ext cx="693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dirty="0">
                <a:solidFill>
                  <a:srgbClr val="800000"/>
                </a:solidFill>
                <a:latin typeface="Arial Black" pitchFamily="34" charset="0"/>
                <a:cs typeface="Arial" charset="0"/>
              </a:rPr>
              <a:t>“AS LUZES DO AMBIENTE SE TORNARAM MAIS INTENSAS”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219200" y="3357566"/>
            <a:ext cx="6629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dirty="0">
                <a:solidFill>
                  <a:srgbClr val="800000"/>
                </a:solidFill>
                <a:latin typeface="Arial Black" pitchFamily="34" charset="0"/>
                <a:cs typeface="Arial" charset="0"/>
              </a:rPr>
              <a:t>JOANINHA, QUE TROUXERA CADERNOS DE ANOTAÇÕES E RECORTES DE JORNAIS, LEU UM PEQUENO CAPÍTULO DE UM LIVRO DOUTRINÁRIO SOBRE A IRREFLEXÃO E, NO JORNAL, UM EPISÓDIO SOBRE O SUICÍDIO DE UMA JOVEM.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4857752" y="1016000"/>
            <a:ext cx="1524000" cy="508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  <a:cs typeface="Arial" charset="0"/>
              </a:rPr>
              <a:t>Fábio Aleto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914400" y="317500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dirty="0">
                <a:solidFill>
                  <a:srgbClr val="800000"/>
                </a:solidFill>
                <a:latin typeface="Arial Black" pitchFamily="34" charset="0"/>
                <a:cs typeface="Arial" charset="0"/>
              </a:rPr>
              <a:t>“RECONHECI A NOBILISSÍMA CONDIÇÃO, PELAS VESTES RESPLANDECENTES.”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71670" y="1071550"/>
            <a:ext cx="4476744" cy="2643206"/>
            <a:chOff x="4944" y="3552"/>
            <a:chExt cx="2208" cy="2208"/>
          </a:xfrm>
        </p:grpSpPr>
        <p:pic>
          <p:nvPicPr>
            <p:cNvPr id="2059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84" y="3552"/>
              <a:ext cx="499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4944" y="4109"/>
              <a:ext cx="2208" cy="1651"/>
              <a:chOff x="4944" y="4109"/>
              <a:chExt cx="2208" cy="1651"/>
            </a:xfrm>
          </p:grpSpPr>
          <p:graphicFrame>
            <p:nvGraphicFramePr>
              <p:cNvPr id="2050" name="Object 2"/>
              <p:cNvGraphicFramePr>
                <a:graphicFrameLocks noChangeAspect="1"/>
              </p:cNvGraphicFramePr>
              <p:nvPr/>
            </p:nvGraphicFramePr>
            <p:xfrm>
              <a:off x="6048" y="4128"/>
              <a:ext cx="613" cy="12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5" name="Imagem de bitmap" r:id="rId4" imgW="1914286" imgH="3877216" progId="PBrush">
                      <p:embed/>
                    </p:oleObj>
                  </mc:Choice>
                  <mc:Fallback>
                    <p:oleObj name="Imagem de bitmap" r:id="rId4" imgW="1914286" imgH="3877216" progId="PBrush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48" y="4128"/>
                            <a:ext cx="613" cy="124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1" name="Object 3"/>
              <p:cNvGraphicFramePr>
                <a:graphicFrameLocks noChangeAspect="1"/>
              </p:cNvGraphicFramePr>
              <p:nvPr/>
            </p:nvGraphicFramePr>
            <p:xfrm>
              <a:off x="5774" y="4109"/>
              <a:ext cx="472" cy="9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6" name="Imagem de bitmap" r:id="rId6" imgW="1181265" imgH="2542857" progId="PBrush">
                      <p:embed/>
                    </p:oleObj>
                  </mc:Choice>
                  <mc:Fallback>
                    <p:oleObj name="Imagem de bitmap" r:id="rId6" imgW="1181265" imgH="2542857" progId="PBrush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74" y="4109"/>
                            <a:ext cx="472" cy="9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2" name="Object 4"/>
              <p:cNvGraphicFramePr>
                <a:graphicFrameLocks noChangeAspect="1"/>
              </p:cNvGraphicFramePr>
              <p:nvPr/>
            </p:nvGraphicFramePr>
            <p:xfrm>
              <a:off x="4944" y="4109"/>
              <a:ext cx="2208" cy="16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7" name="Imagem de bitmap" r:id="rId8" imgW="3885714" imgH="2933333" progId="PBrush">
                      <p:embed/>
                    </p:oleObj>
                  </mc:Choice>
                  <mc:Fallback>
                    <p:oleObj name="Imagem de bitmap" r:id="rId8" imgW="3885714" imgH="2933333" progId="PBrush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44" y="4109"/>
                            <a:ext cx="2208" cy="16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1143000" y="3943187"/>
            <a:ext cx="6858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dirty="0">
                <a:solidFill>
                  <a:srgbClr val="800000"/>
                </a:solidFill>
                <a:latin typeface="Arial Black" pitchFamily="34" charset="0"/>
                <a:cs typeface="Arial" charset="0"/>
              </a:rPr>
              <a:t>OS QUE SE AMAM, DE FATO, SÃO CULTIVADORES DA VIDA E NUNCA ESPALHAM A MORTE. AO PASSO QUE A PAIXÃO CONFUNDE O RACIOCÍNIO E REBAIXA O </a:t>
            </a:r>
            <a:r>
              <a:rPr lang="pt-BR" i="1" dirty="0">
                <a:solidFill>
                  <a:srgbClr val="800000"/>
                </a:solidFill>
                <a:latin typeface="Arial Black" pitchFamily="34" charset="0"/>
                <a:cs typeface="Arial" charset="0"/>
              </a:rPr>
              <a:t>SENTIMENTO.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00066" y="500046"/>
            <a:ext cx="364330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dirty="0">
                <a:solidFill>
                  <a:srgbClr val="800000"/>
                </a:solidFill>
                <a:latin typeface="Arial Black" pitchFamily="34" charset="0"/>
                <a:cs typeface="Arial" charset="0"/>
              </a:rPr>
              <a:t>O REINO DOS CÉUS É SEMELHANTE AO GRÃO DE MOSTARDA QUE O HOMEM TOMOU E SEMEOU EM SEU CORAÇÃO.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860032" y="1323841"/>
            <a:ext cx="381642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dirty="0" smtClean="0">
                <a:solidFill>
                  <a:srgbClr val="800000"/>
                </a:solidFill>
                <a:latin typeface="Arial Black" pitchFamily="34" charset="0"/>
                <a:cs typeface="Arial" charset="0"/>
              </a:rPr>
              <a:t>A SEMENTE DE MOSTARDA, A QUE SE REFERE JESUS, CONSTITUI O GESTO, A PALAVRA, O PENSAMENTO DA CRIATURA. JAMAIS REALIZAREMOS A BONDADE, SEM COMEÇARMOS A SER BONS.</a:t>
            </a:r>
            <a:endParaRPr lang="pt-BR" sz="2000" dirty="0">
              <a:solidFill>
                <a:srgbClr val="80000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176" y="2643186"/>
            <a:ext cx="2667006" cy="266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6911" y="409228"/>
            <a:ext cx="268922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899592" y="3714756"/>
            <a:ext cx="7615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2000" dirty="0">
                <a:solidFill>
                  <a:srgbClr val="800000"/>
                </a:solidFill>
                <a:latin typeface="Arial Black" pitchFamily="34" charset="0"/>
                <a:cs typeface="Arial" charset="0"/>
              </a:rPr>
              <a:t>O SENHOR NOS ENSINOU QUE O REINO DOS CÉUS ESTÁ DENTRO DE NÓS.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09600" y="3714756"/>
            <a:ext cx="7620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dirty="0">
                <a:solidFill>
                  <a:srgbClr val="800000"/>
                </a:solidFill>
                <a:latin typeface="Arial Black" pitchFamily="34" charset="0"/>
                <a:cs typeface="Arial" charset="0"/>
              </a:rPr>
              <a:t>TENHAMOS CUIDADO COM AS COISAS PEQUENINAS E SELECIONEMOS OS GRÃOS DE MOSTARDA DO REINO DOS CÉUS, POIS TODAS AS VEZES QUE “PEGAMOS”DESSES GRÃOS, CONSOANTE A PALAVRA DIVINA, SEMEANDO-OS NO CAMPO ÍNTIMO, RECEBEREMOS DO SENHOR O AUXÍLIO NECESSÁRIO.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838200" y="3000376"/>
            <a:ext cx="739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dirty="0">
                <a:solidFill>
                  <a:srgbClr val="800000"/>
                </a:solidFill>
                <a:latin typeface="Arial Black" pitchFamily="34" charset="0"/>
                <a:cs typeface="Arial" charset="0"/>
              </a:rPr>
              <a:t>A FLORESTA TAMBÉM COMEÇOU DE SEMENTES MINÚSCULAS.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57171"/>
            <a:ext cx="564360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785786" y="595314"/>
            <a:ext cx="3033711" cy="22621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MÃE 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FILHOS</a:t>
            </a: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6643702" y="4643450"/>
            <a:ext cx="1423984" cy="5080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CAP.36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744</Words>
  <Application>Microsoft Office PowerPoint</Application>
  <PresentationFormat>Apresentação na tela (16:10)</PresentationFormat>
  <Paragraphs>73</Paragraphs>
  <Slides>19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32" baseType="lpstr">
      <vt:lpstr>Arial</vt:lpstr>
      <vt:lpstr>Arial Black</vt:lpstr>
      <vt:lpstr>Brush455 BT</vt:lpstr>
      <vt:lpstr>BrushScript BT</vt:lpstr>
      <vt:lpstr>Calibri</vt:lpstr>
      <vt:lpstr>Impact</vt:lpstr>
      <vt:lpstr>Kozuka Mincho Pro H</vt:lpstr>
      <vt:lpstr>Times New Roman</vt:lpstr>
      <vt:lpstr>1_Tema do Office</vt:lpstr>
      <vt:lpstr>Tema do Office</vt:lpstr>
      <vt:lpstr>2_Tema do Office</vt:lpstr>
      <vt:lpstr>3_Tema do Office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Aldemir</dc:creator>
  <cp:lastModifiedBy>Aldemir Santos</cp:lastModifiedBy>
  <cp:revision>22</cp:revision>
  <dcterms:created xsi:type="dcterms:W3CDTF">2010-06-05T15:04:14Z</dcterms:created>
  <dcterms:modified xsi:type="dcterms:W3CDTF">2013-06-01T22:11:38Z</dcterms:modified>
</cp:coreProperties>
</file>