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340" r:id="rId3"/>
    <p:sldId id="445" r:id="rId4"/>
    <p:sldId id="469" r:id="rId5"/>
    <p:sldId id="339" r:id="rId6"/>
    <p:sldId id="454" r:id="rId7"/>
    <p:sldId id="455" r:id="rId8"/>
    <p:sldId id="456" r:id="rId9"/>
    <p:sldId id="452" r:id="rId10"/>
    <p:sldId id="458" r:id="rId11"/>
    <p:sldId id="459" r:id="rId12"/>
    <p:sldId id="460" r:id="rId13"/>
    <p:sldId id="461" r:id="rId14"/>
    <p:sldId id="462" r:id="rId15"/>
    <p:sldId id="463" r:id="rId16"/>
    <p:sldId id="464" r:id="rId17"/>
    <p:sldId id="465" r:id="rId18"/>
    <p:sldId id="466" r:id="rId19"/>
    <p:sldId id="467" r:id="rId20"/>
    <p:sldId id="468" r:id="rId21"/>
    <p:sldId id="453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-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25/09/2015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042" y="3712610"/>
            <a:ext cx="9444030" cy="1420656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DAS ESPERANÇAS                                       E CONSOLAÇÕES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637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PARTE </a:t>
            </a:r>
            <a:endParaRPr lang="pt-BR" sz="2400" spc="-1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 txBox="1">
            <a:spLocks/>
          </p:cNvSpPr>
          <p:nvPr/>
        </p:nvSpPr>
        <p:spPr>
          <a:xfrm>
            <a:off x="1586301" y="1149920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DECEPÇÕES</a:t>
            </a:r>
            <a:r>
              <a:rPr lang="pt-BR" sz="5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    </a:t>
            </a:r>
            <a:r>
              <a:rPr lang="pt-BR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INGRATIDÃO. AFEIÇÕES DESTRUÍDAS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495977" y="2917023"/>
            <a:ext cx="8241547" cy="89121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938.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 DEIXAR-SE ENVOLVER PELA INGRATIDÃO,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ENDURECENDO O CORAÇÃO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292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TERRESTRES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846919" y="2382024"/>
            <a:ext cx="2103302" cy="437813"/>
          </a:xfrm>
          <a:prstGeom prst="rect">
            <a:avLst/>
          </a:prstGeom>
        </p:spPr>
      </p:pic>
      <p:sp>
        <p:nvSpPr>
          <p:cNvPr id="14" name="Arredondar Retângulo em um Canto Diagonal 13"/>
          <p:cNvSpPr/>
          <p:nvPr/>
        </p:nvSpPr>
        <p:spPr>
          <a:xfrm>
            <a:off x="2505677" y="3945444"/>
            <a:ext cx="8232789" cy="152273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938 a.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IMPERFEIÇÃO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TORNA MENOS SENSÍVEL  O  NOSSO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CORAÇÃO,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DA INGRATIDÃO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453696" y="5764695"/>
            <a:ext cx="229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FIM</a:t>
            </a:r>
            <a:endParaRPr lang="pt-BR" sz="4400" b="1" dirty="0"/>
          </a:p>
        </p:txBody>
      </p:sp>
      <p:sp>
        <p:nvSpPr>
          <p:cNvPr id="16" name="Retângulo 15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 animBg="1"/>
      <p:bldP spid="14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6878" y="38941"/>
            <a:ext cx="2544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GOZOS TERRESTRES 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7404" y="827415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UNIÕES ANTIPÁTICAS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076670" y="1567192"/>
            <a:ext cx="9326883" cy="4631295"/>
          </a:xfrm>
          <a:prstGeom prst="round2DiagRect">
            <a:avLst>
              <a:gd name="adj1" fmla="val 1712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939.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AFEIÇÃO UNILATERAL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AFEIÇÃO MUDAR-SE EM ÓDIO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PUNIÇÃO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PASSAGEIRA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ENCANTAMENTO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MATERIAL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SUPOSIÇÃO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BELAS QUALIDADES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VIVÊNCIA 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APRECIAÇÃO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REAL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ANTIPATIA AO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TERNO AMOR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 O ESPÍRITO E NÃO O CORPO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AMA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APÓS A ILUSÃO,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VEM O ÓDIO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317370" y="1568510"/>
            <a:ext cx="2103302" cy="437813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9402959" y="6253748"/>
            <a:ext cx="2296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</a:t>
            </a:r>
            <a:r>
              <a:rPr lang="pt-BR" sz="2400" b="1" dirty="0" smtClean="0"/>
              <a:t>...</a:t>
            </a:r>
            <a:endParaRPr lang="pt-BR" sz="3600" b="1" dirty="0"/>
          </a:p>
        </p:txBody>
      </p:sp>
      <p:sp>
        <p:nvSpPr>
          <p:cNvPr id="13" name="Retângulo 12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1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build="p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Arredondar Retângulo em um Canto Diagonal 11"/>
          <p:cNvSpPr/>
          <p:nvPr/>
        </p:nvSpPr>
        <p:spPr>
          <a:xfrm flipH="1">
            <a:off x="2270674" y="2635506"/>
            <a:ext cx="8662345" cy="1048626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940.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CAUSAS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 UNIÕES ANTIPÁTICAS                        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POSSÍVEIS SOLUÇÕES</a:t>
            </a:r>
            <a:endParaRPr lang="pt-BR" sz="2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292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TERRESTRES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762719" y="2315877"/>
            <a:ext cx="2103302" cy="437813"/>
          </a:xfrm>
          <a:prstGeom prst="rect">
            <a:avLst/>
          </a:prstGeom>
        </p:spPr>
      </p:pic>
      <p:sp useBgFill="1">
        <p:nvSpPr>
          <p:cNvPr id="14" name="Arredondar Retângulo em um Canto Diagonal 13"/>
          <p:cNvSpPr/>
          <p:nvPr/>
        </p:nvSpPr>
        <p:spPr>
          <a:xfrm>
            <a:off x="2119936" y="3911453"/>
            <a:ext cx="9118650" cy="152273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940 a.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HAVER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VÍTIMA 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INOCENTE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UMA UNIÃO EM QUE FALTA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A SIMPATIA;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QUAL O SEU CONSOLO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453696" y="5764695"/>
            <a:ext cx="229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FIM</a:t>
            </a:r>
            <a:endParaRPr lang="pt-BR" sz="4400" b="1" dirty="0"/>
          </a:p>
        </p:txBody>
      </p:sp>
      <p:sp>
        <p:nvSpPr>
          <p:cNvPr id="15" name="Retângulo 14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1587404" y="1187175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UNIÕES ANTIPÁTICAS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25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7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3772" y="38941"/>
            <a:ext cx="2544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GOZOS TERRESTRES 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09667" y="546347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TEMOR DA MORTE </a:t>
            </a:r>
            <a:endParaRPr lang="pt-B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1943581" y="1243706"/>
            <a:ext cx="8551366" cy="4215550"/>
          </a:xfrm>
          <a:prstGeom prst="round2DiagRect">
            <a:avLst>
              <a:gd name="adj1" fmla="val 17124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941.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TEMOR DA MORTE  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FALTA 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FUNDAMENTO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CÉU  INFERNO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PARAÍSO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PECADO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MORTAL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INCREDULIDADE AO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FOGO ETERNO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JUSTO, E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FÉ NO FUTURO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EXPECTATIVA 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HOMEM CARNAL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EXPECTATIVA 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HOMEM MORAL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225972" y="1877157"/>
            <a:ext cx="2103302" cy="437813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9842232" y="5694524"/>
            <a:ext cx="2296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4800" b="1" dirty="0"/>
          </a:p>
        </p:txBody>
      </p:sp>
      <p:sp useBgFill="1">
        <p:nvSpPr>
          <p:cNvPr id="11" name="Arredondar Retângulo em um Canto Diagonal 10"/>
          <p:cNvSpPr/>
          <p:nvPr/>
        </p:nvSpPr>
        <p:spPr>
          <a:xfrm>
            <a:off x="2743199" y="5224537"/>
            <a:ext cx="7751747" cy="936196"/>
          </a:xfrm>
          <a:prstGeom prst="round2DiagRect">
            <a:avLst>
              <a:gd name="adj1" fmla="val 35589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942. DA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HAVER PESSOAS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CONSIDEREM BANAIS TAIS CONSELHOS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1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build="p" animBg="1"/>
      <p:bldP spid="17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7219" y="38941"/>
            <a:ext cx="2544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GOZOS TERRESTRES 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02171" y="742604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DESGOSTO DA VIDA.</a:t>
            </a:r>
            <a:r>
              <a:rPr lang="pt-BR" sz="40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SUICÍDIO</a:t>
            </a:r>
            <a:endParaRPr lang="pt-B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303341" y="1438576"/>
            <a:ext cx="8551366" cy="3163402"/>
          </a:xfrm>
          <a:prstGeom prst="round2DiagRect">
            <a:avLst>
              <a:gd name="adj1" fmla="val 17124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943.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ORIGEM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DESGOSTO DA VIDA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85950" lvl="3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OCIOSIDADE</a:t>
            </a:r>
          </a:p>
          <a:p>
            <a:pPr marL="1885950" lvl="3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FÉ </a:t>
            </a:r>
          </a:p>
          <a:p>
            <a:pPr marL="1885950" lvl="3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SACIEDADE</a:t>
            </a:r>
          </a:p>
          <a:p>
            <a:pPr marL="1885950" lvl="3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DAS FACULDADES E APTIDÕES</a:t>
            </a:r>
          </a:p>
          <a:p>
            <a:pPr marL="1885950" lvl="3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FIXAÇÃO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NA FELICIDADE FUTURA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774650" y="1553704"/>
            <a:ext cx="2103302" cy="437813"/>
          </a:xfrm>
          <a:prstGeom prst="rect">
            <a:avLst/>
          </a:prstGeom>
        </p:spPr>
      </p:pic>
      <p:sp useBgFill="1">
        <p:nvSpPr>
          <p:cNvPr id="11" name="Arredondar Retângulo em um Canto Diagonal 10"/>
          <p:cNvSpPr/>
          <p:nvPr/>
        </p:nvSpPr>
        <p:spPr>
          <a:xfrm>
            <a:off x="2277623" y="4676083"/>
            <a:ext cx="8551366" cy="1758138"/>
          </a:xfrm>
          <a:prstGeom prst="round2DiagRect">
            <a:avLst>
              <a:gd name="adj1" fmla="val 35589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944.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 O DIREITO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DISPOR DE SUA VIDA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HAVER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SUICÍDIO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INVOLUNTÁRIO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897449" y="6309051"/>
            <a:ext cx="229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6" name="Retângulo 15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50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uiExpand="1" build="p" animBg="1"/>
      <p:bldP spid="11" grpId="0" uiExpand="1" build="p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642604" y="1745814"/>
            <a:ext cx="7090349" cy="89121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945.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SIGNIFICADO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SUICÍDIO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DESGOSTO DA VIDA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292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TERRESTRES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057394" y="1611750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86101" y="657494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DESGOSTO DA VIDA</a:t>
            </a: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SUICÍDIO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2728205" y="2685322"/>
            <a:ext cx="8579568" cy="1494471"/>
          </a:xfrm>
          <a:prstGeom prst="round2DiagRect">
            <a:avLst>
              <a:gd name="adj1" fmla="val 30942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946.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SIGNIFICADO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SUICÍDIO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FUGA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ÀS MISÉRIAS E ÀS DECEPÇÕES DA VIDA</a:t>
            </a:r>
          </a:p>
          <a:p>
            <a:pPr lvl="0"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CONSEQUÊNCIAS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PARA QUEM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CONDUZIR ALGUÉM A ÊSTE ATO DE DESESPERO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237101" y="4233251"/>
            <a:ext cx="9070671" cy="1004173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947.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 CONSIDERADO SUICIDA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QUEM SE DEIXA MORRRER DE FOME EM PLENA MISÉRIA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2701792" y="5297384"/>
            <a:ext cx="8495852" cy="1011667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948.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SIGNIFICADO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SUICÍDIO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SOLUÇÃO PARA A VERGONHA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UMA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MÁ AÇÃO</a:t>
            </a:r>
            <a:endParaRPr lang="pt-BR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897449" y="6309051"/>
            <a:ext cx="229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8" name="Retângulo 17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75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uiExpand="1" build="p" animBg="1"/>
      <p:bldP spid="15" grpId="0" animBg="1"/>
      <p:bldP spid="16" grpId="0" build="p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259105" y="1640884"/>
            <a:ext cx="9183573" cy="891217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949.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VALOR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SUICÍDIO PARA LIVRAR  A FAMÍLIA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DE UM ATO VERGONHOSO QUE COMETEU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292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TERRESTRES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617270" y="1541635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80068" y="651764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DESGOSTO DA </a:t>
            </a: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VIDA</a:t>
            </a: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SUICÍDIO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>
            <a:off x="2510516" y="2580393"/>
            <a:ext cx="8932166" cy="1002258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950.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VALOR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SUICÍDIO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ESPERANÇA DE ALCANÇAR UMA VIDA MELHOR</a:t>
            </a: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3371775" y="3641550"/>
            <a:ext cx="7493449" cy="100417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951.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MÉRITO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SACRIFICAR SUA VIDA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SALVAR A DE OUTREM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6" name="Arredondar Retângulo em um Canto Diagonal 15"/>
          <p:cNvSpPr/>
          <p:nvPr/>
        </p:nvSpPr>
        <p:spPr>
          <a:xfrm flipH="1">
            <a:off x="2116243" y="4691646"/>
            <a:ext cx="9377468" cy="1664186"/>
          </a:xfrm>
          <a:prstGeom prst="round2DiagRect">
            <a:avLst>
              <a:gd name="adj1" fmla="val 2525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952.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MORTE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DECORRENTE DE PAIXÕES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CUJO HÁBITO                        AS TRANSFORMARAM EM NECESSIDADES FÍSICAS</a:t>
            </a:r>
          </a:p>
          <a:p>
            <a:pPr lvl="0"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CULPABILIDADE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TAIS MORTES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HAVER MAIOR  TEMPO PARA REFLETIR DO QUE NO SUICÍDIO POR DESESPERO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9705603" y="6367950"/>
            <a:ext cx="229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8" name="Retângulo 17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3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animBg="1"/>
      <p:bldP spid="15" grpId="0" animBg="1"/>
      <p:bldP spid="16" grpId="0" uiExpand="1" build="p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541" y="38941"/>
            <a:ext cx="2544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GOZOS TERRESTRES 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26280" y="761276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DESGOSTO DA VIDA</a:t>
            </a: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SUICÍDIO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080051" y="1716463"/>
            <a:ext cx="9432391" cy="3530091"/>
          </a:xfrm>
          <a:prstGeom prst="round2DiagRect">
            <a:avLst>
              <a:gd name="adj1" fmla="val 17124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953, a, b.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ABREVIAÇÃO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MORTE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DIANTE DO FIM INEVITÁVEL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885950" lvl="3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CULPABILIDADE</a:t>
            </a:r>
          </a:p>
          <a:p>
            <a:pPr marL="1885950" lvl="3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GARANTIA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FINALIZAÇÃO</a:t>
            </a:r>
          </a:p>
          <a:p>
            <a:pPr marL="1885950" lvl="3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SOCORRO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INESPERADO</a:t>
            </a:r>
          </a:p>
          <a:p>
            <a:pPr marL="1885950" lvl="3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ABREVIAÇÃO POR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ALGUNS INSTANTES</a:t>
            </a:r>
          </a:p>
          <a:p>
            <a:pPr marL="1885950" lvl="3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EXPIAÇÃO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PELO ENCURTAMENTO DA VIDA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572863" y="1620461"/>
            <a:ext cx="2103302" cy="437813"/>
          </a:xfrm>
          <a:prstGeom prst="rect">
            <a:avLst/>
          </a:prstGeom>
        </p:spPr>
      </p:pic>
      <p:sp useBgFill="1">
        <p:nvSpPr>
          <p:cNvPr id="11" name="Arredondar Retângulo em um Canto Diagonal 10"/>
          <p:cNvSpPr/>
          <p:nvPr/>
        </p:nvSpPr>
        <p:spPr>
          <a:xfrm>
            <a:off x="2495637" y="5304603"/>
            <a:ext cx="8551366" cy="1021261"/>
          </a:xfrm>
          <a:prstGeom prst="round2DiagRect">
            <a:avLst>
              <a:gd name="adj1" fmla="val 35589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954.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CULPABILIDADE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UMA IMPRUDÊNCIA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COMPROMETE A VIDA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705603" y="6322980"/>
            <a:ext cx="229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6" name="Retângulo 15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14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uiExpand="1" build="p" animBg="1"/>
      <p:bldP spid="11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1994250" y="2633109"/>
            <a:ext cx="9524153" cy="89121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955.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SUICÍDIO E USOS BÁRBAROS</a:t>
            </a:r>
          </a:p>
          <a:p>
            <a:pPr algn="ctr"/>
            <a:r>
              <a:rPr lang="pt-BR" sz="2400" b="1" i="1" spc="-15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(MULHERES QUE SE QUEIMAM SOBRE OS CORPOS DOS MARIDOS) </a:t>
            </a:r>
            <a:endParaRPr lang="pt-BR" sz="2400" b="1" i="1" spc="-150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292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TERRESTRES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404474" y="2236034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76241" y="105098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DESGOSTO DA VIDA</a:t>
            </a: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SUICÍDIO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2189121" y="3611475"/>
            <a:ext cx="9118650" cy="142952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956.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VALOR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SUICÍDIO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ESPERANÇA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IR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JUNTAR-SE AOS SEUS AMADOS</a:t>
            </a:r>
          </a:p>
          <a:p>
            <a:pPr algn="ctr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JÁ PARTIRAM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318812" y="6050924"/>
            <a:ext cx="2296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Continua...</a:t>
            </a:r>
            <a:endParaRPr lang="pt-BR" sz="3600" b="1" dirty="0"/>
          </a:p>
        </p:txBody>
      </p:sp>
      <p:sp>
        <p:nvSpPr>
          <p:cNvPr id="16" name="Retângulo 15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21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animBg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541" y="38941"/>
            <a:ext cx="2544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GOZOS TERRESTRES 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82375" y="811611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DESGOSTO DA VIDA</a:t>
            </a: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SUICÍDIO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014633" y="1637563"/>
            <a:ext cx="9542783" cy="4808205"/>
          </a:xfrm>
          <a:prstGeom prst="round2DiagRect">
            <a:avLst>
              <a:gd name="adj1" fmla="val 1712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957.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ESTADO DO ESPÍRITO    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CONSEQUÊNCIA DO SUICÍDIO</a:t>
            </a:r>
          </a:p>
          <a:p>
            <a:pPr algn="ctr"/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DIVERSIDADE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CONSEQUÊNCIAS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DESAPONTAMENTO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VARIAÇÕES NA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RAPIDEZ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SOLUÇÃO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PERSISTÊNCIA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LIGAÇÃO COM O CORPO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PERTURBAÇÃO 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ILUSÃO DE “VIVER”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REPERCUSSÃO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DECOMPOSIÇÃO CORPORAL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HORROR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ANGÚSTIA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DURAÇÃO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O TEMPO DE VIDA INTERROMPIDO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SUICÍDIO: UM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ATO ESTÚPIDO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746144" y="1562939"/>
            <a:ext cx="2103302" cy="437813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9897449" y="5860993"/>
            <a:ext cx="229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FIM</a:t>
            </a:r>
            <a:endParaRPr lang="pt-BR" sz="4400" b="1" dirty="0"/>
          </a:p>
        </p:txBody>
      </p:sp>
      <p:sp>
        <p:nvSpPr>
          <p:cNvPr id="13" name="Retângulo 12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8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uiExpand="1" build="p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532077"/>
            <a:ext cx="8915399" cy="1068124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20320" y="2794857"/>
            <a:ext cx="64901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ESPERANÇAS                      E CONSOLAÇÕES</a:t>
            </a:r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2807337" y="4381562"/>
            <a:ext cx="9236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PENAS E GOZOS TERRESTRES</a:t>
            </a:r>
            <a:endParaRPr lang="pt-BR" sz="3600" dirty="0"/>
          </a:p>
        </p:txBody>
      </p:sp>
      <p:sp>
        <p:nvSpPr>
          <p:cNvPr id="7" name="Retângulo 6"/>
          <p:cNvSpPr/>
          <p:nvPr/>
        </p:nvSpPr>
        <p:spPr>
          <a:xfrm>
            <a:off x="-40341" y="4504672"/>
            <a:ext cx="167629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Cap. I</a:t>
            </a:r>
            <a:endParaRPr lang="pt-BR" sz="2400" b="1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2891119" y="2885491"/>
            <a:ext cx="1125066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704150" y="4449185"/>
            <a:ext cx="1135126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PENAS E GOZOS TERRESTRES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8077" y="752296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4706611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23061" y="2655559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3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441711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Perda dos entes queridos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811567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Decepções. Ingratidão. Afeições destruídas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517911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Uniões antipáticas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441880"/>
            <a:ext cx="7643194" cy="99237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esperanças e consolações</a:t>
            </a: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I – Das penas e gozos terrenos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QUARTA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3090536"/>
            <a:ext cx="2091109" cy="865707"/>
          </a:xfrm>
          <a:prstGeom prst="rect">
            <a:avLst/>
          </a:prstGeom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102036" y="556011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5   – Temor da morte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097555" y="5954567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6   – Desgosto da vida. Suicídio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402918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Felicidade e infelicidade relativas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73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2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238583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920.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 o homem gozar de completa felicidade na Terra?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“Não, por isso que a vida lhe foi dada como prova ou expiação. Dele, porém, depende a suavização de seus males  e o ser tão feliz quanto possível na Terra.”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1459458" y="3506709"/>
            <a:ext cx="10178360" cy="61444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921.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COMPLETA FELICIDADE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TERRA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292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TERRESTRES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448718" y="2984657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303914" y="501421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FELICIDADE</a:t>
            </a:r>
            <a: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INFELICIDADE RELATIVA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1691316" y="4166916"/>
            <a:ext cx="9185761" cy="61444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922.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VARIÁVEIS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DEFINEM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FELICIDADE NA TERRA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203769" y="4832720"/>
            <a:ext cx="8928000" cy="82800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923.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APLICAÇÕES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COM 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VARIÁVEIS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DEFINEM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FELICIDADE NA TERRA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>
            <a:off x="2009804" y="5718814"/>
            <a:ext cx="9077667" cy="80779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924.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BOM COMPORTAMENTO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DIANTE DE MALES INEVITÁVEIS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049851" y="6472056"/>
            <a:ext cx="229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8" name="Retângulo 17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516" y="77023"/>
            <a:ext cx="1438781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1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9" grpId="0"/>
      <p:bldP spid="14" grpId="0" animBg="1"/>
      <p:bldP spid="15" grpId="0" animBg="1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971802" y="2000644"/>
            <a:ext cx="7312111" cy="89121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925.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UMA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PROVA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RIQUEZA QUE NÃO SE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FEZ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MERECE-LA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292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TERRESTRES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121068" y="1545828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44763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FELICIDADE</a:t>
            </a:r>
            <a: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INFELICIDADE RELATIVA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 flipH="1">
            <a:off x="1525524" y="2970132"/>
            <a:ext cx="9977118" cy="95449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926.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SOLUÇÃO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EVITAR-SE AS AFLIÇÕES DECORRENTES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NOVAS NECESSIDADES GERADAS PELA CIVILIZAÇÃO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072210" y="3978418"/>
            <a:ext cx="9070672" cy="686769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927.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POSSÍVEIS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FALTA DO NECESSÁRIO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6" name="Arredondar Retângulo em um Canto Diagonal 15"/>
          <p:cNvSpPr/>
          <p:nvPr/>
        </p:nvSpPr>
        <p:spPr>
          <a:xfrm>
            <a:off x="2312050" y="4718983"/>
            <a:ext cx="8758930" cy="1318746"/>
          </a:xfrm>
          <a:prstGeom prst="round2DiagRect">
            <a:avLst>
              <a:gd name="adj1" fmla="val 2525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928.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NÃO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GUIARMOS  NOSSOS FILHOS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VOCAÇÃO QUE DEUS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LHES INDICA</a:t>
            </a:r>
            <a:endParaRPr lang="pt-BR" sz="2400" b="1" dirty="0" smtClean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VARIAÇÕES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 ESCOLHA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PROFISSÕES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897449" y="6106604"/>
            <a:ext cx="229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8" name="Retângulo 17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0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animBg="1"/>
      <p:bldP spid="15" grpId="0" animBg="1"/>
      <p:bldP spid="16" grpId="0" uiExpand="1" build="p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1702255" y="1910704"/>
            <a:ext cx="9707583" cy="89121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929.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DEIXAR-SE MORRER 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FOME POR FALTA DE RECURSOS,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EMBORA CERCADO DE ABUNDÂNCIA GERAL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292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TERRESTRES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14113" y="1406953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65278" y="55256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FELICIDADE</a:t>
            </a:r>
            <a: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INFELICIDADE RELATIVA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4" name="Arredondar Retângulo em um Canto Diagonal 13"/>
          <p:cNvSpPr/>
          <p:nvPr/>
        </p:nvSpPr>
        <p:spPr>
          <a:xfrm>
            <a:off x="1772532" y="2850212"/>
            <a:ext cx="9697267" cy="954491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930.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SOLUÇÃO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EVITAR-SE QUE MORRA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FOME POR FALTA DE RECURSOS,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ALGUÉM IMPEDIDO DE TRABALHAR 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3209664" y="3861583"/>
            <a:ext cx="6654648" cy="86005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931.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CAUSA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MAIOR NÚMERO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CLASSES SOCIAIS SOFREDORAS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 useBgFill="1">
        <p:nvSpPr>
          <p:cNvPr id="16" name="Arredondar Retângulo em um Canto Diagonal 15"/>
          <p:cNvSpPr/>
          <p:nvPr/>
        </p:nvSpPr>
        <p:spPr>
          <a:xfrm>
            <a:off x="1526341" y="4769059"/>
            <a:ext cx="9992064" cy="729454"/>
          </a:xfrm>
          <a:prstGeom prst="round2DiagRect">
            <a:avLst>
              <a:gd name="adj1" fmla="val 2525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932.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DE, FREQUENTEMENTE, A INFLUÊNCIA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MAUS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SOBREPUJAR A 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BONS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NESTE MUNDO 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9897449" y="6181554"/>
            <a:ext cx="229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FIM</a:t>
            </a:r>
            <a:endParaRPr lang="pt-BR" sz="4400" b="1" dirty="0"/>
          </a:p>
        </p:txBody>
      </p:sp>
      <p:sp>
        <p:nvSpPr>
          <p:cNvPr id="18" name="Arredondar Retângulo em um Canto Diagonal 17"/>
          <p:cNvSpPr/>
          <p:nvPr/>
        </p:nvSpPr>
        <p:spPr>
          <a:xfrm flipH="1">
            <a:off x="1528841" y="5545939"/>
            <a:ext cx="9992064" cy="619027"/>
          </a:xfrm>
          <a:prstGeom prst="round2DiagRect">
            <a:avLst>
              <a:gd name="adj1" fmla="val 25257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933.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SOFRIMENTOS MORAIS DO HOMEM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9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 animBg="1"/>
      <p:bldP spid="15" grpId="0" animBg="1"/>
      <p:bldP spid="16" grpId="0" build="p" animBg="1"/>
      <p:bldP spid="17" grpId="0"/>
      <p:bldP spid="18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739617" y="5290537"/>
            <a:ext cx="7848114" cy="110532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935.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DESRESPEITO,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COMUNICAÇÃO COM OS MORTOS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7901" y="38941"/>
            <a:ext cx="2292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 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GOZOS TERRESTRES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265397" y="4814290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41331" y="70246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PERDAS DOS ENTES QUERIDOS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049851" y="6349401"/>
            <a:ext cx="229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028723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934.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perda dos entes que nos são caros não constitui para nós legítima causa de dor, tanto mais legítima quanto é irreparável e independente da nossa vontade?”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“Essa causa de dor atinge assim o rico, como o pobre: representa uma prova, ou expiação, e comum é a lei.                          Tendes, porém, uma consolação em poderdes comunicar-vos                      com os vossos amigos pelos meios que estão ao alcance,                        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enquanto não dispondes de outros mais diretos e                                                     mais acessíveis aos vossos sentidos.” 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4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7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2371" y="38941"/>
            <a:ext cx="2544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GOZOS TERRESTRES 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81171" y="73019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PERDAS DOS </a:t>
            </a: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ENTES QUERIDOS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251482" y="1441604"/>
            <a:ext cx="9326883" cy="4951754"/>
          </a:xfrm>
          <a:prstGeom prst="round2DiagRect">
            <a:avLst>
              <a:gd name="adj1" fmla="val 1712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936.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REFLETIR NOS ESPÍRITOS                            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DORES INCONSOLÁVEIS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QUE FICARAM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SENSIBILIDADE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 ESPÍRITO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FELICIDADE DO ESPÍRITO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ESPAÇO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CONQUISTA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LIBERDADE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AFEIÇÃO E 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EGOISMO 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DOENTE QUE VAI SER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CURADO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CONSOLAÇÃO PELO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ESPIRITISMO</a:t>
            </a:r>
          </a:p>
          <a:p>
            <a:pPr marL="2343150" lvl="4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PACIÊNCIA NAS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TRIBULAÇÕES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409417" y="1568512"/>
            <a:ext cx="2103302" cy="437813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10283982" y="5822325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3" name="Retângulo 12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3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uiExpand="1" build="p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2371" y="38941"/>
            <a:ext cx="2544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DAS PENAS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 GOZOS TERRESTRES 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59528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DECEPÇÕES</a:t>
            </a:r>
            <a:r>
              <a:rPr lang="pt-BR" sz="54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    </a:t>
            </a:r>
            <a:r>
              <a:rPr lang="pt-BR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INGRATIDÃO. AFEIÇÕES DESTRUÍDAS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763393" y="1866992"/>
            <a:ext cx="7835311" cy="4631295"/>
          </a:xfrm>
          <a:prstGeom prst="round2DiagRect">
            <a:avLst>
              <a:gd name="adj1" fmla="val 1712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937.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INGRATIDÃO                               SER UMA FONTE DE AMARGURAS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INFELICIDADE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INGRATOS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ORIGEM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INGRATIDÃO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QUE FIZERAM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MAIS QUE NÓS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JESUS E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INGRATIDÃO HUMANA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BEM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 A RECOMPENSA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OUVIR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INGRATOS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PROVA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INGRATIDÃO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911034" y="1562939"/>
            <a:ext cx="2103302" cy="437813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9820999" y="6441305"/>
            <a:ext cx="2296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3200" b="1" dirty="0"/>
          </a:p>
        </p:txBody>
      </p:sp>
      <p:sp>
        <p:nvSpPr>
          <p:cNvPr id="13" name="Retângulo 12"/>
          <p:cNvSpPr/>
          <p:nvPr/>
        </p:nvSpPr>
        <p:spPr>
          <a:xfrm>
            <a:off x="58317" y="778332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98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uiExpand="1" build="p" animBg="1"/>
      <p:bldP spid="17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18237</TotalTime>
  <Words>1307</Words>
  <Application>Microsoft Office PowerPoint</Application>
  <PresentationFormat>Widescreen</PresentationFormat>
  <Paragraphs>206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DAS ESPERANÇAS                                       E CONSOLAÇÕES</vt:lpstr>
      <vt:lpstr>O LIVRO DOS ESPÍRITOS</vt:lpstr>
      <vt:lpstr>Apresentação do PowerPoint</vt:lpstr>
      <vt:lpstr>FELICIDADE E INFELICIDADE RELATIVA</vt:lpstr>
      <vt:lpstr>FELICIDADE E INFELICIDADE RELATIVA</vt:lpstr>
      <vt:lpstr>FELICIDADE E INFELICIDADE RELATIVA</vt:lpstr>
      <vt:lpstr>PERDAS DOS ENTES QUERIDOS</vt:lpstr>
      <vt:lpstr>PERDAS DOS ENTES QUERIDOS</vt:lpstr>
      <vt:lpstr>DECEPÇÕES.                                         INGRATIDÃO. AFEIÇÕES DESTRUÍDAS</vt:lpstr>
      <vt:lpstr>Apresentação do PowerPoint</vt:lpstr>
      <vt:lpstr>UNIÕES ANTIPÁTICAS</vt:lpstr>
      <vt:lpstr>UNIÕES ANTIPÁTICAS</vt:lpstr>
      <vt:lpstr>TEMOR DA MORTE </vt:lpstr>
      <vt:lpstr>DESGOSTO DA VIDA. SUICÍDIO</vt:lpstr>
      <vt:lpstr>DESGOSTO DA VIDA. SUICÍDIO</vt:lpstr>
      <vt:lpstr>DESGOSTO DA VIDA. SUICÍDIO</vt:lpstr>
      <vt:lpstr>DESGOSTO DA VIDA. SUICÍDIO</vt:lpstr>
      <vt:lpstr>DESGOSTO DA VIDA. SUICÍDIO</vt:lpstr>
      <vt:lpstr>DESGOSTO DA VIDA. SUICÍDIO</vt:lpstr>
      <vt:lpstr>DAS PENAS E GOZOS TERRESTRES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815</cp:revision>
  <dcterms:created xsi:type="dcterms:W3CDTF">2015-03-19T17:38:42Z</dcterms:created>
  <dcterms:modified xsi:type="dcterms:W3CDTF">2015-09-25T12:00:49Z</dcterms:modified>
</cp:coreProperties>
</file>