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6" r:id="rId2"/>
  </p:sldMasterIdLst>
  <p:sldIdLst>
    <p:sldId id="340" r:id="rId3"/>
    <p:sldId id="445" r:id="rId4"/>
    <p:sldId id="496" r:id="rId5"/>
    <p:sldId id="475" r:id="rId6"/>
    <p:sldId id="489" r:id="rId7"/>
    <p:sldId id="491" r:id="rId8"/>
    <p:sldId id="492" r:id="rId9"/>
    <p:sldId id="493" r:id="rId10"/>
    <p:sldId id="494" r:id="rId11"/>
    <p:sldId id="495" r:id="rId12"/>
    <p:sldId id="48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-19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49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98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4560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298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328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873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344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533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312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639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60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447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250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59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07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527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357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111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439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620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2709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36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3095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746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1911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01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82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77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43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66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25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88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50000"/>
              </a:schemeClr>
            </a:gs>
            <a:gs pos="0">
              <a:schemeClr val="bg1">
                <a:lumMod val="75000"/>
              </a:schemeClr>
            </a:gs>
            <a:gs pos="87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72776-6B94-4EDB-902B-09DC5D1D327E}" type="datetimeFigureOut">
              <a:rPr lang="pt-BR" smtClean="0"/>
              <a:t>27/07/2015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2F57C0-3DDB-4582-B415-FB41CE22CE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05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1">
                <a:lumMod val="50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72776-6B94-4EDB-902B-09DC5D1D327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27/07/2015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2F57C0-3DDB-4582-B415-FB41CE22CE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03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LE%20PARTE%20I-%20Cap.%204%20-.pptx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9042" y="3712610"/>
            <a:ext cx="9444030" cy="1420656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DA LEI DO PROGRESSO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38937" y="4473896"/>
            <a:ext cx="1796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3ª P </a:t>
            </a:r>
            <a:r>
              <a:rPr lang="pt-BR" sz="2400" spc="-15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pt-BR" sz="2400" spc="-15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VIII</a:t>
            </a:r>
            <a:endParaRPr lang="pt-BR" sz="2400" spc="-150" dirty="0">
              <a:solidFill>
                <a:prstClr val="white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05006" y="191852"/>
            <a:ext cx="206178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bg1"/>
                </a:solidFill>
              </a:rPr>
              <a:t>DAS LEIS MORAIS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2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3307527" y="1746113"/>
            <a:ext cx="6825822" cy="733802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798.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ESPIRITISMO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TORNAR-SE CRENÇA COMUM</a:t>
            </a: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66608">
            <a:off x="1663297" y="1397199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04411" y="168664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INFLUÊNCIA DO ESPIRITISMO                   </a:t>
            </a:r>
            <a:r>
              <a:rPr lang="pt-B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PROGRESSO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rredondar Retângulo em um Canto Diagonal 14"/>
          <p:cNvSpPr/>
          <p:nvPr/>
        </p:nvSpPr>
        <p:spPr>
          <a:xfrm flipH="1">
            <a:off x="3079796" y="2549412"/>
            <a:ext cx="6956613" cy="792000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799.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ESPIRITISMO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CONTRIBUIR PARA O PROGRESSO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 flipH="1">
            <a:off x="2585129" y="3350670"/>
            <a:ext cx="8027910" cy="1201570"/>
          </a:xfrm>
          <a:prstGeom prst="round2DiagRect">
            <a:avLst>
              <a:gd name="adj1" fmla="val 40427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800.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                     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ESPIRITISMO NÃO TRIUNFAR                                                                           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NEGLIGÊNCIA E DO MATERIALISMO HUMANOS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Arredondar Retângulo em um Canto Diagonal 15"/>
          <p:cNvSpPr/>
          <p:nvPr/>
        </p:nvSpPr>
        <p:spPr>
          <a:xfrm>
            <a:off x="3079796" y="4565139"/>
            <a:ext cx="7277166" cy="88260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801.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RAZÃO 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TER HAVIDO 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ENSINO ESPÍRITA EM TODOS OS TEMPOS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0442297" y="6026688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sp>
        <p:nvSpPr>
          <p:cNvPr id="18" name="Arredondar Retângulo em um Canto Diagonal 17"/>
          <p:cNvSpPr/>
          <p:nvPr/>
        </p:nvSpPr>
        <p:spPr>
          <a:xfrm flipH="1">
            <a:off x="1504411" y="5508351"/>
            <a:ext cx="8937886" cy="1164668"/>
          </a:xfrm>
          <a:prstGeom prst="round2DiagRect">
            <a:avLst>
              <a:gd name="adj1" fmla="val 37352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802.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MANIFESTAÇÕES ESPÍRITAS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PATENTES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 CONVENCER A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TODOS                                                              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 A BASE DO FUTURO CONVENCIMENTO GERAL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9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/>
      <p:bldP spid="15" grpId="0" animBg="1"/>
      <p:bldP spid="14" grpId="0" animBg="1"/>
      <p:bldP spid="16" grpId="0" animBg="1"/>
      <p:bldP spid="17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446063" y="593095"/>
            <a:ext cx="9844572" cy="778505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LEI DO PROGRESSO</a:t>
            </a:r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147887" y="4961448"/>
            <a:ext cx="79095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 smtClean="0">
                <a:gradFill flip="none" rotWithShape="1">
                  <a:gsLst>
                    <a:gs pos="0">
                      <a:schemeClr val="bg2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a typeface="+mj-ea"/>
                <a:cs typeface="+mj-cs"/>
              </a:rPr>
              <a:t>O </a:t>
            </a:r>
            <a:r>
              <a:rPr lang="pt-BR" sz="5400" dirty="0">
                <a:gradFill flip="none" rotWithShape="1">
                  <a:gsLst>
                    <a:gs pos="0">
                      <a:schemeClr val="bg2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lumMod val="75000"/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ea typeface="+mj-ea"/>
                <a:cs typeface="+mj-cs"/>
              </a:rPr>
              <a:t>LIVRO DOS ESPÍRITOS</a:t>
            </a:r>
            <a:endParaRPr lang="pt-BR" dirty="0">
              <a:gradFill flip="none" rotWithShape="1">
                <a:gsLst>
                  <a:gs pos="0">
                    <a:schemeClr val="bg2">
                      <a:lumMod val="75000"/>
                      <a:shade val="30000"/>
                      <a:satMod val="115000"/>
                    </a:schemeClr>
                  </a:gs>
                  <a:gs pos="50000">
                    <a:schemeClr val="bg2">
                      <a:lumMod val="75000"/>
                      <a:shade val="67500"/>
                      <a:satMod val="115000"/>
                    </a:schemeClr>
                  </a:gs>
                  <a:gs pos="100000">
                    <a:schemeClr val="bg2">
                      <a:lumMod val="7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73161" y="1723676"/>
            <a:ext cx="8369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accent3"/>
                </a:solidFill>
              </a:rPr>
              <a:t>FIM</a:t>
            </a:r>
            <a:endParaRPr lang="pt-BR" sz="1050" b="1" spc="-150" dirty="0">
              <a:solidFill>
                <a:schemeClr val="accent3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92" y="532077"/>
            <a:ext cx="8915399" cy="1014336"/>
          </a:xfrm>
        </p:spPr>
        <p:txBody>
          <a:bodyPr/>
          <a:lstStyle/>
          <a:p>
            <a:r>
              <a:rPr lang="pt-BR" dirty="0" smtClean="0">
                <a:solidFill>
                  <a:schemeClr val="bg2">
                    <a:lumMod val="75000"/>
                  </a:schemeClr>
                </a:solidFill>
              </a:rPr>
              <a:t>O LIVRO DOS ESPÍRITOS</a:t>
            </a:r>
            <a:endParaRPr lang="pt-B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420320" y="2794857"/>
            <a:ext cx="64901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LEIS MORAIS</a:t>
            </a:r>
            <a:endParaRPr lang="pt-BR" sz="4000" dirty="0"/>
          </a:p>
        </p:txBody>
      </p:sp>
      <p:sp>
        <p:nvSpPr>
          <p:cNvPr id="5" name="Retângulo 4"/>
          <p:cNvSpPr/>
          <p:nvPr/>
        </p:nvSpPr>
        <p:spPr>
          <a:xfrm>
            <a:off x="2631423" y="4260539"/>
            <a:ext cx="8516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LEI </a:t>
            </a:r>
            <a:r>
              <a:rPr lang="pt-BR" sz="4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 PROGRESSO</a:t>
            </a:r>
            <a:endParaRPr lang="pt-BR" sz="4800" dirty="0"/>
          </a:p>
        </p:txBody>
      </p:sp>
      <p:sp>
        <p:nvSpPr>
          <p:cNvPr id="7" name="Retângulo 6"/>
          <p:cNvSpPr/>
          <p:nvPr/>
        </p:nvSpPr>
        <p:spPr>
          <a:xfrm>
            <a:off x="-56318" y="4491224"/>
            <a:ext cx="195040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3ª P </a:t>
            </a:r>
            <a:r>
              <a:rPr lang="pt-BR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Cap.VIII</a:t>
            </a:r>
            <a:endParaRPr lang="pt-BR" sz="2400" dirty="0">
              <a:solidFill>
                <a:prstClr val="white"/>
              </a:solidFill>
            </a:endParaRPr>
          </a:p>
        </p:txBody>
      </p:sp>
      <p:sp>
        <p:nvSpPr>
          <p:cNvPr id="6" name="Seta para a direita 5">
            <a:hlinkClick r:id="rId2" action="ppaction://hlinkpres?slideindex=1&amp;slidetitle="/>
          </p:cNvPr>
          <p:cNvSpPr/>
          <p:nvPr/>
        </p:nvSpPr>
        <p:spPr>
          <a:xfrm>
            <a:off x="3173506" y="2885491"/>
            <a:ext cx="1071277" cy="5457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TEMA</a:t>
            </a:r>
            <a:endParaRPr lang="pt-BR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8" name="Seta para a direita 7">
            <a:hlinkClick r:id="rId2" action="ppaction://hlinkpres?slideindex=1&amp;slidetitle="/>
          </p:cNvPr>
          <p:cNvSpPr/>
          <p:nvPr/>
        </p:nvSpPr>
        <p:spPr>
          <a:xfrm>
            <a:off x="1894088" y="4449184"/>
            <a:ext cx="1279417" cy="5457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TÍTULO</a:t>
            </a:r>
            <a:endParaRPr lang="pt-BR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9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91607" y="4461728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2   – Marcha do progresso</a:t>
            </a:r>
            <a:endParaRPr kumimoji="0" lang="pt-BR" altLang="pt-BR" sz="2800" b="1" i="1" u="none" strike="noStrike" kern="0" cap="none" spc="0" normalizeH="0" baseline="0" noProof="0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091607" y="4856176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3   – </a:t>
            </a: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</a:rPr>
              <a:t>Povos degenerados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91607" y="5223728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4   – Civilização</a:t>
            </a:r>
            <a:endParaRPr kumimoji="0" lang="pt-BR" alt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4040" y="1700154"/>
            <a:ext cx="3177755" cy="3882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</p:pic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091606" y="441880"/>
            <a:ext cx="7643194" cy="992373"/>
          </a:xfrm>
          <a:prstGeom prst="rect">
            <a:avLst/>
          </a:prstGeom>
          <a:solidFill>
            <a:schemeClr val="bg1"/>
          </a:solidFill>
          <a:ln w="38100" cmpd="dbl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wrap="square" tIns="10800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964305">
                    <a:lumMod val="75000"/>
                  </a:srgb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haroni" panose="02010803020104030203" pitchFamily="2" charset="-79"/>
                <a:cs typeface="Aharoni" panose="02010803020104030203" pitchFamily="2" charset="-79"/>
              </a:rPr>
              <a:t>Das leis morais</a:t>
            </a:r>
          </a:p>
          <a:p>
            <a:pPr marL="0" marR="0" lvl="0" indent="0" algn="ctr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64305">
                    <a:lumMod val="75000"/>
                  </a:srgb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haroni" panose="02010803020104030203" pitchFamily="2" charset="-79"/>
                <a:cs typeface="Aharoni" panose="02010803020104030203" pitchFamily="2" charset="-79"/>
              </a:rPr>
              <a:t>Cap. VIII – Da lei do progresso</a:t>
            </a:r>
            <a:endParaRPr kumimoji="0" lang="pt-BR" altLang="pt-BR" sz="4000" b="1" i="0" u="none" strike="noStrike" kern="0" cap="none" spc="0" normalizeH="0" baseline="0" noProof="0" dirty="0" smtClean="0">
              <a:ln>
                <a:noFill/>
              </a:ln>
              <a:solidFill>
                <a:srgbClr val="964305">
                  <a:lumMod val="75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" y="732956"/>
            <a:ext cx="19037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pt-BR" sz="2000" b="1" dirty="0" smtClean="0">
                <a:solidFill>
                  <a:schemeClr val="bg1"/>
                </a:solidFill>
              </a:rPr>
              <a:t>PARTE TERCEIRA</a:t>
            </a: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456" y="3135145"/>
            <a:ext cx="2091109" cy="865707"/>
          </a:xfrm>
          <a:prstGeom prst="rect">
            <a:avLst/>
          </a:prstGeom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102036" y="5604728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5   – Progresso da legislação humana</a:t>
            </a:r>
            <a:endParaRPr kumimoji="0" lang="pt-BR" alt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097555" y="5999176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6   – Influência do Espiritismo no progresso</a:t>
            </a:r>
            <a:endParaRPr kumimoji="0" lang="pt-BR" alt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091602" y="4073795"/>
            <a:ext cx="7643193" cy="387798"/>
          </a:xfrm>
          <a:prstGeom prst="rect">
            <a:avLst/>
          </a:prstGeom>
          <a:solidFill>
            <a:schemeClr val="bg1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1   – Estado de natureza</a:t>
            </a:r>
            <a:endParaRPr kumimoji="0" lang="pt-BR" altLang="pt-BR" sz="2800" b="1" i="1" u="none" strike="noStrike" kern="0" cap="none" spc="0" normalizeH="0" baseline="0" noProof="0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5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5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0" grpId="0" animBg="1"/>
      <p:bldP spid="12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3128" y="1265037"/>
            <a:ext cx="972221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pt-BR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000" i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Q </a:t>
            </a:r>
            <a:r>
              <a:rPr lang="pt-B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776.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Serão coisas idênticas o estado de natureza                                        e a lei natural?  </a:t>
            </a:r>
          </a:p>
          <a:p>
            <a:pPr marL="0" indent="0" algn="ctr">
              <a:buClr>
                <a:schemeClr val="bg1"/>
              </a:buClr>
              <a:buNone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“Não, o estado de natureza é o estado primitivo. A civilização é incompatível com o estado de natureza, ao passo que a lei natural contribui para o progresso da humanidade.”</a:t>
            </a:r>
          </a:p>
        </p:txBody>
      </p:sp>
      <p:sp>
        <p:nvSpPr>
          <p:cNvPr id="12" name="Arredondar Retângulo em um Canto Diagonal 11"/>
          <p:cNvSpPr/>
          <p:nvPr/>
        </p:nvSpPr>
        <p:spPr>
          <a:xfrm flipH="1">
            <a:off x="3197353" y="4037006"/>
            <a:ext cx="7315197" cy="1219661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777.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ESTADO DE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NATUREZA SER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TERRA, O ESTADO            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MAIS PERFEITA  FELICIDADE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66608">
            <a:off x="902242" y="3586572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953893" y="797682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DE NATUREZA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rredondar Retângulo em um Canto Diagonal 14"/>
          <p:cNvSpPr/>
          <p:nvPr/>
        </p:nvSpPr>
        <p:spPr>
          <a:xfrm flipH="1">
            <a:off x="2858056" y="5351702"/>
            <a:ext cx="7992844" cy="880531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778.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HOMEM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RETROGRADAR PARA O ESTADO DE NATUREZA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9728945" y="6261833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8192" y="178094"/>
            <a:ext cx="1438781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2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  <p:bldP spid="9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3407430" y="1726462"/>
            <a:ext cx="7123642" cy="805426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779. AS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FORÇAS                          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IMPELEM 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HOMEM AO PROGRESSO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66608">
            <a:off x="1822982" y="1574928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953894" y="617900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MARCHA DO PROGRESSO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rredondar Retângulo em um Canto Diagonal 14"/>
          <p:cNvSpPr/>
          <p:nvPr/>
        </p:nvSpPr>
        <p:spPr>
          <a:xfrm flipH="1">
            <a:off x="2558500" y="2562539"/>
            <a:ext cx="8913813" cy="1891283"/>
          </a:xfrm>
          <a:prstGeom prst="round2DiagRect">
            <a:avLst>
              <a:gd name="adj1" fmla="val 22980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780.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SE RELACIONAREM                    O PROGRESSO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INTELECTUAL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PROGRESSO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</a:t>
            </a:r>
          </a:p>
          <a:p>
            <a:pPr algn="ctr"/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AutoNum type="alphaLcParenR"/>
            </a:pP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CONECTAM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DOIS PROGRESSOS</a:t>
            </a:r>
          </a:p>
          <a:p>
            <a:pPr marL="457200" indent="-457200" algn="ctr">
              <a:buAutoNum type="alphaLcParenR"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PERVERSÃO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CIVILIZADOS 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 flipH="1">
            <a:off x="2558499" y="4569166"/>
            <a:ext cx="8913814" cy="1615423"/>
          </a:xfrm>
          <a:prstGeom prst="round2DiagRect">
            <a:avLst>
              <a:gd name="adj1" fmla="val 25666"/>
              <a:gd name="adj2" fmla="val 0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781.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HOMEM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PARALIZAR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MARCHA DO PROGRESSO</a:t>
            </a:r>
          </a:p>
          <a:p>
            <a:pPr algn="ctr"/>
            <a:endParaRPr lang="pt-BR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 AS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CONSEQUÊNCIAS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QUEM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TENTAR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FAZER ISSO 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9878844" y="6299933"/>
            <a:ext cx="2463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continua...</a:t>
            </a:r>
            <a:endParaRPr lang="pt-BR" sz="2000" b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68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/>
      <p:bldP spid="15" grpId="0" uiExpand="1" build="p" animBg="1"/>
      <p:bldP spid="14" grpId="0" uiExpand="1" build="p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3285346" y="1916901"/>
            <a:ext cx="6809203" cy="1002022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782. AS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CONSEQUÊNCIAS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SE OBSTAR                 O PROGRESSO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MESMO DE BOA FÉ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6608">
            <a:off x="2122350" y="1484655"/>
            <a:ext cx="2103302" cy="437813"/>
          </a:xfrm>
          <a:prstGeom prst="rect">
            <a:avLst/>
          </a:prstGeom>
        </p:spPr>
      </p:pic>
      <p:sp useBgFill="1">
        <p:nvSpPr>
          <p:cNvPr id="15" name="Arredondar Retângulo em um Canto Diagonal 14"/>
          <p:cNvSpPr/>
          <p:nvPr/>
        </p:nvSpPr>
        <p:spPr>
          <a:xfrm flipH="1">
            <a:off x="2738680" y="3003698"/>
            <a:ext cx="7803813" cy="105731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783.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MARCHA DO PROGRESSO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 SEMPRE LENTA E PROGRESSIVA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 flipH="1">
            <a:off x="2814757" y="4145787"/>
            <a:ext cx="7552924" cy="1031331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784.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HOMEM ESTAR </a:t>
            </a:r>
            <a:r>
              <a:rPr lang="pt-BR" sz="24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RECUANDO,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 VEZ DE AVANÇANDO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 useBgFill="1">
        <p:nvSpPr>
          <p:cNvPr id="16" name="Arredondar Retângulo em um Canto Diagonal 15"/>
          <p:cNvSpPr/>
          <p:nvPr/>
        </p:nvSpPr>
        <p:spPr>
          <a:xfrm flipH="1">
            <a:off x="2290067" y="5226036"/>
            <a:ext cx="8759219" cy="95961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785.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ORGULHO E DO EGOISMO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ACOMPANHAREM O PROGRESSO INTELECTUAL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0439888" y="6171763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  <p:sp>
        <p:nvSpPr>
          <p:cNvPr id="19" name="Título 1"/>
          <p:cNvSpPr>
            <a:spLocks noGrp="1"/>
          </p:cNvSpPr>
          <p:nvPr>
            <p:ph type="title"/>
          </p:nvPr>
        </p:nvSpPr>
        <p:spPr>
          <a:xfrm>
            <a:off x="1671507" y="617900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MARCHA DO PROGRESSO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4" grpId="0" animBg="1"/>
      <p:bldP spid="16" grpId="0" animBg="1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2788169" y="1916901"/>
            <a:ext cx="8278757" cy="1002022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accent2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786.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UM 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POVO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RECAIR NA BARBARIA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APÓS SOFRER PROFUNDOS ABALOS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6608">
            <a:off x="1257409" y="1515778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923914" y="722829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POVOS DEGENERADOS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5" name="Arredondar Retângulo em um Canto Diagonal 14"/>
          <p:cNvSpPr/>
          <p:nvPr/>
        </p:nvSpPr>
        <p:spPr>
          <a:xfrm flipH="1">
            <a:off x="3593232" y="3007579"/>
            <a:ext cx="6321862" cy="882618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787.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HAVER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RAÇAS REBELDES AO PROGRESSO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 flipH="1">
            <a:off x="3657601" y="3935928"/>
            <a:ext cx="6515207" cy="86092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accent2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788. AS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CONDIÇÕES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 UM POVO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SOFRER DECLÍNIO E EXTINÇÃO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 useBgFill="1">
        <p:nvSpPr>
          <p:cNvPr id="16" name="Arredondar Retângulo em um Canto Diagonal 15"/>
          <p:cNvSpPr/>
          <p:nvPr/>
        </p:nvSpPr>
        <p:spPr>
          <a:xfrm flipH="1">
            <a:off x="2479370" y="4885512"/>
            <a:ext cx="8767848" cy="1031331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789.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 FUTURO, DO PROGRESSO REUNIR TODOS OS POVOS,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FORMANDO UMA SÓ NAÇÃO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9728945" y="6181151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9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/>
      <p:bldP spid="15" grpId="0" animBg="1"/>
      <p:bldP spid="14" grpId="0" animBg="1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1641220" y="1289177"/>
            <a:ext cx="9780304" cy="1190738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790.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CIVILIZAÇÃO      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 UMA DECADÊNCIA DA HUMANIDADE</a:t>
            </a: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pt-BR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CIVILIZAÇÃO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OBRA DE DEUS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6608">
            <a:off x="1432203" y="997443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429461" y="341467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CIVILIZAÇÃO</a:t>
            </a:r>
            <a:endParaRPr lang="pt-B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5" name="Arredondar Retângulo em um Canto Diagonal 14"/>
          <p:cNvSpPr/>
          <p:nvPr/>
        </p:nvSpPr>
        <p:spPr>
          <a:xfrm flipH="1">
            <a:off x="1807343" y="2547451"/>
            <a:ext cx="9275275" cy="956716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791.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CIVILIZAÇÃO, POR SI MESMA,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PURIFICAR-SE DOS MALES QUE ELA MESMA PRODUZIU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>
            <a:off x="1513013" y="3571703"/>
            <a:ext cx="9755620" cy="1538179"/>
          </a:xfrm>
          <a:prstGeom prst="round2DiagRect">
            <a:avLst>
              <a:gd name="adj1" fmla="val 40427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accent1">
                  <a:lumMod val="7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792.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ATUAL DOS HOMENS ALCANÇAREM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TODO O BEM QUE A CIVILIZAÇÃO LHES PODERIA OFERECER</a:t>
            </a:r>
          </a:p>
          <a:p>
            <a:pPr marL="457200" indent="-457200" algn="ctr">
              <a:buAutoNum type="alphaLcParenR"/>
            </a:pP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NOVAS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NECESSIDADES</a:t>
            </a:r>
          </a:p>
          <a:p>
            <a:pPr algn="ctr"/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CRIAREM PAIXÕES NOVAS 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 useBgFill="1">
        <p:nvSpPr>
          <p:cNvPr id="16" name="Arredondar Retângulo em um Canto Diagonal 15"/>
          <p:cNvSpPr/>
          <p:nvPr/>
        </p:nvSpPr>
        <p:spPr>
          <a:xfrm flipH="1">
            <a:off x="2035596" y="5295507"/>
            <a:ext cx="9119827" cy="122269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793.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CIVILIZAÇÃO                             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APRESENTAR GRADAÇÕES DIVERSAS</a:t>
            </a:r>
          </a:p>
          <a:p>
            <a:pPr algn="ctr"/>
            <a:r>
              <a:rPr lang="pt-BR" sz="2400" b="1" i="1" spc="-15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KARDEC </a:t>
            </a:r>
            <a:r>
              <a:rPr lang="pt-BR" sz="2400" b="1" i="1" spc="-150" dirty="0" smtClean="0">
                <a:ln>
                  <a:solidFill>
                    <a:sysClr val="windowText" lastClr="000000"/>
                  </a:solidFill>
                </a:ln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COMENTA O SOCIAL </a:t>
            </a:r>
            <a:r>
              <a:rPr lang="pt-BR" sz="2400" b="1" i="1" spc="-15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UMA NAÇÃO MAIS ADIANTADA </a:t>
            </a:r>
            <a:endParaRPr lang="pt-BR" sz="2400" b="1" i="1" spc="-150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0959720" y="5583688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0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9" grpId="0"/>
      <p:bldP spid="15" grpId="0" animBg="1"/>
      <p:bldP spid="14" grpId="0" uiExpand="1" build="p" animBg="1"/>
      <p:bldP spid="16" grpId="0" uiExpand="1" build="p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edondar Retângulo em um Canto Diagonal 11"/>
          <p:cNvSpPr/>
          <p:nvPr/>
        </p:nvSpPr>
        <p:spPr>
          <a:xfrm flipH="1">
            <a:off x="3063415" y="2013950"/>
            <a:ext cx="7395090" cy="848036"/>
          </a:xfrm>
          <a:prstGeom prst="round2DiagRect">
            <a:avLst>
              <a:gd name="adj1" fmla="val 50000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6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794.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SOCIEDADE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REGER-SE UNICAMENTE PELAS LEIS NATURAIS</a:t>
            </a:r>
          </a:p>
        </p:txBody>
      </p:sp>
      <p:sp>
        <p:nvSpPr>
          <p:cNvPr id="2" name="Retângulo 1"/>
          <p:cNvSpPr/>
          <p:nvPr/>
        </p:nvSpPr>
        <p:spPr>
          <a:xfrm>
            <a:off x="258242" y="38941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DA LEI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DO PROGRESSO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6608">
            <a:off x="1383569" y="1656128"/>
            <a:ext cx="2103302" cy="437813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654311" y="385334"/>
            <a:ext cx="9992064" cy="1284988"/>
          </a:xfrm>
        </p:spPr>
        <p:txBody>
          <a:bodyPr>
            <a:noAutofit/>
          </a:bodyPr>
          <a:lstStyle/>
          <a:p>
            <a:pPr algn="ctr">
              <a:lnSpc>
                <a:spcPts val="5100"/>
              </a:lnSpc>
            </a:pPr>
            <a:r>
              <a:rPr lang="pt-BR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PROGRESSO                                                     </a:t>
            </a:r>
            <a:r>
              <a:rPr lang="pt-B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LEGISLAÇÃO HUMANA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rredondar Retângulo em um Canto Diagonal 14"/>
          <p:cNvSpPr/>
          <p:nvPr/>
        </p:nvSpPr>
        <p:spPr>
          <a:xfrm flipH="1">
            <a:off x="3283292" y="2950616"/>
            <a:ext cx="6888031" cy="921728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795.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ESTABILIDADE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DAS LEIS HUMANAS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Arredondar Retângulo em um Canto Diagonal 13"/>
          <p:cNvSpPr/>
          <p:nvPr/>
        </p:nvSpPr>
        <p:spPr>
          <a:xfrm flipH="1">
            <a:off x="2435220" y="3981544"/>
            <a:ext cx="8672490" cy="859913"/>
          </a:xfrm>
          <a:prstGeom prst="round2DiagRect">
            <a:avLst>
              <a:gd name="adj1" fmla="val 40427"/>
              <a:gd name="adj2" fmla="val 0"/>
            </a:avLst>
          </a:prstGeom>
          <a:gradFill>
            <a:gsLst>
              <a:gs pos="38000">
                <a:schemeClr val="accent2">
                  <a:lumMod val="50000"/>
                </a:schemeClr>
              </a:gs>
              <a:gs pos="0">
                <a:schemeClr val="bg1">
                  <a:lumMod val="65000"/>
                </a:schemeClr>
              </a:gs>
              <a:gs pos="87000">
                <a:schemeClr val="tx1"/>
              </a:gs>
            </a:gsLst>
            <a:path path="circle">
              <a:fillToRect l="100000" t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796.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POSSIBILIDADE FUTURA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 ABRANDAMENTO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 SEVERIDADE DAS LEIS PENAIS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Arredondar Retângulo em um Canto Diagonal 15"/>
          <p:cNvSpPr/>
          <p:nvPr/>
        </p:nvSpPr>
        <p:spPr>
          <a:xfrm flipH="1">
            <a:off x="2660292" y="4902119"/>
            <a:ext cx="8447417" cy="899077"/>
          </a:xfrm>
          <a:prstGeom prst="round2DiagRect">
            <a:avLst>
              <a:gd name="adj1" fmla="val 50000"/>
              <a:gd name="adj2" fmla="val 0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 797. A </a:t>
            </a:r>
            <a:r>
              <a:rPr lang="pt-BR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INFLUÊNCIA 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 CONDUZIRÁ O HOMEM                      </a:t>
            </a:r>
            <a:r>
              <a:rPr lang="pt-BR" sz="2400" b="1" dirty="0" smtClean="0"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REFORMAR SUAS LEIS</a:t>
            </a:r>
            <a:endParaRPr lang="pt-BR" sz="2400" b="1" dirty="0"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0260284" y="5961015"/>
            <a:ext cx="133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FIM</a:t>
            </a:r>
            <a:endParaRPr lang="pt-BR" sz="3600" b="1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464" y="723822"/>
            <a:ext cx="1746684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/>
      <p:bldP spid="15" grpId="0" animBg="1"/>
      <p:bldP spid="14" grpId="0" animBg="1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20950</TotalTime>
  <Words>606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Agency FB</vt:lpstr>
      <vt:lpstr>Aharoni</vt:lpstr>
      <vt:lpstr>Arial</vt:lpstr>
      <vt:lpstr>Century Gothic</vt:lpstr>
      <vt:lpstr>Wingdings 3</vt:lpstr>
      <vt:lpstr>Cacho</vt:lpstr>
      <vt:lpstr>1_Cacho</vt:lpstr>
      <vt:lpstr>DA LEI DO PROGRESSO</vt:lpstr>
      <vt:lpstr>O LIVRO DOS ESPÍRITOS</vt:lpstr>
      <vt:lpstr>Apresentação do PowerPoint</vt:lpstr>
      <vt:lpstr>ESTADO DE NATUREZA</vt:lpstr>
      <vt:lpstr>MARCHA DO PROGRESSO</vt:lpstr>
      <vt:lpstr>MARCHA DO PROGRESSO</vt:lpstr>
      <vt:lpstr>POVOS DEGENERADOS</vt:lpstr>
      <vt:lpstr>CIVILIZAÇÃO</vt:lpstr>
      <vt:lpstr>PROGRESSO                                                     DA LEGISLAÇÃO HUMANA</vt:lpstr>
      <vt:lpstr>INFLUÊNCIA DO ESPIRITISMO                   NO PROGRESSO</vt:lpstr>
      <vt:lpstr>DA LEI DO PROGRESSO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LIVRO DOS ESPÍRITOS</dc:title>
  <dc:creator>GILSON</dc:creator>
  <cp:lastModifiedBy>Gilson</cp:lastModifiedBy>
  <cp:revision>913</cp:revision>
  <dcterms:created xsi:type="dcterms:W3CDTF">2015-03-19T17:38:42Z</dcterms:created>
  <dcterms:modified xsi:type="dcterms:W3CDTF">2015-07-27T14:04:57Z</dcterms:modified>
</cp:coreProperties>
</file>