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506" r:id="rId5"/>
    <p:sldId id="475" r:id="rId6"/>
    <p:sldId id="493" r:id="rId7"/>
    <p:sldId id="494" r:id="rId8"/>
    <p:sldId id="495" r:id="rId9"/>
    <p:sldId id="496" r:id="rId10"/>
    <p:sldId id="497" r:id="rId11"/>
    <p:sldId id="498" r:id="rId12"/>
    <p:sldId id="499" r:id="rId13"/>
    <p:sldId id="500" r:id="rId14"/>
    <p:sldId id="501" r:id="rId15"/>
    <p:sldId id="503" r:id="rId16"/>
    <p:sldId id="502" r:id="rId17"/>
    <p:sldId id="504" r:id="rId18"/>
    <p:sldId id="505" r:id="rId19"/>
    <p:sldId id="488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LEI DE LIBERDADE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599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224673" y="1814348"/>
            <a:ext cx="6177468" cy="93242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847.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NATUREZA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RETIRAR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LIVRE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ARBÍTRIO NA IDIOTIA</a:t>
            </a:r>
            <a:endParaRPr lang="pt-BR" sz="24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701141" y="1383882"/>
            <a:ext cx="2103302" cy="437813"/>
          </a:xfrm>
          <a:prstGeom prst="rect">
            <a:avLst/>
          </a:prstGeom>
        </p:spPr>
      </p:pic>
      <p:sp useBgFill="1">
        <p:nvSpPr>
          <p:cNvPr id="15" name="Arredondar Retângulo em um Canto Diagonal 14"/>
          <p:cNvSpPr/>
          <p:nvPr/>
        </p:nvSpPr>
        <p:spPr>
          <a:xfrm flipH="1">
            <a:off x="2521656" y="2840641"/>
            <a:ext cx="7773505" cy="1194667"/>
          </a:xfrm>
          <a:prstGeom prst="round2DiagRect">
            <a:avLst>
              <a:gd name="adj1" fmla="val 30865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848.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CULPABILIDADE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PELA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ABERRAÇÃO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FACULDADES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MODO VOLUNTÁRIO </a:t>
            </a:r>
            <a:r>
              <a:rPr lang="pt-BR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(EMBRIAGUEZ, ETC.)</a:t>
            </a:r>
            <a:endParaRPr lang="pt-BR" sz="2400" b="1" i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269266" y="6037859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1698401" y="4108670"/>
            <a:ext cx="9476326" cy="90549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849.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PROPORÇÃO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 INSTINTO E O LIVRE ARBÍTRIO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ESTADO DE SELVAGERIA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7" name="Arredondar Retângulo em um Canto Diagonal 16"/>
          <p:cNvSpPr/>
          <p:nvPr/>
        </p:nvSpPr>
        <p:spPr>
          <a:xfrm flipH="1">
            <a:off x="2294047" y="5049567"/>
            <a:ext cx="8111227" cy="1297169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850.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SOLUÇÃO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OS CONFLITOS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AS EXIGÊNCIAS DE UMA POSIÇÃO SOCIAL 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LIVRE ARBÍTRIO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9" name="Título 1"/>
          <p:cNvSpPr>
            <a:spLocks noGrp="1"/>
          </p:cNvSpPr>
          <p:nvPr>
            <p:ph type="title"/>
          </p:nvPr>
        </p:nvSpPr>
        <p:spPr>
          <a:xfrm>
            <a:off x="1353630" y="61789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LIVRE ARBÍTRIO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27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/>
      <p:bldP spid="14" grpId="0" build="p" animBg="1"/>
      <p:bldP spid="17" grpId="0" build="p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98401" y="33308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FATALIDADE</a:t>
            </a:r>
            <a:endParaRPr lang="pt-BR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35904" y="715318"/>
            <a:ext cx="851705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851.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Haverá fatalidade nos acontecimentos da vida, conforme ao sentido que se dá a este vocábulo? Quer dizer: todos os acontecimentos são predeterminados? E, neste caso, que vem a ser do livre-arbítrio?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“A fatalidade existe unicamente pela escolha que o Espírito fez, ao encarnar, desta ou daquela prova para sofrer...” ... provas físicas...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(...)</a:t>
            </a:r>
            <a:r>
              <a:rPr lang="pt-BR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que toca às provas morais e às tentações... 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(...)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Espírito é sempre                       senhor de ceder ou resistir...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114549" y="4895036"/>
            <a:ext cx="8969087" cy="1586323"/>
          </a:xfrm>
          <a:prstGeom prst="round2DiagRect">
            <a:avLst>
              <a:gd name="adj1" fmla="val 25561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852.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PESSOAS APARENTEMENTE                       PERSEGUIDAS POR UMA FATALIDADE                        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SOFREREM APENAS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CONSEQUÊNCIA 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PRÓPRIAS FALTAS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572137" y="4377248"/>
            <a:ext cx="2103302" cy="437813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9586357" y="6457890"/>
            <a:ext cx="2733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36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P spid="12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510884" y="1453042"/>
            <a:ext cx="6517538" cy="93242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853.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INSTANTE                   DA MORTE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UMA FATALIDADE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842553" y="1234136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01462" y="34472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FATALIDADE</a:t>
            </a:r>
            <a:endParaRPr lang="pt-B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3012141" y="2462362"/>
            <a:ext cx="7346061" cy="889396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853 a.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MORRER                        SE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“A HORA DA MORTE”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AINDA NÃO CHEGOU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833140" y="3434556"/>
            <a:ext cx="7525059" cy="90549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854.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SEREM  INÚTEIS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PRECAUÇÕES PARA SE EVITAR A MORTE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Arredondar Retângulo em um Canto Diagonal 16"/>
          <p:cNvSpPr/>
          <p:nvPr/>
        </p:nvSpPr>
        <p:spPr>
          <a:xfrm flipH="1">
            <a:off x="2611595" y="4422847"/>
            <a:ext cx="8109675" cy="905494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855.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FINALIDADE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“PERIGOS DE MORTE”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INCONSEQUENTES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Arredondar Retângulo em um Canto Diagonal 17"/>
          <p:cNvSpPr/>
          <p:nvPr/>
        </p:nvSpPr>
        <p:spPr>
          <a:xfrm flipH="1">
            <a:off x="2985419" y="5399703"/>
            <a:ext cx="7768330" cy="90549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856.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CONHECER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GÊNERO DA SUA MORTE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8604354" y="6326999"/>
            <a:ext cx="3587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6" name="Retângulo 15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1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5" grpId="0" animBg="1"/>
      <p:bldP spid="14" grpId="0" build="p" animBg="1"/>
      <p:bldP spid="17" grpId="0" build="p" animBg="1"/>
      <p:bldP spid="18" grpId="0" build="p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3280729" y="1752842"/>
            <a:ext cx="6682877" cy="93242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857.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PROCEDÊNCIA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CORAGEM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DURANTE OS COMBATES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618152" y="141544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26512" y="64452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FATALIDADE</a:t>
            </a:r>
            <a:endParaRPr lang="pt-B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3047786" y="2762162"/>
            <a:ext cx="7265443" cy="88939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858 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PROCEDÊNCIA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CORAGEM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QUE PRESSENTEM A PRÓPRIA MORTE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062767" y="3734355"/>
            <a:ext cx="8880045" cy="1390585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859.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SEREM  INEVITÁVEIS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ACIDENTES QUE NOS SOBREVÊM NO CURSO DA VIDA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HAVER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FATOS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INEVITÁVEIS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Arredondar Retângulo em um Canto Diagonal 16"/>
          <p:cNvSpPr/>
          <p:nvPr/>
        </p:nvSpPr>
        <p:spPr>
          <a:xfrm flipH="1">
            <a:off x="2366530" y="5178873"/>
            <a:ext cx="8272518" cy="1410203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860.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“FATOS INEVITÁVEIS” 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SE CONCRETIZAREM 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PELA VONTADE E ATOS DO PRÓPRIO HOMEM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9639778" y="6415915"/>
            <a:ext cx="3587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6" name="Retângulo 15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4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5" grpId="0" animBg="1"/>
      <p:bldP spid="14" grpId="0" uiExpand="1" build="p" animBg="1"/>
      <p:bldP spid="17" grpId="0" build="p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593255" y="1917732"/>
            <a:ext cx="6992223" cy="93242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40000"/>
                  <a:lumOff val="6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861.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ESPÍRITO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SABER PREVIAMENTE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SERÁ UM ASSASSINO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091216" y="143944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96218" y="702505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FATALIDADE</a:t>
            </a:r>
            <a:endParaRPr lang="pt-B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3193584" y="2927052"/>
            <a:ext cx="7601754" cy="889396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862 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SER FATALIDADE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PESSOA NUNCA OBTER BOM ÊXITO NA VIDA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640694" y="3899245"/>
            <a:ext cx="8304540" cy="100772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40000"/>
                  <a:lumOff val="6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863.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HAVER CONFLITO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O LIVRE ARBÍTRIO E OS COSTUMES SOCIAIS</a:t>
            </a:r>
          </a:p>
        </p:txBody>
      </p:sp>
      <p:sp useBgFill="1">
        <p:nvSpPr>
          <p:cNvPr id="17" name="Arredondar Retângulo em um Canto Diagonal 16"/>
          <p:cNvSpPr/>
          <p:nvPr/>
        </p:nvSpPr>
        <p:spPr>
          <a:xfrm flipH="1">
            <a:off x="2412308" y="4976633"/>
            <a:ext cx="9055163" cy="90549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864.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SER FATALIDADE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PESSOA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SEMPRE OBTER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 ÊXITO NA VIDA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8604354" y="6282029"/>
            <a:ext cx="3587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6" name="Retângulo 15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0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5" grpId="0" animBg="1"/>
      <p:bldP spid="14" grpId="0" build="p" animBg="1"/>
      <p:bldP spid="17" grpId="0" build="p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2817929" y="2269337"/>
            <a:ext cx="7675184" cy="93242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865.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BOA SORTE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INDEPENDENTE DA VONTADE E DA INTELIGÊNCIA </a:t>
            </a:r>
            <a:r>
              <a:rPr lang="pt-BR" sz="2400" b="1" i="1" spc="-15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(JOGO)</a:t>
            </a:r>
            <a:endParaRPr lang="pt-BR" sz="2400" b="1" i="1" spc="-150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061967" y="177761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59489" y="78753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FATALIDADE</a:t>
            </a:r>
            <a:endParaRPr lang="pt-B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113617" y="3398577"/>
            <a:ext cx="9181912" cy="1079338"/>
          </a:xfrm>
          <a:prstGeom prst="round2DiagRect">
            <a:avLst>
              <a:gd name="adj1" fmla="val 28651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866 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DESTINOS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MATERIAIS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VIDA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TAMBÉM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RESULTAREM DO LIVRE-ARBÍTRIO</a:t>
            </a: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3621734" y="4678701"/>
            <a:ext cx="6166847" cy="100772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867.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SENTIDO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EXPRESSÃO: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“NASCER SOB UMA BOA ESTRELA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8604354" y="6012209"/>
            <a:ext cx="3587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4800" b="1" dirty="0"/>
          </a:p>
        </p:txBody>
      </p:sp>
      <p:sp>
        <p:nvSpPr>
          <p:cNvPr id="16" name="Retângulo 15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6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5" grpId="0" animBg="1"/>
      <p:bldP spid="14" grpId="0" build="p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064435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868.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 o futuro ser revelado ao homem?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“Em princípio o futuro lhe é oculto e só em casos raros e excepcionais permite Deus que seja revelado.”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605574" y="3274023"/>
            <a:ext cx="8295438" cy="764545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869.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OCULTAÇÃO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FUTURO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310139" y="283152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63490" y="572931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 DO FUTURO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605574" y="4130600"/>
            <a:ext cx="7683062" cy="88939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870.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PERMISSÃO OCASIONAL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REVELAÇÃO DO FUTURO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985986" y="6374061"/>
            <a:ext cx="1916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6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605574" y="5115719"/>
            <a:ext cx="7938294" cy="905494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871.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NECESSIDADE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PROVAS DO HOMEM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JÁ QUE DEUS CONHECE O FUTURO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5" grpId="0" animBg="1"/>
      <p:bldP spid="16" grpId="0"/>
      <p:bldP spid="14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44625" y="2189587"/>
            <a:ext cx="9973634" cy="30547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872. </a:t>
            </a:r>
            <a:r>
              <a:rPr lang="pt-BR" sz="2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ALLAN </a:t>
            </a:r>
            <a:r>
              <a:rPr lang="pt-BR" sz="2800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KARDEC ( 4 PÁGINAS )</a:t>
            </a:r>
            <a:endParaRPr lang="pt-BR" sz="2800" i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 Essa teoria ... Eleva o homem aos seus próprios olhos ... Ele deixa de ser uma simples máquina ... para ser um ente racional ... não se acha </a:t>
            </a: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privado </a:t>
            </a: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iniciativa ... etc.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604354" y="6012209"/>
            <a:ext cx="3587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4800" b="1" dirty="0"/>
          </a:p>
        </p:txBody>
      </p:sp>
      <p:sp>
        <p:nvSpPr>
          <p:cNvPr id="12" name="Retângulo 11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1593470" y="827761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 TEÓRICO DO MÓVEL                     DAS AÇÕES HUMANAS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1157869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DE LIBERDADE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1102" y="752296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4736594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27991" y="2842863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532077"/>
            <a:ext cx="8915399" cy="1269830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316633" y="4260539"/>
            <a:ext cx="8516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</a:t>
            </a: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LIBERDADE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-96659" y="4491224"/>
            <a:ext cx="1695529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Cap.X</a:t>
            </a:r>
            <a:endParaRPr lang="pt-BR" sz="2400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039036" y="2885491"/>
            <a:ext cx="1205748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811004" y="4449185"/>
            <a:ext cx="1216530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361423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Escravidão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00867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Liberdade de pensar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437623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Liberdade de consciência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X– Da lei de liberdade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2287648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475723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Livre-arbítrio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097555" y="515167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6   – Fatalidade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091607" y="5546127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7   – Conhecimento do futuro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114702" y="59405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8   – Resumo teórico </a:t>
            </a:r>
            <a:r>
              <a:rPr kumimoji="0" lang="pt-BR" altLang="pt-BR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do móvel das ações humanas</a:t>
            </a:r>
            <a:endParaRPr kumimoji="0" lang="pt-BR" altLang="pt-BR" sz="240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3226298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Liberdade natural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8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064435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825.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Haverá no mundo posições em que o homem possa jactar-se de gozar de absoluta liberdade?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“Não, porque todos precisais uns dos outros,                                           assim os pequenos como os grandes.”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3294530" y="3324979"/>
            <a:ext cx="6435445" cy="100329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826.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CONDIÇÕES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O GOZO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ABSOLUTA LIBERDADE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456226" y="2924702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78481" y="64788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LIBERDADE NATURAL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2958885" y="4411075"/>
            <a:ext cx="7437237" cy="889396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827.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DIREITO DO HOMEM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PERTENCER-SE A SI MESMO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860741" y="596195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197677" y="5376535"/>
            <a:ext cx="8734778" cy="1306704"/>
          </a:xfrm>
          <a:prstGeom prst="round2DiagRect">
            <a:avLst>
              <a:gd name="adj1" fmla="val 40823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828.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CONCILIAÇÃO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AS OPINIÕES LIBERAIS 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SEU DESPOTISMO NO LAR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PARECER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 QUE NÃO SE É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845" y="80554"/>
            <a:ext cx="143268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5" grpId="0" animBg="1"/>
      <p:bldP spid="16" grpId="0"/>
      <p:bldP spid="1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633028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829.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Haverá homens que estejam, por natureza,                              destinados a ser propriedades de outros homens?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“É contrária à lei de Deus toda sujeição absoluta de um homem a outro homem. A escravidão é um abuso da força. Desaparece com o progresso, como gradativamente desaparecerão todos os abusos 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275598" y="3579809"/>
            <a:ext cx="9414865" cy="100329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830.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SER CENSURÁVEL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UTILIZAR-SE DE ESCRAVOS,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FOR COSTUME DE SEU POVO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669575" y="3111987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48501" y="34807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ESCRAVIDÃO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1996217" y="4665905"/>
            <a:ext cx="9000168" cy="88939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831.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DEPENDÊNCIA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CERTAS RAÇAS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À OUTRAS MAIS INTELIGENTES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635891" y="596195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1721225" y="5616375"/>
            <a:ext cx="9021430" cy="889396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832.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ANÁLISE MORAL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QUE  TRATAM SEUS ESCRAVOS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HUMANIDADE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6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5" grpId="0" animBg="1"/>
      <p:bldP spid="16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98401" y="63288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LIBERDADE DE PENSAR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35904" y="1314918"/>
            <a:ext cx="851705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833.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Haverá no homem alguma coisa que escape                      a todo constrangimento e pela qual goze ele                                 de absoluta liberdade?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“No pensamento goza o homem de ilimitada liberdade, pois que não há como </a:t>
            </a:r>
            <a:r>
              <a:rPr lang="pt-B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pôr-lhe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peias. </a:t>
            </a:r>
            <a:r>
              <a:rPr lang="pt-B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Pode-se-lhe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deter o </a:t>
            </a:r>
            <a:r>
              <a:rPr lang="pt-B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vôo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porém, não aniquilá-lo .”</a:t>
            </a:r>
          </a:p>
        </p:txBody>
      </p:sp>
      <p:sp useBgFill="1">
        <p:nvSpPr>
          <p:cNvPr id="12" name="Arredondar Retângulo em um Canto Diagonal 11"/>
          <p:cNvSpPr/>
          <p:nvPr/>
        </p:nvSpPr>
        <p:spPr>
          <a:xfrm flipH="1">
            <a:off x="3348318" y="4827848"/>
            <a:ext cx="6892356" cy="100329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834.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SER RESPONSÁVEL PELO SEU PENSAMENTO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905846" y="4300101"/>
            <a:ext cx="2103302" cy="437813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10096242" y="5937741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2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P spid="12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064435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835.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a liberdade de consciência                                      consequência da de pensar 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“A consciência é um pensamento íntimo, que pertence ao homem, como todos os outros pensamentos.”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289439" y="3384939"/>
            <a:ext cx="8697364" cy="100329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836.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COMPREENSÃO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COMO SE DÁ A RELAÇÃO DE DEUS COM O HOMEM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83051" y="308323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08461" y="55794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LIBERDADE DE CONSCIÊNCIA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2998693" y="4471035"/>
            <a:ext cx="7428067" cy="889396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837.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REPRESSÃO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LIBERDADE DE CONSCIÊNCIA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8679304" y="6341989"/>
            <a:ext cx="3587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813872" y="5436495"/>
            <a:ext cx="7612889" cy="90549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838.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CRITÉRIO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A IDENTIFICAÇÃO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RESPEITABILIDADE DE UMA CRENÇA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95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5" grpId="0" animBg="1"/>
      <p:bldP spid="16" grpId="0"/>
      <p:bldP spid="1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670273" y="2230700"/>
            <a:ext cx="7981342" cy="100329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839.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ESCANDALIZAR                                       COM A SUA CRENÇA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QUE PENSAM DIFERENTE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02242" y="178820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68421" y="64787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LIBERDADE DE CONSCIÊNCIA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3531801" y="3316796"/>
            <a:ext cx="6181824" cy="889396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840. 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LIMITES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APLICAÇÃO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LIBERDADE DE CONSCIÊNCIA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308489" y="4288990"/>
            <a:ext cx="8559382" cy="90549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841.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MEIOS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TRAZER AO CAMINHO                                    DA VERDADE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OS QUE OBEDECEM A FALSOS PRINCÍPIOS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Arredondar Retângulo em um Canto Diagonal 16"/>
          <p:cNvSpPr/>
          <p:nvPr/>
        </p:nvSpPr>
        <p:spPr>
          <a:xfrm flipH="1">
            <a:off x="1936691" y="5277282"/>
            <a:ext cx="9524388" cy="905494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842.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CARACTERÍSTICAS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DOUTRINA QUE TEM O DIREITO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 APRESENTAR COMO EXPRESSÃO DA VERDADE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8604354" y="6282029"/>
            <a:ext cx="3587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6" name="Retângulo 15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0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5" grpId="0" animBg="1"/>
      <p:bldP spid="14" grpId="0" build="p" animBg="1"/>
      <p:bldP spid="17" grpId="0" uiExpand="1" build="p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064435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843.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 o homem o livre-arbítrio de seus atos?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“Pois que tem a liberdade de pensar, tem igualmente                                    a de obrar. Sem o livre-arbítrio, o homem seria máquina.”</a:t>
            </a:r>
          </a:p>
        </p:txBody>
      </p:sp>
      <p:sp useBgFill="1">
        <p:nvSpPr>
          <p:cNvPr id="12" name="Arredondar Retângulo em um Canto Diagonal 11"/>
          <p:cNvSpPr/>
          <p:nvPr/>
        </p:nvSpPr>
        <p:spPr>
          <a:xfrm flipH="1">
            <a:off x="2501824" y="3324979"/>
            <a:ext cx="7949553" cy="100329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844.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CONEXÃO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 LIVRE-ARBÍTRIO E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DESENVOLVIMENTO DAS FACULDADES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LIBERDADE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02242" y="2882479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353630" y="61789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LIVRE ARBÍTRIO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305254" y="4411075"/>
            <a:ext cx="8453938" cy="889396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845.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CONEXÃO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PREDISPOSIÇÃO INSTINTIVA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ARRASTAMENTO IRRESISTÍVEL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985986" y="6374061"/>
            <a:ext cx="1916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600" b="1" dirty="0"/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2877673" y="5376535"/>
            <a:ext cx="7207621" cy="90549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846.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CONEXÃO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LIVRE-ARBÍTRIO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INFLUÊNCIA DO ORGANISMO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31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9" grpId="0"/>
      <p:bldP spid="15" grpId="0" animBg="1"/>
      <p:bldP spid="16" grpId="0"/>
      <p:bldP spid="14" grpId="0" build="p" animBg="1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23132</TotalTime>
  <Words>1280</Words>
  <Application>Microsoft Office PowerPoint</Application>
  <PresentationFormat>Widescreen</PresentationFormat>
  <Paragraphs>167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 LEI DE LIBERDADE</vt:lpstr>
      <vt:lpstr>O LIVRO DOS ESPÍRITOS</vt:lpstr>
      <vt:lpstr>Apresentação do PowerPoint</vt:lpstr>
      <vt:lpstr>LIBERDADE NATURAL</vt:lpstr>
      <vt:lpstr>ESCRAVIDÃO </vt:lpstr>
      <vt:lpstr>LIBERDADE DE PENSAR</vt:lpstr>
      <vt:lpstr>LIBERDADE DE CONSCIÊNCIA</vt:lpstr>
      <vt:lpstr>LIBERDADE DE CONSCIÊNCIA</vt:lpstr>
      <vt:lpstr>LIVRE ARBÍTRIO</vt:lpstr>
      <vt:lpstr>LIVRE ARBÍTRIO</vt:lpstr>
      <vt:lpstr>FATALIDADE</vt:lpstr>
      <vt:lpstr>FATALIDADE</vt:lpstr>
      <vt:lpstr>FATALIDADE</vt:lpstr>
      <vt:lpstr>FATALIDADE</vt:lpstr>
      <vt:lpstr>FATALIDADE</vt:lpstr>
      <vt:lpstr>CONHECIMENTO DO FUTURO</vt:lpstr>
      <vt:lpstr>RESUMO TEÓRICO DO MÓVEL                     DAS AÇÕES HUMANAS</vt:lpstr>
      <vt:lpstr>DA LEI DE LIBERDADE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993</cp:revision>
  <dcterms:created xsi:type="dcterms:W3CDTF">2015-03-19T17:38:42Z</dcterms:created>
  <dcterms:modified xsi:type="dcterms:W3CDTF">2015-09-18T19:54:22Z</dcterms:modified>
</cp:coreProperties>
</file>