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</p:sldMasterIdLst>
  <p:sldIdLst>
    <p:sldId id="293" r:id="rId3"/>
    <p:sldId id="339" r:id="rId4"/>
    <p:sldId id="340" r:id="rId5"/>
    <p:sldId id="257" r:id="rId6"/>
    <p:sldId id="297" r:id="rId7"/>
    <p:sldId id="311" r:id="rId8"/>
    <p:sldId id="312" r:id="rId9"/>
    <p:sldId id="313" r:id="rId10"/>
    <p:sldId id="314" r:id="rId11"/>
    <p:sldId id="315" r:id="rId12"/>
    <p:sldId id="316" r:id="rId13"/>
    <p:sldId id="318" r:id="rId14"/>
    <p:sldId id="317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292" r:id="rId3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2" d="100"/>
        <a:sy n="122" d="100"/>
      </p:scale>
      <p:origin x="0" y="-67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3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25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9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0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2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5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1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3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620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270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46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191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0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02511" y="3033716"/>
            <a:ext cx="8915399" cy="2009421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O LIVRO DOS ESPÍRITOS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sz="4000" dirty="0" smtClean="0">
                <a:solidFill>
                  <a:schemeClr val="bg1"/>
                </a:solidFill>
              </a:rPr>
              <a:t>DA  VIDA ESPÍRITA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52384" y="4473896"/>
            <a:ext cx="1681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400" b="1" spc="-15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pt-BR" sz="24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VI</a:t>
            </a:r>
            <a:endParaRPr lang="pt-BR" sz="2400" b="1" spc="-150" dirty="0">
              <a:solidFill>
                <a:prstClr val="white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5006" y="191852"/>
            <a:ext cx="3175869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 MUNDO DOS ESPÍRITOS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024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edondar Retângulo em um Canto Diagonal 3"/>
          <p:cNvSpPr/>
          <p:nvPr/>
        </p:nvSpPr>
        <p:spPr>
          <a:xfrm flipH="1">
            <a:off x="2633261" y="1984235"/>
            <a:ext cx="8517866" cy="612544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241.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IDÉIA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QUE OS ESPÍRITOS FAZEM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PRESENTE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Arredondar Retângulo em um Canto Diagonal 4"/>
          <p:cNvSpPr/>
          <p:nvPr/>
        </p:nvSpPr>
        <p:spPr>
          <a:xfrm>
            <a:off x="2236692" y="2664282"/>
            <a:ext cx="8914436" cy="558450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242.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CONHECEM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PASSADO</a:t>
            </a:r>
          </a:p>
        </p:txBody>
      </p:sp>
      <p:sp>
        <p:nvSpPr>
          <p:cNvPr id="11" name="Arredondar Retângulo em um Canto Diagonal 10"/>
          <p:cNvSpPr/>
          <p:nvPr/>
        </p:nvSpPr>
        <p:spPr>
          <a:xfrm flipH="1">
            <a:off x="1738858" y="3290236"/>
            <a:ext cx="9704578" cy="1629576"/>
          </a:xfrm>
          <a:prstGeom prst="round2DiagRect">
            <a:avLst>
              <a:gd name="adj1" fmla="val 32200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243.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CONHECIMENTO 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OS ESPÍRITOS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TEM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FUTURO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LIMITES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CONHECIMENTO DO FUTURO                                         PELOS ESPÍRITOS QUE JÁ  ALCANÇARAM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PERFEIÇÃO ABSOLUTA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1736378" y="515902"/>
            <a:ext cx="9992064" cy="77850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PERCEPÇÕES, SENSAÇÕES                        </a:t>
            </a: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SOFRIMENTOS DOS ESPÍRITOS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rredondar Retângulo em um Canto Diagonal 15"/>
          <p:cNvSpPr/>
          <p:nvPr/>
        </p:nvSpPr>
        <p:spPr>
          <a:xfrm>
            <a:off x="2028146" y="4969315"/>
            <a:ext cx="9415291" cy="1409002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244.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VISÃO DE DEUS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PELOS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</a:t>
            </a:r>
          </a:p>
          <a:p>
            <a:pPr marL="514350" indent="-514350" algn="ctr"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COMO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DEUS LHES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PERMITE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PROÍBE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UMA COISA</a:t>
            </a:r>
          </a:p>
          <a:p>
            <a:pPr marL="514350" lvl="0" indent="-514350" algn="ctr">
              <a:buFontTx/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COMO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DEUS LHES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TRANSMITE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SUAS ORDENS</a:t>
            </a: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879597" y="1447461"/>
            <a:ext cx="2103302" cy="437813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73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uiExpand="1" build="p" animBg="1"/>
      <p:bldP spid="12" grpId="0"/>
      <p:bldP spid="16" grpId="0" uiExpand="1" build="p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edondar Retângulo em um Canto Diagonal 3"/>
          <p:cNvSpPr/>
          <p:nvPr/>
        </p:nvSpPr>
        <p:spPr>
          <a:xfrm flipH="1">
            <a:off x="2777649" y="1984235"/>
            <a:ext cx="8407898" cy="612544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245.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LOCALIZAÇÃO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VISÃO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NOS ESPÍRITOS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Arredondar Retângulo em um Canto Diagonal 4"/>
          <p:cNvSpPr/>
          <p:nvPr/>
        </p:nvSpPr>
        <p:spPr>
          <a:xfrm>
            <a:off x="2986194" y="2664282"/>
            <a:ext cx="6819409" cy="558450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246.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NECESSIDADE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LUZ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VER</a:t>
            </a:r>
          </a:p>
        </p:txBody>
      </p:sp>
      <p:sp>
        <p:nvSpPr>
          <p:cNvPr id="11" name="Arredondar Retângulo em um Canto Diagonal 10"/>
          <p:cNvSpPr/>
          <p:nvPr/>
        </p:nvSpPr>
        <p:spPr>
          <a:xfrm flipH="1">
            <a:off x="2986190" y="3290236"/>
            <a:ext cx="8309324" cy="644455"/>
          </a:xfrm>
          <a:prstGeom prst="round2DiagRect">
            <a:avLst>
              <a:gd name="adj1" fmla="val 322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247.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NECESSIDADE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ESTAR PRESENTE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1931248" y="518128"/>
            <a:ext cx="9992064" cy="77850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PERCEPÇÕES, SENSAÇÕES                        </a:t>
            </a: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SOFRIMENTOS DOS ESPÍRITOS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rredondar Retângulo em um Canto Diagonal 15"/>
          <p:cNvSpPr/>
          <p:nvPr/>
        </p:nvSpPr>
        <p:spPr>
          <a:xfrm>
            <a:off x="2564447" y="3971982"/>
            <a:ext cx="8348848" cy="61460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248.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QUALIDADE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VISÃO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</a:t>
            </a:r>
          </a:p>
        </p:txBody>
      </p:sp>
      <p:sp>
        <p:nvSpPr>
          <p:cNvPr id="13" name="Arredondar Retângulo em um Canto Diagonal 12"/>
          <p:cNvSpPr/>
          <p:nvPr/>
        </p:nvSpPr>
        <p:spPr>
          <a:xfrm flipH="1">
            <a:off x="2564447" y="4627871"/>
            <a:ext cx="8731068" cy="876950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249.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PERCEPÇÃO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SONS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PELOS ESPÍRITOS</a:t>
            </a:r>
          </a:p>
          <a:p>
            <a:pPr lvl="0"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LOCALIZAÇÃO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DAS PERCEPÇÕES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3190938" y="5546108"/>
            <a:ext cx="7355074" cy="942109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250.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SUBTRAÇÃO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PERCEPÇÕES</a:t>
            </a:r>
          </a:p>
          <a:p>
            <a:pPr algn="ctr"/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PELA  VONTADE PRÓPRIA DOS ESPÍRITOS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185119" y="1554517"/>
            <a:ext cx="2103302" cy="437813"/>
          </a:xfrm>
          <a:prstGeom prst="rect">
            <a:avLst/>
          </a:prstGeom>
        </p:spPr>
      </p:pic>
      <p:sp>
        <p:nvSpPr>
          <p:cNvPr id="20" name="Retângulo 19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27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/>
      <p:bldP spid="16" grpId="0" animBg="1"/>
      <p:bldP spid="13" grpId="0" uiExpand="1" build="p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35276">
            <a:off x="1484887" y="1478596"/>
            <a:ext cx="2103302" cy="437813"/>
          </a:xfrm>
          <a:prstGeom prst="rect">
            <a:avLst/>
          </a:prstGeom>
        </p:spPr>
      </p:pic>
      <p:sp>
        <p:nvSpPr>
          <p:cNvPr id="4" name="Arredondar Retângulo em um Canto Diagonal 3"/>
          <p:cNvSpPr/>
          <p:nvPr/>
        </p:nvSpPr>
        <p:spPr>
          <a:xfrm flipH="1">
            <a:off x="4884232" y="2167062"/>
            <a:ext cx="3327047" cy="61254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251.  À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MÚSICA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Arredondar Retângulo em um Canto Diagonal 4"/>
          <p:cNvSpPr/>
          <p:nvPr/>
        </p:nvSpPr>
        <p:spPr>
          <a:xfrm>
            <a:off x="4666786" y="2826265"/>
            <a:ext cx="5376622" cy="70697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252.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ÀS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BELEZAS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NATUREZA</a:t>
            </a:r>
          </a:p>
        </p:txBody>
      </p:sp>
      <p:sp>
        <p:nvSpPr>
          <p:cNvPr id="11" name="Arredondar Retângulo em um Canto Diagonal 10"/>
          <p:cNvSpPr/>
          <p:nvPr/>
        </p:nvSpPr>
        <p:spPr>
          <a:xfrm flipH="1">
            <a:off x="4423299" y="3607120"/>
            <a:ext cx="5589282" cy="644455"/>
          </a:xfrm>
          <a:prstGeom prst="round2DiagRect">
            <a:avLst>
              <a:gd name="adj1" fmla="val 322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253.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AOS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SOFRIMENTOS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FÍSICOS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1346638" y="385471"/>
            <a:ext cx="9992064" cy="77850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PERCEPÇÕES, SENSAÇÕES                        </a:t>
            </a: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SOFRIMENTOS DOS ESPÍRITOS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rredondar Retângulo em um Canto Diagonal 15"/>
          <p:cNvSpPr/>
          <p:nvPr/>
        </p:nvSpPr>
        <p:spPr>
          <a:xfrm>
            <a:off x="4378329" y="4320061"/>
            <a:ext cx="3379453" cy="614602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254.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À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FADIGA</a:t>
            </a:r>
            <a:endParaRPr lang="pt-B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Retângulo com Canto Diagonal Aparado 12"/>
          <p:cNvSpPr/>
          <p:nvPr/>
        </p:nvSpPr>
        <p:spPr>
          <a:xfrm flipH="1">
            <a:off x="1451371" y="5035539"/>
            <a:ext cx="9911645" cy="620376"/>
          </a:xfrm>
          <a:prstGeom prst="snip2DiagRect">
            <a:avLst>
              <a:gd name="adj1" fmla="val 0"/>
              <a:gd name="adj2" fmla="val 5000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255.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NATUREZA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SOFRIMENTOS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DOS ESPÍRITOS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3674243" y="1611421"/>
            <a:ext cx="58466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SENSIBILIDADE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DOS ESPÍRITOS: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15" name="Retângulo com Canto Diagonal Aparado 14"/>
          <p:cNvSpPr/>
          <p:nvPr/>
        </p:nvSpPr>
        <p:spPr>
          <a:xfrm>
            <a:off x="1451372" y="5700123"/>
            <a:ext cx="9911644" cy="620376"/>
          </a:xfrm>
          <a:prstGeom prst="snip2DiagRect">
            <a:avLst>
              <a:gd name="adj1" fmla="val 0"/>
              <a:gd name="adj2" fmla="val 5000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256.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ESPÍRITO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SOFRER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FRIO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OU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CALOR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5983867" y="6227471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FIM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00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/>
      <p:bldP spid="16" grpId="0" animBg="1"/>
      <p:bldP spid="13" grpId="0" animBg="1"/>
      <p:bldP spid="15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944918" y="1743148"/>
            <a:ext cx="2103302" cy="437813"/>
          </a:xfrm>
          <a:prstGeom prst="rect">
            <a:avLst/>
          </a:prstGeom>
        </p:spPr>
      </p:pic>
      <p:sp>
        <p:nvSpPr>
          <p:cNvPr id="4" name="Arredondar Retângulo em um Canto Diagonal 3"/>
          <p:cNvSpPr/>
          <p:nvPr/>
        </p:nvSpPr>
        <p:spPr>
          <a:xfrm flipH="1">
            <a:off x="4019016" y="2011945"/>
            <a:ext cx="4675278" cy="612544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INSTRUMENTO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DOR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Arredondar Retângulo em um Canto Diagonal 4"/>
          <p:cNvSpPr/>
          <p:nvPr/>
        </p:nvSpPr>
        <p:spPr>
          <a:xfrm>
            <a:off x="4075120" y="2672863"/>
            <a:ext cx="4615554" cy="718109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PERCEPÇÃO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DOR</a:t>
            </a:r>
          </a:p>
        </p:txBody>
      </p:sp>
      <p:sp>
        <p:nvSpPr>
          <p:cNvPr id="11" name="Arredondar Retângulo em um Canto Diagonal 10"/>
          <p:cNvSpPr/>
          <p:nvPr/>
        </p:nvSpPr>
        <p:spPr>
          <a:xfrm flipH="1">
            <a:off x="4058072" y="3451049"/>
            <a:ext cx="4628715" cy="644455"/>
          </a:xfrm>
          <a:prstGeom prst="round2DiagRect">
            <a:avLst>
              <a:gd name="adj1" fmla="val 322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LEMBRANÇA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DOR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1346448" y="130388"/>
            <a:ext cx="9992064" cy="77850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ENSAIO TEÓRICO </a:t>
            </a:r>
            <a:b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SENSAÇÃO NOS ESPÍRITOS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rredondar Retângulo em um Canto Diagonal 15"/>
          <p:cNvSpPr/>
          <p:nvPr/>
        </p:nvSpPr>
        <p:spPr>
          <a:xfrm>
            <a:off x="3210772" y="4155278"/>
            <a:ext cx="6521938" cy="614602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AÇÃO FÍSICA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NOS TECIDOS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ALMA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(?)</a:t>
            </a:r>
            <a:endParaRPr lang="pt-BR" sz="2400" b="1" dirty="0" smtClean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Arredondar Retângulo em um Canto Diagonal 12"/>
          <p:cNvSpPr/>
          <p:nvPr/>
        </p:nvSpPr>
        <p:spPr>
          <a:xfrm flipH="1">
            <a:off x="3210768" y="4821022"/>
            <a:ext cx="7452702" cy="584082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RECORDAÇÕES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COMO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MORTES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(?)</a:t>
            </a:r>
            <a:endParaRPr lang="pt-BR" sz="2400" b="1" dirty="0" smtClean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0663470" y="6347464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2" name="Retângulo 1"/>
          <p:cNvSpPr/>
          <p:nvPr/>
        </p:nvSpPr>
        <p:spPr>
          <a:xfrm>
            <a:off x="3044542" y="1454659"/>
            <a:ext cx="74935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257. SOMENTE DE </a:t>
            </a:r>
            <a:r>
              <a:rPr lang="pt-BR" sz="2400" b="1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COMENTÁRIOS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KARDEC </a:t>
            </a:r>
            <a:endParaRPr lang="pt-BR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rredondar Retângulo em um Canto Diagonal 17"/>
          <p:cNvSpPr/>
          <p:nvPr/>
        </p:nvSpPr>
        <p:spPr>
          <a:xfrm>
            <a:off x="3552696" y="5429352"/>
            <a:ext cx="6886877" cy="584082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SENTIR DOR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MEMBRO AMPUTADO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(?)</a:t>
            </a:r>
            <a:endParaRPr lang="pt-BR" sz="2400" b="1" dirty="0" smtClean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Arredondar Retângulo em um Canto Diagonal 18"/>
          <p:cNvSpPr/>
          <p:nvPr/>
        </p:nvSpPr>
        <p:spPr>
          <a:xfrm flipH="1">
            <a:off x="3552695" y="6055423"/>
            <a:ext cx="7025037" cy="584082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LEMBRANÇAS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GUARDADAS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CÉREBRO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10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/>
      <p:bldP spid="16" grpId="0" animBg="1"/>
      <p:bldP spid="13" grpId="0" animBg="1"/>
      <p:bldP spid="17" grpId="0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edondar Retângulo em um Canto Diagonal 3"/>
          <p:cNvSpPr/>
          <p:nvPr/>
        </p:nvSpPr>
        <p:spPr>
          <a:xfrm flipH="1">
            <a:off x="3230878" y="2011945"/>
            <a:ext cx="6207949" cy="612544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COMPONENTES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PERISPÍRITO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Arredondar Retângulo em um Canto Diagonal 4"/>
          <p:cNvSpPr/>
          <p:nvPr/>
        </p:nvSpPr>
        <p:spPr>
          <a:xfrm>
            <a:off x="2936973" y="2672863"/>
            <a:ext cx="6567898" cy="718109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tx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AGENTE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SENSAÇÕES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</a:t>
            </a:r>
            <a:r>
              <a:rPr lang="pt-BR" sz="2400" b="1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PERISPÍRITO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  <a:endParaRPr lang="pt-B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Arredondar Retângulo em um Canto Diagonal 10"/>
          <p:cNvSpPr/>
          <p:nvPr/>
        </p:nvSpPr>
        <p:spPr>
          <a:xfrm flipH="1">
            <a:off x="2919923" y="3451049"/>
            <a:ext cx="7134652" cy="644455"/>
          </a:xfrm>
          <a:prstGeom prst="round2DiagRect">
            <a:avLst>
              <a:gd name="adj1" fmla="val 322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LOCALIZADOR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SENSAÇÕES (</a:t>
            </a:r>
            <a:r>
              <a:rPr lang="pt-BR" sz="2400" b="1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CORPO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1226528" y="160368"/>
            <a:ext cx="9992064" cy="77850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ENSAIO TEÓRICO </a:t>
            </a:r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SENSAÇÃO NOS ESPÍRITOS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rredondar Retângulo em um Canto Diagonal 15"/>
          <p:cNvSpPr/>
          <p:nvPr/>
        </p:nvSpPr>
        <p:spPr>
          <a:xfrm>
            <a:off x="3151912" y="4155278"/>
            <a:ext cx="5245627" cy="61460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tx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DOR </a:t>
            </a:r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 </a:t>
            </a:r>
            <a:r>
              <a:rPr lang="pt-BR" sz="2400" b="1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REMINISCÊNCIA</a:t>
            </a:r>
            <a:endParaRPr lang="pt-BR" sz="2400" b="1" dirty="0" smtClean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Arredondar Retângulo em um Canto Diagonal 12"/>
          <p:cNvSpPr/>
          <p:nvPr/>
        </p:nvSpPr>
        <p:spPr>
          <a:xfrm flipH="1">
            <a:off x="3151908" y="4807575"/>
            <a:ext cx="6955076" cy="551954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DOR </a:t>
            </a:r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SENTIMENTO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UM FATO</a:t>
            </a:r>
            <a:endParaRPr lang="pt-B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0546012" y="649846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2" name="Retângulo 1"/>
          <p:cNvSpPr/>
          <p:nvPr/>
        </p:nvSpPr>
        <p:spPr>
          <a:xfrm>
            <a:off x="3644150" y="1454659"/>
            <a:ext cx="75744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257. É SOMENTE DE </a:t>
            </a:r>
            <a:r>
              <a:rPr lang="pt-BR" sz="2400" b="1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COMENTÁRIOS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KARDEC: </a:t>
            </a:r>
            <a:endParaRPr lang="pt-BR" sz="2400" b="1" dirty="0">
              <a:solidFill>
                <a:srgbClr val="CCFF33"/>
              </a:solidFill>
            </a:endParaRPr>
          </a:p>
        </p:txBody>
      </p:sp>
      <p:sp>
        <p:nvSpPr>
          <p:cNvPr id="18" name="Arredondar Retângulo em um Canto Diagonal 17"/>
          <p:cNvSpPr/>
          <p:nvPr/>
        </p:nvSpPr>
        <p:spPr>
          <a:xfrm>
            <a:off x="3193475" y="5402458"/>
            <a:ext cx="8065260" cy="55195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tx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DOR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 </a:t>
            </a:r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</a:t>
            </a:r>
            <a:r>
              <a:rPr lang="pt-BR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SEM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PERISPÍRITO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</a:t>
            </a:r>
            <a:r>
              <a:rPr lang="pt-BR" sz="2400" b="1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ESPÍRTOS PUROS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</a:p>
        </p:txBody>
      </p:sp>
      <p:sp>
        <p:nvSpPr>
          <p:cNvPr id="19" name="Arredondar Retângulo em um Canto Diagonal 18"/>
          <p:cNvSpPr/>
          <p:nvPr/>
        </p:nvSpPr>
        <p:spPr>
          <a:xfrm flipH="1">
            <a:off x="3208738" y="6001635"/>
            <a:ext cx="8255691" cy="551954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</a:t>
            </a:r>
            <a:r>
              <a:rPr lang="pt-B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SENSAÇÕES </a:t>
            </a:r>
            <a:r>
              <a:rPr lang="pt-BR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SEM</a:t>
            </a:r>
            <a:r>
              <a:rPr lang="pt-BR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O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PERISPÍRITO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pt-BR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</a:t>
            </a:r>
            <a:r>
              <a:rPr lang="pt-BR" sz="2400" b="1" i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ESPÍRTOS PUROS</a:t>
            </a:r>
            <a:r>
              <a:rPr lang="pt-BR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340026" y="1542474"/>
            <a:ext cx="2103302" cy="437813"/>
          </a:xfrm>
          <a:prstGeom prst="rect">
            <a:avLst/>
          </a:prstGeom>
        </p:spPr>
      </p:pic>
      <p:sp>
        <p:nvSpPr>
          <p:cNvPr id="21" name="Retângulo 20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15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/>
      <p:bldP spid="16" grpId="0" animBg="1"/>
      <p:bldP spid="13" grpId="0" animBg="1"/>
      <p:bldP spid="17" grpId="0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edondar Retângulo em um Canto Diagonal 10"/>
          <p:cNvSpPr/>
          <p:nvPr/>
        </p:nvSpPr>
        <p:spPr>
          <a:xfrm flipH="1">
            <a:off x="2067169" y="4046642"/>
            <a:ext cx="8566525" cy="644455"/>
          </a:xfrm>
          <a:prstGeom prst="round2DiagRect">
            <a:avLst>
              <a:gd name="adj1" fmla="val 322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EXTENSÃO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(NO FUTURO E NO PASSADO)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1886088" y="175358"/>
            <a:ext cx="9992064" cy="77850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ENSAIO TEÓRICO </a:t>
            </a:r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SENSAÇÃO NOS ESPÍRITOS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rredondar Retângulo em um Canto Diagonal 15"/>
          <p:cNvSpPr/>
          <p:nvPr/>
        </p:nvSpPr>
        <p:spPr>
          <a:xfrm>
            <a:off x="1999637" y="4737269"/>
            <a:ext cx="8679501" cy="614602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CAUSAS</a:t>
            </a:r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SOFRIMENTO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ESPÍRITO</a:t>
            </a:r>
            <a:r>
              <a:rPr lang="pt-BR" sz="2400" b="1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pt-BR" sz="2400" b="1" dirty="0" smtClean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954604" y="1499629"/>
            <a:ext cx="8258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257. </a:t>
            </a:r>
            <a:r>
              <a:rPr lang="pt-BR" sz="2400" b="1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FINALIZANDO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OS COMENTÁRIOS DE KARDEC 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3136223" y="2621443"/>
            <a:ext cx="8286282" cy="612544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VARIAÇÕES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PERISPÍRITO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(EM CADA MUNDO)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Arredondar Retângulo em um Canto Diagonal 19"/>
          <p:cNvSpPr/>
          <p:nvPr/>
        </p:nvSpPr>
        <p:spPr>
          <a:xfrm>
            <a:off x="3136222" y="3282361"/>
            <a:ext cx="8286283" cy="718109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SOBERANIA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ESPÍRITO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(PARA OUVIR E SENTIR)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1999637" y="5542734"/>
            <a:ext cx="79388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KARDEC INTERROGOU</a:t>
            </a:r>
          </a:p>
          <a:p>
            <a:pPr algn="r"/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E ACOMPANHOU  MILHARES DE ESPÍRITOS  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346740" y="5665844"/>
            <a:ext cx="1075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FIM</a:t>
            </a:r>
            <a:endParaRPr lang="pt-BR" sz="32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230089" y="2099833"/>
            <a:ext cx="2103302" cy="437813"/>
          </a:xfrm>
          <a:prstGeom prst="rect">
            <a:avLst/>
          </a:prstGeom>
        </p:spPr>
      </p:pic>
      <p:sp>
        <p:nvSpPr>
          <p:cNvPr id="19" name="Retângulo 18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6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6" grpId="0" animBg="1"/>
      <p:bldP spid="15" grpId="0" animBg="1"/>
      <p:bldP spid="20" grpId="0" animBg="1"/>
      <p:bldP spid="21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91033" y="1091152"/>
            <a:ext cx="972221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Questão nº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258.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Quando na erraticidade, antes de começar                   nova existência corporal, tem o Espírito consciência                                     e previsão do que lhe sucederá no curso da vida terrena?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pt-BR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Êle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próprio escolhe o gênero de provas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por que há de passar e nisso consiste o seu livre-arbítrio.”</a:t>
            </a:r>
          </a:p>
          <a:p>
            <a:pPr marL="0" indent="0" algn="ctr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290" y="607205"/>
            <a:ext cx="9992064" cy="77850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ESCOLHA DAS PROVAS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934706" y="3937923"/>
            <a:ext cx="7143112" cy="918120"/>
          </a:xfrm>
          <a:prstGeom prst="round2DiagRect">
            <a:avLst>
              <a:gd name="adj1" fmla="val 20824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258 a.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DISTINÇÃO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VONTADE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DEUS 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VONTADE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HOMEM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>
            <a:off x="1727005" y="4946154"/>
            <a:ext cx="9416820" cy="1084956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259.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</a:t>
            </a:r>
            <a:r>
              <a:rPr lang="pt-BR" sz="2400" b="1" i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FATOS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PRINCIPAIS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ACONTECIMENTOS SECUNDÁRIOS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NA ESCOLHA DAS PROVAS</a:t>
            </a: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091951" y="3719016"/>
            <a:ext cx="2103302" cy="437813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2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3" grpId="0"/>
      <p:bldP spid="12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edondar Retângulo em um Canto Diagonal 3"/>
          <p:cNvSpPr/>
          <p:nvPr/>
        </p:nvSpPr>
        <p:spPr>
          <a:xfrm flipH="1">
            <a:off x="1139252" y="1984236"/>
            <a:ext cx="10193310" cy="974117"/>
          </a:xfrm>
          <a:prstGeom prst="round2DiagRect">
            <a:avLst>
              <a:gd name="adj1" fmla="val 2447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260. AS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PROVAS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ANÁLOGAS-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NASCER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GENTE DE MÁ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VIDA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APLICAÇVEL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NOS MUNDOS SUPERIORES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(?)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Arredondar Retângulo em um Canto Diagonal 4"/>
          <p:cNvSpPr/>
          <p:nvPr/>
        </p:nvSpPr>
        <p:spPr>
          <a:xfrm>
            <a:off x="2236691" y="3039984"/>
            <a:ext cx="8777625" cy="872293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261.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PASSAR PELAS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TENTAÇÕES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TODA NATUREZA</a:t>
            </a:r>
          </a:p>
          <a:p>
            <a:pPr algn="ctr"/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AS OPÇÕES</a:t>
            </a:r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ESPÍRITO</a:t>
            </a:r>
            <a:endParaRPr lang="pt-B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Arredondar Retângulo em um Canto Diagonal 10"/>
          <p:cNvSpPr/>
          <p:nvPr/>
        </p:nvSpPr>
        <p:spPr>
          <a:xfrm flipH="1">
            <a:off x="2236690" y="4003272"/>
            <a:ext cx="9095872" cy="1363661"/>
          </a:xfrm>
          <a:prstGeom prst="round2DiagRect">
            <a:avLst>
              <a:gd name="adj1" fmla="val 2204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262.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PROVAS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SIMPLES E IGNORANTES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QUEDA DO HOMEM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LIVRE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ARBÍTRIO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EXPIAÇÃO IMPOSTA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1243114" y="559265"/>
            <a:ext cx="9992064" cy="77850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ESCOLHA DAS </a:t>
            </a: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PROVAS</a:t>
            </a:r>
            <a:b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(PELOS ESPÍRITOS)</a:t>
            </a:r>
            <a:endParaRPr lang="pt-BR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17" name="Arredondar Retângulo em um Canto Diagonal 16"/>
          <p:cNvSpPr/>
          <p:nvPr/>
        </p:nvSpPr>
        <p:spPr>
          <a:xfrm>
            <a:off x="3028018" y="5421948"/>
            <a:ext cx="7779896" cy="926619"/>
          </a:xfrm>
          <a:prstGeom prst="round2DiagRect">
            <a:avLst>
              <a:gd name="adj1" fmla="val 322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263.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MORTE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 CORPO 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IMEDIATA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(?)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ESCOLHA DAS PROVAS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127007" y="1455960"/>
            <a:ext cx="2103302" cy="437813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3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animBg="1"/>
      <p:bldP spid="11" grpId="0" uiExpand="1" build="p" animBg="1"/>
      <p:bldP spid="12" grpId="0"/>
      <p:bldP spid="13" grpId="0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10546012" y="634856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1512025" y="1933421"/>
            <a:ext cx="10123385" cy="562477"/>
          </a:xfrm>
          <a:prstGeom prst="round2DiagRect">
            <a:avLst>
              <a:gd name="adj1" fmla="val 20824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264.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NATUREZA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DAS SUAS FALTAS E 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ESCOLHAS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ESPÍRITO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141608" y="2547732"/>
            <a:ext cx="8212627" cy="974957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265.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ESCOLHER UM MEIO                      CONFORME SEUS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GOSTOS E PENDORES MATERIAIS</a:t>
            </a: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431721" y="531972"/>
            <a:ext cx="9992064" cy="7785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ESCOLHA DAS PROVAS</a:t>
            </a:r>
            <a:b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(PELOS ESPÍRITOS)</a:t>
            </a:r>
            <a:endParaRPr lang="pt-BR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2689418" y="3589513"/>
            <a:ext cx="7228992" cy="99747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266.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PORQUE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ESPÍRITOS ESCOLHEM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PROVAS MAIS DOLOROSAS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Arredondar Retângulo em um Canto Diagonal 15"/>
          <p:cNvSpPr/>
          <p:nvPr/>
        </p:nvSpPr>
        <p:spPr>
          <a:xfrm flipH="1">
            <a:off x="1235188" y="4630626"/>
            <a:ext cx="10408171" cy="997477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267.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ESCOLHA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PROVAS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ENQUANTO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ENCARNADO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GRANDEZAS E RIQUEZAS-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DESEJO DE MUITOS</a:t>
            </a:r>
          </a:p>
        </p:txBody>
      </p:sp>
      <p:sp>
        <p:nvSpPr>
          <p:cNvPr id="17" name="Arredondar Retângulo em um Canto Diagonal 16"/>
          <p:cNvSpPr/>
          <p:nvPr/>
        </p:nvSpPr>
        <p:spPr>
          <a:xfrm>
            <a:off x="1337285" y="5645664"/>
            <a:ext cx="10315616" cy="62795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268.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FINALIZAÇÃO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PROVAS E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SUJEIÇÃO A DEVERES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30728" y="1480307"/>
            <a:ext cx="2103302" cy="437813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51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 animBg="1"/>
      <p:bldP spid="14" grpId="0" animBg="1"/>
      <p:bldP spid="11" grpId="0"/>
      <p:bldP spid="15" grpId="0" animBg="1"/>
      <p:bldP spid="16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1317155" y="2152099"/>
            <a:ext cx="10180304" cy="562477"/>
          </a:xfrm>
          <a:prstGeom prst="round2DiagRect">
            <a:avLst>
              <a:gd name="adj1" fmla="val 20824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269.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ENGANOS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QUANTO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EFICIÊNCIA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PROVAS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ESCOLHIDAS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1661926" y="2787573"/>
            <a:ext cx="9973484" cy="754456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270.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VOCAÇÕES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SEGUIR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UMA  CARREIRA</a:t>
            </a: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610107" y="653745"/>
            <a:ext cx="9992064" cy="7785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ESCOLHA DAS PROVAS</a:t>
            </a:r>
            <a:b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(PELOS ESPÍRITOS)</a:t>
            </a:r>
            <a:endParaRPr lang="pt-BR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2259105" y="3589513"/>
            <a:ext cx="9376305" cy="1199091"/>
          </a:xfrm>
          <a:prstGeom prst="round2DiagRect">
            <a:avLst>
              <a:gd name="adj1" fmla="val 28693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271.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ESCOLHA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(?)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PROGREDIR ENTRE CANIBAIS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AK COMENTA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MUNDOS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ONDE A BRUTEZA E A FEROCIDADE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SÃO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PIORES QUE NA TERRA</a:t>
            </a:r>
          </a:p>
        </p:txBody>
      </p:sp>
      <p:sp>
        <p:nvSpPr>
          <p:cNvPr id="16" name="Arredondar Retângulo em um Canto Diagonal 15"/>
          <p:cNvSpPr/>
          <p:nvPr/>
        </p:nvSpPr>
        <p:spPr>
          <a:xfrm flipH="1">
            <a:off x="2825691" y="4834324"/>
            <a:ext cx="8133883" cy="87883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272.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UM CANIBAL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NASCER ENTRE CIVILIZADOS</a:t>
            </a:r>
          </a:p>
        </p:txBody>
      </p:sp>
      <p:sp>
        <p:nvSpPr>
          <p:cNvPr id="18" name="Arredondar Retângulo em um Canto Diagonal 17"/>
          <p:cNvSpPr/>
          <p:nvPr/>
        </p:nvSpPr>
        <p:spPr>
          <a:xfrm>
            <a:off x="2827283" y="5758878"/>
            <a:ext cx="8156284" cy="715576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273.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IDEM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CIVILIZADO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EXPIAR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SELVAGENS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0959576" y="6161617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338989" y="1585036"/>
            <a:ext cx="2103302" cy="437813"/>
          </a:xfrm>
          <a:prstGeom prst="rect">
            <a:avLst/>
          </a:prstGeom>
        </p:spPr>
      </p:pic>
      <p:sp>
        <p:nvSpPr>
          <p:cNvPr id="20" name="Retângulo 19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62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1" grpId="0"/>
      <p:bldP spid="15" grpId="0" animBg="1"/>
      <p:bldP spid="16" grpId="0" animBg="1"/>
      <p:bldP spid="18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8686" y="-610919"/>
            <a:ext cx="8915399" cy="2262781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12043" y="4473896"/>
            <a:ext cx="1796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Cap.VI</a:t>
            </a:r>
            <a:endParaRPr lang="pt-BR" sz="2400" b="1" dirty="0">
              <a:solidFill>
                <a:prstClr val="white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075621" y="2499023"/>
            <a:ext cx="80903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2ª Parte</a:t>
            </a:r>
          </a:p>
          <a:p>
            <a:pPr algn="ctr"/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effectLst>
                  <a:outerShdw blurRad="12700" dist="38100" dir="2700000" algn="tl" rotWithShape="0">
                    <a:srgbClr val="92AA4C">
                      <a:lumMod val="60000"/>
                      <a:lumOff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MUNDO DOS  ESPÍRITOS</a:t>
            </a:r>
            <a:endParaRPr lang="pt-BR" sz="3600" dirty="0">
              <a:solidFill>
                <a:prstClr val="black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37512" y="4262719"/>
            <a:ext cx="9535290" cy="8119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  VIDA ESPÍRITA </a:t>
            </a:r>
            <a:endParaRPr lang="pt-BR" sz="4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ta para a direita 6">
            <a:hlinkClick r:id="rId2" action="ppaction://hlinkpres?slideindex=1&amp;slidetitle="/>
          </p:cNvPr>
          <p:cNvSpPr/>
          <p:nvPr/>
        </p:nvSpPr>
        <p:spPr>
          <a:xfrm>
            <a:off x="2339788" y="4453399"/>
            <a:ext cx="1307327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1898842" y="3153608"/>
            <a:ext cx="1050837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4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878373"/>
            <a:ext cx="972221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Questão nº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274.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existência de diferentes ordens de Espíritos, resulta para estes alguma hierarquia de poderes?                                          Há entre eles subordinação e autoridade?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“Muito grande. Os Espíritos têm uns sobre os outros a autoridade correspondente ao grau de superioridade que hajam alcançado, autoridade que eles exercem                                                  por um ascendente moral irresistível.”</a:t>
            </a:r>
          </a:p>
          <a:p>
            <a:pPr marL="0" indent="0" algn="ctr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78272" y="548001"/>
            <a:ext cx="9992064" cy="77850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RELAÇÕES NO ALÉM-TÚMULO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534650" y="3569101"/>
            <a:ext cx="2103302" cy="437813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837331" y="4271883"/>
            <a:ext cx="8606111" cy="905235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274 a.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INFERIOR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ESQUIVAR-SE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AUTORIDADE DO SUPERIOR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>
            <a:off x="2263515" y="5241988"/>
            <a:ext cx="9179927" cy="1226499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275.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</a:t>
            </a:r>
            <a:r>
              <a:rPr lang="pt-B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PODER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</a:t>
            </a:r>
            <a:r>
              <a:rPr lang="pt-B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TERRA                                        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MANTÊ-LO NO MUNDO ESPIRITUAL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ELEVAÇÃO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” E DE “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REBAIXAMENTO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”</a:t>
            </a: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02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3" grpId="0"/>
      <p:bldP spid="12" grpId="0" animBg="1"/>
      <p:bldP spid="14" grpId="0" uiExpand="1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927471" y="1576070"/>
            <a:ext cx="6808250" cy="951978"/>
          </a:xfrm>
          <a:prstGeom prst="round2DiagRect">
            <a:avLst>
              <a:gd name="adj1" fmla="val 20824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276.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HUMILHAÇÃO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REBAIXAMENTO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APÓS DESENCARNAR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444429" y="540812"/>
            <a:ext cx="9992064" cy="7785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4400" b="1" dirty="0" smtClean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RELAÇÕES </a:t>
            </a:r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ALÉM-TÚMULO</a:t>
            </a:r>
            <a:endParaRPr lang="pt-BR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089297" y="1495830"/>
            <a:ext cx="2103302" cy="437813"/>
          </a:xfrm>
          <a:prstGeom prst="rect">
            <a:avLst/>
          </a:prstGeom>
        </p:spPr>
      </p:pic>
      <p:sp>
        <p:nvSpPr>
          <p:cNvPr id="14" name="Arredondar Retângulo em um Canto Diagonal 13"/>
          <p:cNvSpPr/>
          <p:nvPr/>
        </p:nvSpPr>
        <p:spPr>
          <a:xfrm flipH="1">
            <a:off x="2785349" y="2612762"/>
            <a:ext cx="7259603" cy="754456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277.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SOLDADO/GENERAL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MUNDO DOS ESPÍRITOS</a:t>
            </a: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1768839" y="3414702"/>
            <a:ext cx="9159076" cy="997477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278.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FAMÍLIAS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DIFERENTES ORDENS DE ESPÍRITOS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SUA REUNIÃO POR AFINIDADE</a:t>
            </a:r>
          </a:p>
        </p:txBody>
      </p:sp>
      <p:sp>
        <p:nvSpPr>
          <p:cNvPr id="16" name="Arredondar Retângulo em um Canto Diagonal 15"/>
          <p:cNvSpPr/>
          <p:nvPr/>
        </p:nvSpPr>
        <p:spPr>
          <a:xfrm flipH="1">
            <a:off x="2533333" y="4516975"/>
            <a:ext cx="8321334" cy="902190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279.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LIBERDADE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ACESSO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ÀS DIFERENTES REGIÕES DO MUNDO ESPIRITUAL</a:t>
            </a:r>
          </a:p>
        </p:txBody>
      </p:sp>
      <p:sp>
        <p:nvSpPr>
          <p:cNvPr id="18" name="Arredondar Retângulo em um Canto Diagonal 17"/>
          <p:cNvSpPr/>
          <p:nvPr/>
        </p:nvSpPr>
        <p:spPr>
          <a:xfrm>
            <a:off x="2533335" y="5449381"/>
            <a:ext cx="8321334" cy="937973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280.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NATUREZA DAS RELAÇÕES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OS BONS                           E ENTRE OS MAUS ESPÍRITOS 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MISSÃO DOS BONS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20" name="Retângulo 19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18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  <p:bldP spid="14" grpId="0" animBg="1"/>
      <p:bldP spid="15" grpId="0" animBg="1"/>
      <p:bldP spid="16" grpId="0" animBg="1"/>
      <p:bldP spid="18" grpId="0" animBg="1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424109" y="1589517"/>
            <a:ext cx="8182492" cy="951978"/>
          </a:xfrm>
          <a:prstGeom prst="round2DiagRect">
            <a:avLst>
              <a:gd name="adj1" fmla="val 20824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281.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SATISFAÇÃO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ESPÍRITOS INFERIORES 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INDUZIR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HOMENS AO MAL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390641" y="582367"/>
            <a:ext cx="9992064" cy="7785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4400" b="1" dirty="0" smtClean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RELAÇÕES </a:t>
            </a:r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ALÉM-TÚMULO</a:t>
            </a:r>
            <a:endParaRPr lang="pt-BR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735315" y="1523879"/>
            <a:ext cx="2103302" cy="437813"/>
          </a:xfrm>
          <a:prstGeom prst="rect">
            <a:avLst/>
          </a:prstGeom>
        </p:spPr>
      </p:pic>
      <p:sp>
        <p:nvSpPr>
          <p:cNvPr id="14" name="Arredondar Retângulo em um Canto Diagonal 13"/>
          <p:cNvSpPr/>
          <p:nvPr/>
        </p:nvSpPr>
        <p:spPr>
          <a:xfrm flipH="1">
            <a:off x="1798820" y="2585868"/>
            <a:ext cx="9963128" cy="630227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282.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COMUNICAÇÃO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 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FLUIDO UNIVERSAL</a:t>
            </a: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2423258" y="3250340"/>
            <a:ext cx="9387179" cy="68265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283.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OCULTAÇÃO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PENSAMENTO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OS ESPÍRITOS</a:t>
            </a:r>
          </a:p>
        </p:txBody>
      </p:sp>
      <p:sp>
        <p:nvSpPr>
          <p:cNvPr id="16" name="Arredondar Retângulo em um Canto Diagonal 15"/>
          <p:cNvSpPr/>
          <p:nvPr/>
        </p:nvSpPr>
        <p:spPr>
          <a:xfrm flipH="1">
            <a:off x="2684067" y="4046330"/>
            <a:ext cx="8528574" cy="902190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284.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COMPROVAÇÃO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INDIVIDUALIDADES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OS ESPÍRITOS</a:t>
            </a:r>
          </a:p>
        </p:txBody>
      </p:sp>
      <p:sp>
        <p:nvSpPr>
          <p:cNvPr id="18" name="Arredondar Retângulo em um Canto Diagonal 17"/>
          <p:cNvSpPr/>
          <p:nvPr/>
        </p:nvSpPr>
        <p:spPr>
          <a:xfrm>
            <a:off x="2054485" y="4992184"/>
            <a:ext cx="9239246" cy="128869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285.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RECONHECIMENTO </a:t>
            </a:r>
            <a:r>
              <a:rPr lang="pt-B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LAÇOS DA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TERRA                         NO ALÉM-TÚMULO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 PAIS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FILHOS,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AMIGOS... )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LEMBRANDO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VIDA PASSADA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RECONHECER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20" name="Retângulo 19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80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  <p:bldP spid="14" grpId="0" animBg="1"/>
      <p:bldP spid="15" grpId="0" animBg="1"/>
      <p:bldP spid="16" grpId="0" animBg="1"/>
      <p:bldP spid="18" grpId="0" uiExpand="1" build="p" animBg="1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 txBox="1">
            <a:spLocks/>
          </p:cNvSpPr>
          <p:nvPr/>
        </p:nvSpPr>
        <p:spPr>
          <a:xfrm>
            <a:off x="1542727" y="555864"/>
            <a:ext cx="9992064" cy="7785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4400" b="1" dirty="0" smtClean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RELAÇÕES </a:t>
            </a:r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ALÉM-TÚMULO</a:t>
            </a: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849655" y="1562623"/>
            <a:ext cx="7628473" cy="951978"/>
          </a:xfrm>
          <a:prstGeom prst="round2DiagRect">
            <a:avLst>
              <a:gd name="adj1" fmla="val 20824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286. 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VISÃO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IMEDIATA (?)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APÓS A MORTE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(DOS PARENTES E AMIGOS QUE O PRECEDERAM)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011912" y="1479237"/>
            <a:ext cx="2103302" cy="437813"/>
          </a:xfrm>
          <a:prstGeom prst="rect">
            <a:avLst/>
          </a:prstGeom>
        </p:spPr>
      </p:pic>
      <p:sp>
        <p:nvSpPr>
          <p:cNvPr id="14" name="Arredondar Retângulo em um Canto Diagonal 13"/>
          <p:cNvSpPr/>
          <p:nvPr/>
        </p:nvSpPr>
        <p:spPr>
          <a:xfrm flipH="1">
            <a:off x="2773183" y="2585868"/>
            <a:ext cx="7914806" cy="791950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287.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ACOLHIMENTO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ALMA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REGRESSA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AO MUNDO DOS ESPÍRITOS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2578752" y="3421481"/>
            <a:ext cx="8304069" cy="68265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288.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CHEGADA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MAUS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OS SEUS IGUAIS</a:t>
            </a:r>
          </a:p>
        </p:txBody>
      </p:sp>
      <p:sp>
        <p:nvSpPr>
          <p:cNvPr id="16" name="Arredondar Retângulo em um Canto Diagonal 15"/>
          <p:cNvSpPr/>
          <p:nvPr/>
        </p:nvSpPr>
        <p:spPr>
          <a:xfrm flipH="1">
            <a:off x="2622178" y="4180800"/>
            <a:ext cx="7962201" cy="1038688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289.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ENCONTROS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PARENTES E AMIGOS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QUANDO DEIXAM A TERRA</a:t>
            </a:r>
          </a:p>
        </p:txBody>
      </p:sp>
      <p:sp>
        <p:nvSpPr>
          <p:cNvPr id="18" name="Arredondar Retângulo em um Canto Diagonal 17"/>
          <p:cNvSpPr/>
          <p:nvPr/>
        </p:nvSpPr>
        <p:spPr>
          <a:xfrm>
            <a:off x="2175342" y="5282703"/>
            <a:ext cx="8489722" cy="103741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290.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ELEVAÇÃO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DOS ESPÍRITOS E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REUNIÕES DE FAMILIARES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APÓS A MORTE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1116235" y="6022470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  <p:sp>
        <p:nvSpPr>
          <p:cNvPr id="20" name="Retângulo 19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77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 animBg="1"/>
      <p:bldP spid="15" grpId="0" animBg="1"/>
      <p:bldP spid="16" grpId="0" animBg="1"/>
      <p:bldP spid="18" grpId="0" animBg="1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058253"/>
            <a:ext cx="972221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291.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Além da simpatia geral oriunda da semelhança                            que entre eles exista, votam-se os Espíritos                                           recíprocas afeições particulares?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“Do mesmo modo que os homens, sendo, porém, que mais forte é o laço que prende os Espíritos uns aos outros, quando carentes de corpo material, porque então esse laço                                    não se acha exposto às vicissitudes das paixões.”</a:t>
            </a:r>
          </a:p>
          <a:p>
            <a:pPr marL="0" indent="0" algn="ctr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53980" y="341409"/>
            <a:ext cx="9992064" cy="778505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RELAÇÕES DE SIMPATIA E DE ANTIPATIA </a:t>
            </a:r>
            <a:b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OS ESPÍRITOS.  METADES ETERNAS 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521362" y="4245163"/>
            <a:ext cx="2103302" cy="437813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3470246" y="4451763"/>
            <a:ext cx="6362864" cy="90523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292.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ÓDIO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OS ESPÍRITOS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>
            <a:off x="2850452" y="5421868"/>
            <a:ext cx="7969706" cy="106712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293.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RESSENTIMENTO  E A REAPROXIMAÇÃO                         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ESPÍRITOS INIMIGOS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QUANDO NA TERRA </a:t>
            </a:r>
          </a:p>
        </p:txBody>
      </p:sp>
      <p:sp>
        <p:nvSpPr>
          <p:cNvPr id="2" name="Retângulo 1"/>
          <p:cNvSpPr/>
          <p:nvPr/>
        </p:nvSpPr>
        <p:spPr>
          <a:xfrm>
            <a:off x="9491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4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3" grpId="0"/>
      <p:bldP spid="12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653263" y="1735565"/>
            <a:ext cx="7830543" cy="951978"/>
          </a:xfrm>
          <a:prstGeom prst="round2DiagRect">
            <a:avLst>
              <a:gd name="adj1" fmla="val 45565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294. OS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ATOS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MUTUAMENTE PRATICADOS            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 TERRA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AFASTAMENTO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APÓS A MORTE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017597" y="1631726"/>
            <a:ext cx="2103302" cy="437813"/>
          </a:xfrm>
          <a:prstGeom prst="rect">
            <a:avLst/>
          </a:prstGeom>
        </p:spPr>
      </p:pic>
      <p:sp>
        <p:nvSpPr>
          <p:cNvPr id="14" name="Arredondar Retângulo em um Canto Diagonal 13"/>
          <p:cNvSpPr/>
          <p:nvPr/>
        </p:nvSpPr>
        <p:spPr>
          <a:xfrm flipH="1">
            <a:off x="3123638" y="2750759"/>
            <a:ext cx="6820524" cy="79195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295.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SENTIMENTO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ANIMA</a:t>
            </a:r>
            <a:r>
              <a:rPr lang="pt-BR" sz="2400" b="1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QUEM FIZEMOS MAL NA TERRA</a:t>
            </a:r>
          </a:p>
        </p:txBody>
      </p:sp>
      <p:sp>
        <p:nvSpPr>
          <p:cNvPr id="2" name="Retângulo 1"/>
          <p:cNvSpPr/>
          <p:nvPr/>
        </p:nvSpPr>
        <p:spPr>
          <a:xfrm>
            <a:off x="7992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2098630" y="3586371"/>
            <a:ext cx="8937180" cy="104087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296.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DEGENERAÇÃO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AFEIÇÕES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INDIVIDUAIS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DOS ESPÍRITOS</a:t>
            </a:r>
          </a:p>
        </p:txBody>
      </p:sp>
      <p:sp>
        <p:nvSpPr>
          <p:cNvPr id="16" name="Arredondar Retângulo em um Canto Diagonal 15"/>
          <p:cNvSpPr/>
          <p:nvPr/>
        </p:nvSpPr>
        <p:spPr>
          <a:xfrm flipH="1">
            <a:off x="1918740" y="4690461"/>
            <a:ext cx="9598991" cy="103868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297.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DURAÇÃO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AFEIÇÃO MÚTUA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DOIS SERES                           QUE SE CONSAGRARAM NA TERRA</a:t>
            </a:r>
            <a:endParaRPr lang="pt-BR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Arredondar Retângulo em um Canto Diagonal 17"/>
          <p:cNvSpPr/>
          <p:nvPr/>
        </p:nvSpPr>
        <p:spPr>
          <a:xfrm>
            <a:off x="2698230" y="5792365"/>
            <a:ext cx="8729564" cy="683383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298.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UNIÕES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PREDESTINADAS 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METADES ETERNAS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1586288" y="308285"/>
            <a:ext cx="9992064" cy="778505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RELAÇÕES DE SIMPATIA E DE ANTIPATIA </a:t>
            </a:r>
            <a:b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OS ESPÍRITOS.  METADES ETERNAS 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20" name="Retângulo 19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9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8" grpId="0" animBg="1"/>
      <p:bldP spid="13" grpId="0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3567663" y="1570675"/>
            <a:ext cx="6886164" cy="789462"/>
          </a:xfrm>
          <a:prstGeom prst="round2DiagRect">
            <a:avLst>
              <a:gd name="adj1" fmla="val 45565"/>
              <a:gd name="adj2" fmla="val 0"/>
            </a:avLst>
          </a:prstGeom>
          <a:gradFill>
            <a:gsLst>
              <a:gs pos="38000">
                <a:schemeClr val="accent1">
                  <a:lumMod val="75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299.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COMPLETUDE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1478349" y="2435968"/>
            <a:ext cx="10157059" cy="79195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1">
                  <a:lumMod val="75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300.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DA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UNIÃO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 DA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SEPARAÇÃO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ESPÍRITOS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7992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1905001" y="3268151"/>
            <a:ext cx="9730410" cy="89694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1">
                  <a:lumMod val="75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301.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HAVER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 SIMPÁTICOS,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POR SEUS “PENDORES ” E “INSTINTOS”</a:t>
            </a:r>
          </a:p>
        </p:txBody>
      </p:sp>
      <p:sp>
        <p:nvSpPr>
          <p:cNvPr id="16" name="Arredondar Retângulo em um Canto Diagonal 15"/>
          <p:cNvSpPr/>
          <p:nvPr/>
        </p:nvSpPr>
        <p:spPr>
          <a:xfrm flipH="1">
            <a:off x="1478349" y="4219046"/>
            <a:ext cx="10218830" cy="864491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1">
                  <a:lumMod val="75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302.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IGUALDADE DE “ELEVAÇÃO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”  DOS ESPÍRITOS </a:t>
            </a:r>
            <a:endParaRPr lang="pt-BR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Arredondar Retângulo em um Canto Diagonal 17"/>
          <p:cNvSpPr/>
          <p:nvPr/>
        </p:nvSpPr>
        <p:spPr>
          <a:xfrm>
            <a:off x="2696423" y="5121958"/>
            <a:ext cx="9000756" cy="103741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1">
                  <a:lumMod val="75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303.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FUTURO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ANTIPATIAS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HOJE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AMORTECIMENTO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SIMPATIAS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HOJE</a:t>
            </a:r>
            <a:endParaRPr lang="pt-BR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1905001" y="171743"/>
            <a:ext cx="9992064" cy="778505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RELAÇÕES DE SIMPATIA E DE ANTIPATIA </a:t>
            </a:r>
            <a:b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OS ESPÍRITOS.  METADES ETERNAS 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792181" y="6294483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FIM</a:t>
            </a:r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675187" y="1351767"/>
            <a:ext cx="2103302" cy="437813"/>
          </a:xfrm>
          <a:prstGeom prst="rect">
            <a:avLst/>
          </a:prstGeom>
        </p:spPr>
      </p:pic>
      <p:sp>
        <p:nvSpPr>
          <p:cNvPr id="20" name="Retângulo 19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14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8" grpId="0" build="p" animBg="1"/>
      <p:bldP spid="13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70926" y="1238133"/>
            <a:ext cx="9146644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304.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Lembra-se o Espírito da sua existência corporal?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“Lembra-se, isto é, tendo vivido muitas vezes na Terra, recorda-se do que foi como homem e eu te afirmo que frequentemente ri, penalizado de si mesmo...”</a:t>
            </a:r>
          </a:p>
          <a:p>
            <a:pPr marL="0" indent="0" algn="ctr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51378" y="278305"/>
            <a:ext cx="9992064" cy="77850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RECORDAÇÃO DA EXISTÊNCIA CORPÓREA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0546012" y="628860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416616" y="3752036"/>
            <a:ext cx="8691093" cy="847613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305.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SURGIMENTO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GRADUAL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LEMBRANÇAS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DA EXISTÊNCIA TERRESTRE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763889" y="3422311"/>
            <a:ext cx="2103302" cy="437813"/>
          </a:xfrm>
          <a:prstGeom prst="rect">
            <a:avLst/>
          </a:prstGeom>
        </p:spPr>
      </p:pic>
      <p:sp>
        <p:nvSpPr>
          <p:cNvPr id="11" name="Arredondar Retângulo em um Canto Diagonal 10"/>
          <p:cNvSpPr/>
          <p:nvPr/>
        </p:nvSpPr>
        <p:spPr>
          <a:xfrm flipH="1">
            <a:off x="2062022" y="4646947"/>
            <a:ext cx="9839220" cy="1613931"/>
          </a:xfrm>
          <a:prstGeom prst="round2DiagRect">
            <a:avLst>
              <a:gd name="adj1" fmla="val 41923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306.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ACONTECIMENTOS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QUE SE LEMBRAM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OS ESPÍRITOS</a:t>
            </a:r>
          </a:p>
          <a:p>
            <a:pPr marL="514350" indent="-514350" algn="ctr"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REGISTROS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FATOS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 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PENSAMENTOS</a:t>
            </a:r>
          </a:p>
          <a:p>
            <a:pPr marL="514350" indent="-514350" algn="ctr">
              <a:buFontTx/>
              <a:buAutoNum type="alphaLcParenR"/>
            </a:pP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OBJETIVO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VIDA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TERRESTRE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NA VISÃO DO ESPÍRITO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3" grpId="0"/>
      <p:bldP spid="12" grpId="0" animBg="1"/>
      <p:bldP spid="11" grpId="0" uiExpand="1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>
            <a:off x="2930622" y="1510732"/>
            <a:ext cx="7495698" cy="977653"/>
          </a:xfrm>
          <a:prstGeom prst="round2DiagRect">
            <a:avLst>
              <a:gd name="adj1" fmla="val 45565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307.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LEMBRANÇAS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OS ESQUECIMENTOS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VIDA PASSADA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169308" y="1436700"/>
            <a:ext cx="2103302" cy="437813"/>
          </a:xfrm>
          <a:prstGeom prst="rect">
            <a:avLst/>
          </a:prstGeom>
        </p:spPr>
      </p:pic>
      <p:sp>
        <p:nvSpPr>
          <p:cNvPr id="14" name="Arredondar Retângulo em um Canto Diagonal 13"/>
          <p:cNvSpPr/>
          <p:nvPr/>
        </p:nvSpPr>
        <p:spPr>
          <a:xfrm flipH="1">
            <a:off x="2990578" y="2558324"/>
            <a:ext cx="7461892" cy="76073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308. AS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LEMBRANÇAS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VIDAS PASSADAS</a:t>
            </a:r>
          </a:p>
        </p:txBody>
      </p:sp>
      <p:sp>
        <p:nvSpPr>
          <p:cNvPr id="2" name="Retângulo 1"/>
          <p:cNvSpPr/>
          <p:nvPr/>
        </p:nvSpPr>
        <p:spPr>
          <a:xfrm>
            <a:off x="14032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2233530" y="3387210"/>
            <a:ext cx="8700429" cy="133200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309.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SENTIMENTO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ESPÍRITO RELATIVAMENTE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AO CORPO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QUE SE SEPAROU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O SEU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INTERESSE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PELA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DECOMPOSIÇÃO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 CORPO </a:t>
            </a:r>
          </a:p>
        </p:txBody>
      </p:sp>
      <p:sp>
        <p:nvSpPr>
          <p:cNvPr id="16" name="Arredondar Retângulo em um Canto Diagonal 15"/>
          <p:cNvSpPr/>
          <p:nvPr/>
        </p:nvSpPr>
        <p:spPr>
          <a:xfrm flipH="1">
            <a:off x="2038660" y="4780507"/>
            <a:ext cx="8672470" cy="724959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310.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INTERESSE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PELOS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OSSOS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PELOS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OBJETOS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LHE PERTENCERAM  </a:t>
            </a:r>
            <a:endParaRPr lang="pt-BR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Arredondar Retângulo em um Canto Diagonal 17"/>
          <p:cNvSpPr/>
          <p:nvPr/>
        </p:nvSpPr>
        <p:spPr>
          <a:xfrm>
            <a:off x="2113611" y="5551425"/>
            <a:ext cx="8822369" cy="937519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311.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SENTIMENTO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ESPÍRITO PELA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VENERAÇÃO 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COISAS QUE LHE PERTENCERAM</a:t>
            </a:r>
            <a:endParaRPr lang="pt-BR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706208" y="90048"/>
            <a:ext cx="9992064" cy="7785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RECORDAÇÃO DA EXISTÊNCIA CORPÓREA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0684772" y="6349248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20" name="Retângulo 19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60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8" grpId="0" animBg="1"/>
      <p:bldP spid="17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>
            <a:off x="3687582" y="1664803"/>
            <a:ext cx="6242301" cy="977653"/>
          </a:xfrm>
          <a:prstGeom prst="round2DiagRect">
            <a:avLst>
              <a:gd name="adj1" fmla="val 45565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312.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LEMBRANÇAS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SOFRIMENTOS DA VIDA PASSADA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970511" y="1442232"/>
            <a:ext cx="2103302" cy="437813"/>
          </a:xfrm>
          <a:prstGeom prst="rect">
            <a:avLst/>
          </a:prstGeom>
        </p:spPr>
      </p:pic>
      <p:sp>
        <p:nvSpPr>
          <p:cNvPr id="14" name="Arredondar Retângulo em um Canto Diagonal 13"/>
          <p:cNvSpPr/>
          <p:nvPr/>
        </p:nvSpPr>
        <p:spPr>
          <a:xfrm flipH="1">
            <a:off x="3926051" y="2712394"/>
            <a:ext cx="5997582" cy="849833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313.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SAUDADES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GOZOS TERRESTRES</a:t>
            </a: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3654233" y="3608725"/>
            <a:ext cx="6569055" cy="887670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314.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LAMENTAÇÃO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 SEU TRABALHO INTERROMPIDO</a:t>
            </a:r>
          </a:p>
        </p:txBody>
      </p:sp>
      <p:sp>
        <p:nvSpPr>
          <p:cNvPr id="16" name="Arredondar Retângulo em um Canto Diagonal 15"/>
          <p:cNvSpPr/>
          <p:nvPr/>
        </p:nvSpPr>
        <p:spPr>
          <a:xfrm flipH="1">
            <a:off x="2720448" y="4544433"/>
            <a:ext cx="8784800" cy="889481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315.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LITERATURA-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CONSERVAÇÃO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AMOR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PELO QUE FAZIA</a:t>
            </a:r>
          </a:p>
        </p:txBody>
      </p:sp>
      <p:sp>
        <p:nvSpPr>
          <p:cNvPr id="18" name="Arredondar Retângulo em um Canto Diagonal 17"/>
          <p:cNvSpPr/>
          <p:nvPr/>
        </p:nvSpPr>
        <p:spPr>
          <a:xfrm>
            <a:off x="2876188" y="5447375"/>
            <a:ext cx="8629061" cy="937519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316.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CIÊNCIA -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CONSERVAÇÃO 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INTERESSE PELO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ESTÁ ACONTECENDO NA TERRA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886090" y="80790"/>
            <a:ext cx="9992064" cy="7785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RECORDAÇÃO DA EXISTÊNCIA CORPÓREA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0522447" y="6384894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20" name="Retângulo 19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02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8" grpId="0" animBg="1"/>
      <p:bldP spid="17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2941773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Mundos transitórios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2" y="3336221"/>
            <a:ext cx="7643198" cy="683264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457200" marR="0" lvl="0" indent="-45720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3"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–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Percepções, sensações e sofrimentos</a:t>
            </a:r>
          </a:p>
          <a:p>
            <a:pPr marR="0" lvl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t-BR" altLang="pt-BR" sz="2400" b="1" kern="0" dirty="0" smtClean="0">
                <a:latin typeface="Arial" pitchFamily="34" charset="0"/>
              </a:rPr>
              <a:t>      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 dos Espíritos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91607" y="4050148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4   – Ensaio teórico da sensação nos Espíritos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6" y="275620"/>
            <a:ext cx="7643194" cy="1013918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Do mundo dos Espíritos                              </a:t>
            </a: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 VI – Da vida espírita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SEGUNDA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56" y="1601335"/>
            <a:ext cx="2091109" cy="865707"/>
          </a:xfrm>
          <a:prstGeom prst="rect">
            <a:avLst/>
          </a:prstGeom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102036" y="4431148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5   – Escolha das provas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097555" y="4825596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6   – As relações no além-túmulo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091607" y="5220044"/>
            <a:ext cx="7643193" cy="683264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457200" marR="0" lvl="0" indent="-45720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7"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– Relações de simpatia e de antipatia entre</a:t>
            </a:r>
          </a:p>
          <a:p>
            <a:pPr marL="457200" marR="0" lvl="0" indent="-45720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altLang="pt-BR" sz="2400" b="1" kern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os Espíritos. Metades eternas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4114702" y="5933157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8   – Recordação da existência corpórea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4111415" y="6327605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9   – Comemoração dos mortos. Funerais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91602" y="2553840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Espíritos errantes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92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9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5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1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1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50"/>
                            </p:stCondLst>
                            <p:childTnLst>
                              <p:par>
                                <p:cTn id="5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rredondar Retângulo em um Canto Diagonal 13"/>
          <p:cNvSpPr/>
          <p:nvPr/>
        </p:nvSpPr>
        <p:spPr>
          <a:xfrm flipH="1">
            <a:off x="2567946" y="3667131"/>
            <a:ext cx="7259185" cy="849833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318.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MODIFICAÇAO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IDÉIAS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 ERRATICIDADE</a:t>
            </a: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2604541" y="4630697"/>
            <a:ext cx="8398683" cy="1275428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319.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ADAPTAÇÃO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ESPÍRITO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AO MUNDO DOS ESPÍRITOS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 AS IMPRESSÕES QUE TRAZ DA VIDA TERRENA 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451378" y="427326"/>
            <a:ext cx="9992064" cy="7785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RECORDAÇÃO DA EXISTÊNCIA CORPÓREA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>
            <a:off x="2418047" y="1963712"/>
            <a:ext cx="8120036" cy="1542056"/>
          </a:xfrm>
          <a:prstGeom prst="round2DiagRect">
            <a:avLst>
              <a:gd name="adj1" fmla="val 18088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317.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CONSERVAÇÃO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AMOR DA PÁTRIA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KARDEC FAZ UMA SÍNTESE   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INTERESSE DOS ESPÍRITOS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PELOS ACONTECIMENTOS TERRESTRES 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978290" y="1583442"/>
            <a:ext cx="2103302" cy="437813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0783880" y="6026707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  <p:sp>
        <p:nvSpPr>
          <p:cNvPr id="16" name="Retângulo 15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82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/>
      <p:bldP spid="12" grpId="0" animBg="1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70926" y="1238133"/>
            <a:ext cx="9146644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320.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Sensibiliza os Espíritos o lembrarem-se deles                               os que lhes foram caros na Terra?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“Muito mais do que podeis supor. Se são felizes, esse fato lhes aumenta a felicidade. Se são desgraçados,                               serve-lhes de lenitivo.”</a:t>
            </a:r>
          </a:p>
          <a:p>
            <a:pPr marL="0" indent="0" algn="ctr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950375" y="344941"/>
            <a:ext cx="9992064" cy="778505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COMEMORAÇÃO DOS MORTOS              </a:t>
            </a:r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FUNERAIS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12" name="Arredondar Retângulo em um Canto Diagonal 11"/>
          <p:cNvSpPr/>
          <p:nvPr/>
        </p:nvSpPr>
        <p:spPr>
          <a:xfrm>
            <a:off x="2536537" y="3994720"/>
            <a:ext cx="8906905" cy="2133724"/>
          </a:xfrm>
          <a:prstGeom prst="round2DiagRect">
            <a:avLst>
              <a:gd name="adj1" fmla="val 40165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321.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DIA DOS MORTOS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O ATENDIMENTO                                         AOS CHAMADOS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QUE VISITAM SEUS TÚMULOS</a:t>
            </a:r>
          </a:p>
          <a:p>
            <a:pPr marL="514350" indent="-514350" algn="ctr">
              <a:buAutoNum type="alphaLcParenR"/>
            </a:pP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DIA DE FINADOS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-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REUNIÃO DOS ESPÍRITOS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NAS NECRÓPOLES</a:t>
            </a:r>
          </a:p>
          <a:p>
            <a:pPr marL="514350" indent="-514350" algn="ctr">
              <a:buAutoNum type="alphaLcParenR"/>
            </a:pP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FORMA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PELA QUAL OS ESPÍRITOS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COMPARECEM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534649" y="3057215"/>
            <a:ext cx="2103302" cy="437813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59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2" grpId="0" uiExpand="1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>
            <a:off x="3327817" y="1664803"/>
            <a:ext cx="7342095" cy="977653"/>
          </a:xfrm>
          <a:prstGeom prst="round2DiagRect">
            <a:avLst>
              <a:gd name="adj1" fmla="val 45565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322.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PESAR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 ESQUECIDO.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TÚMULOS NÃO VISITADOS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393381" y="1653098"/>
            <a:ext cx="2103302" cy="437813"/>
          </a:xfrm>
          <a:prstGeom prst="rect">
            <a:avLst/>
          </a:prstGeom>
        </p:spPr>
      </p:pic>
      <p:sp>
        <p:nvSpPr>
          <p:cNvPr id="14" name="Arredondar Retângulo em um Canto Diagonal 13"/>
          <p:cNvSpPr/>
          <p:nvPr/>
        </p:nvSpPr>
        <p:spPr>
          <a:xfrm flipH="1">
            <a:off x="3237878" y="2712394"/>
            <a:ext cx="7585024" cy="849833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323.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QUE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MAIS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CONTENTA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                               UMA VISITA AO SEU TÚMULO OU UMA PRECE (?)</a:t>
            </a: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1976218" y="3608725"/>
            <a:ext cx="9279849" cy="887670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324.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PRAZER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AO ASSISTIR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INAUGURAÇÃO DE UMA ESTÁTUA EM SUA HOMENAGEM</a:t>
            </a:r>
          </a:p>
        </p:txBody>
      </p:sp>
      <p:sp>
        <p:nvSpPr>
          <p:cNvPr id="16" name="Arredondar Retângulo em um Canto Diagonal 15"/>
          <p:cNvSpPr/>
          <p:nvPr/>
        </p:nvSpPr>
        <p:spPr>
          <a:xfrm>
            <a:off x="1682055" y="4544433"/>
            <a:ext cx="10039664" cy="1616524"/>
          </a:xfrm>
          <a:prstGeom prst="round2DiagRect">
            <a:avLst>
              <a:gd name="adj1" fmla="val 33639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325.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IMPORTÂNCIA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O ESPÍRITO ELEVADO DÁ QUANTO   À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ESCOLHA DO LUGAR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 QUE SEU CORPO SERÁ ENTERRADO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IMPORTÂNCIA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REUNIÃO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DESPOJOS MORTAIS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TODOS OS MEMBROS DE UMA FAMÍLIA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1931248" y="279594"/>
            <a:ext cx="9992064" cy="778505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COMEMORAÇÃO DOS MORTOS              </a:t>
            </a:r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FUNERAIS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00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uiExpand="1" build="p" animBg="1"/>
      <p:bldP spid="11" grpId="0"/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>
            <a:off x="3039036" y="1920296"/>
            <a:ext cx="7799293" cy="977653"/>
          </a:xfrm>
          <a:prstGeom prst="round2DiagRect">
            <a:avLst>
              <a:gd name="adj1" fmla="val 45565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326.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ANTE 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HONRAS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PRESTADAS AOS SEUS DESPOJOS MORTAIS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393381" y="1653098"/>
            <a:ext cx="2103302" cy="437813"/>
          </a:xfrm>
          <a:prstGeom prst="rect">
            <a:avLst/>
          </a:prstGeom>
        </p:spPr>
      </p:pic>
      <p:sp>
        <p:nvSpPr>
          <p:cNvPr id="14" name="Arredondar Retângulo em um Canto Diagonal 13"/>
          <p:cNvSpPr/>
          <p:nvPr/>
        </p:nvSpPr>
        <p:spPr>
          <a:xfrm flipH="1">
            <a:off x="2506491" y="2967885"/>
            <a:ext cx="8687138" cy="126000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327.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 ESPÍRITO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ASSISTIR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AO ENTERRO DO SEU CORPO...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E DE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LISONGEAR-SE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NUMEROSOS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ASSISTENTES</a:t>
            </a: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3277063" y="4278373"/>
            <a:ext cx="7916569" cy="88767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328.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 ESPÍRITO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ASSISTIR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À REUNIÃO DE SEUS HERDEIROS</a:t>
            </a:r>
          </a:p>
        </p:txBody>
      </p:sp>
      <p:sp>
        <p:nvSpPr>
          <p:cNvPr id="16" name="Arredondar Retângulo em um Canto Diagonal 15"/>
          <p:cNvSpPr/>
          <p:nvPr/>
        </p:nvSpPr>
        <p:spPr>
          <a:xfrm flipH="1">
            <a:off x="3277063" y="5198144"/>
            <a:ext cx="7561266" cy="93416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329.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RESPEITO AOS MORTOS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 TODOS OS TEMPOS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1942650" y="330951"/>
            <a:ext cx="9992064" cy="778505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COMEMORAÇÃO DOS MORTOS              </a:t>
            </a:r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FUNERAIS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495097" y="6132312"/>
            <a:ext cx="1075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9" name="Retângulo 18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64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uiExpand="1" build="p" animBg="1"/>
      <p:bldP spid="15" grpId="0" animBg="1"/>
      <p:bldP spid="16" grpId="0" animBg="1"/>
      <p:bldP spid="13" grpId="0"/>
      <p:bldP spid="1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40922" y="1520938"/>
            <a:ext cx="8911687" cy="778505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DA </a:t>
            </a:r>
            <a:r>
              <a:rPr lang="pt-BR" sz="4000" dirty="0" smtClean="0">
                <a:solidFill>
                  <a:schemeClr val="bg1"/>
                </a:solidFill>
              </a:rPr>
              <a:t>VIDA ESPÍRITA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12043" y="752296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2ªP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5" name="Espaço Reservado para Conteúdo 1"/>
          <p:cNvSpPr txBox="1">
            <a:spLocks/>
          </p:cNvSpPr>
          <p:nvPr/>
        </p:nvSpPr>
        <p:spPr>
          <a:xfrm>
            <a:off x="1425925" y="2945904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7200" dirty="0" smtClean="0"/>
          </a:p>
          <a:p>
            <a:pPr algn="ctr"/>
            <a:r>
              <a:rPr lang="pt-BR" sz="7200" dirty="0" smtClean="0">
                <a:solidFill>
                  <a:schemeClr val="bg2"/>
                </a:solidFill>
              </a:rPr>
              <a:t>FIM</a:t>
            </a:r>
            <a:endParaRPr lang="pt-BR" sz="7200" dirty="0">
              <a:solidFill>
                <a:schemeClr val="bg2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05006" y="191852"/>
            <a:ext cx="3175869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 MUNDO DOS ESPÍRITOS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614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834366"/>
            <a:ext cx="919171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Questão nº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223.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alma reencarna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 depois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se haver separado do corpo?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“Algumas vezes reencarna imediatamente, porém de ordinário só o faz depois de intervalos mais ou menos longos.  Nos mundos superiores, a reencarnação é quase sempre imediata ...”</a:t>
            </a:r>
          </a:p>
          <a:p>
            <a:pPr marL="0" indent="0" algn="ctr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001255" y="526205"/>
            <a:ext cx="8911687" cy="77850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ESPÍRITOS  ERRANTES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235559" y="3307684"/>
            <a:ext cx="2103302" cy="437813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10546012" y="6371502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071782" y="3747321"/>
            <a:ext cx="8936950" cy="1794313"/>
          </a:xfrm>
          <a:prstGeom prst="round2DiagRect">
            <a:avLst>
              <a:gd name="adj1" fmla="val 20824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224.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ALMA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INTERVALO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REENCARNAÇÕES</a:t>
            </a:r>
          </a:p>
          <a:p>
            <a:pPr marL="514350" indent="-514350" algn="ctr"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TEMPO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DESSE INTERVALO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OBRIGATORIEDADE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ENCARNAÇÃO</a:t>
            </a:r>
          </a:p>
          <a:p>
            <a:pPr marL="514350" indent="-514350" algn="ctr"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LIBERDADE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NA EXTENSÃO 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TEMPO DO INTERVALO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>
            <a:off x="3413863" y="5587287"/>
            <a:ext cx="7156255" cy="999402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tx1">
                <a:lumMod val="95000"/>
                <a:lumOff val="5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225.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RELAÇÃO ENTRE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ERRATICIDADE                               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INFERIORIDADE  DO ESPÍRITO</a:t>
            </a: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9172" y="1134"/>
            <a:ext cx="1737511" cy="124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86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3" grpId="0"/>
      <p:bldP spid="12" grpId="0" uiExpand="1" build="p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287532" y="1868286"/>
            <a:ext cx="2103302" cy="437813"/>
          </a:xfrm>
          <a:prstGeom prst="rect">
            <a:avLst/>
          </a:prstGeom>
        </p:spPr>
      </p:pic>
      <p:sp>
        <p:nvSpPr>
          <p:cNvPr id="4" name="Arredondar Retângulo em um Canto Diagonal 3"/>
          <p:cNvSpPr/>
          <p:nvPr/>
        </p:nvSpPr>
        <p:spPr>
          <a:xfrm flipH="1">
            <a:off x="1243152" y="2614758"/>
            <a:ext cx="10200289" cy="612544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25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226.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ENTRE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PUROS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ERRATICIDADE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Arredondar Retângulo em um Canto Diagonal 4"/>
          <p:cNvSpPr/>
          <p:nvPr/>
        </p:nvSpPr>
        <p:spPr>
          <a:xfrm>
            <a:off x="1653988" y="3274260"/>
            <a:ext cx="9789454" cy="558450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25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227.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 SE INSTRUEM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ESPÍRITOS ERRANTES</a:t>
            </a:r>
          </a:p>
        </p:txBody>
      </p:sp>
      <p:sp>
        <p:nvSpPr>
          <p:cNvPr id="11" name="Arredondar Retângulo em um Canto Diagonal 10"/>
          <p:cNvSpPr/>
          <p:nvPr/>
        </p:nvSpPr>
        <p:spPr>
          <a:xfrm flipH="1">
            <a:off x="1039393" y="3886264"/>
            <a:ext cx="10530858" cy="578093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25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228.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ESPÍRITOS COM 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SUAS PAIXÕES HUMANAS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>
            <a:off x="1594027" y="4504464"/>
            <a:ext cx="9983377" cy="578093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25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229. </a:t>
            </a: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LIGAÇÃO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 COM AS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MÁS PAIXÕES</a:t>
            </a: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129871" y="742582"/>
            <a:ext cx="8911687" cy="7785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ESPÍRITOS  ERRANTES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rredondar Retângulo em um Canto Diagonal 15"/>
          <p:cNvSpPr/>
          <p:nvPr/>
        </p:nvSpPr>
        <p:spPr>
          <a:xfrm>
            <a:off x="1594028" y="5136111"/>
            <a:ext cx="10125635" cy="578093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25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230.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LIMITE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PROGRESSO DOS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 ERRATICIDADE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609584" y="59903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0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 animBg="1"/>
      <p:bldP spid="15" grpId="0"/>
      <p:bldP spid="16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edondar Retângulo em um Canto Diagonal 3"/>
          <p:cNvSpPr/>
          <p:nvPr/>
        </p:nvSpPr>
        <p:spPr>
          <a:xfrm flipH="1">
            <a:off x="2825691" y="2404182"/>
            <a:ext cx="7286494" cy="876908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231. </a:t>
            </a:r>
            <a:r>
              <a:rPr lang="pt-B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ERRANTES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 A  FELICIDADE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Arredondar Retângulo em um Canto Diagonal 4"/>
          <p:cNvSpPr/>
          <p:nvPr/>
        </p:nvSpPr>
        <p:spPr>
          <a:xfrm>
            <a:off x="2096500" y="3334206"/>
            <a:ext cx="8688042" cy="783460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232. 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LIBERDADE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ESPÍRITOS ERRANTES  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IR A TODOS OS MUNDOS</a:t>
            </a:r>
          </a:p>
        </p:txBody>
      </p:sp>
      <p:sp>
        <p:nvSpPr>
          <p:cNvPr id="11" name="Arredondar Retângulo em um Canto Diagonal 10"/>
          <p:cNvSpPr/>
          <p:nvPr/>
        </p:nvSpPr>
        <p:spPr>
          <a:xfrm flipH="1">
            <a:off x="2096499" y="4218913"/>
            <a:ext cx="8873823" cy="1156383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233. </a:t>
            </a: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LIBERDADE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ESPÍRITOS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PURIFICADOS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DESCER A MUNDOS INFERIORES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058635" y="669329"/>
            <a:ext cx="8911687" cy="7785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ESPÍRITOS  ERRANTES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957047" y="5741894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FIM</a:t>
            </a:r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185119" y="1812757"/>
            <a:ext cx="2103302" cy="437813"/>
          </a:xfrm>
          <a:prstGeom prst="rect">
            <a:avLst/>
          </a:prstGeom>
        </p:spPr>
      </p:pic>
      <p:sp>
        <p:nvSpPr>
          <p:cNvPr id="17" name="Retângulo 16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04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5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944728"/>
            <a:ext cx="972221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Questão nº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234.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Há, de fato, como já foi dito, mundos que servem de estações ou pontos de repouso aos Espíritos errantes 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“Sim, há mundos particularmente destinados aos seres errantes, mundos que lhes podem servir de habitação temporária...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...onde eles gozam de maior ou menor bem-estar”</a:t>
            </a:r>
          </a:p>
          <a:p>
            <a:pPr marL="0" indent="0" algn="ctr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322975" y="612999"/>
            <a:ext cx="8911687" cy="77850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MUNDOS  TRANSITÓRIOS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0546012" y="6371502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3120242" y="3981703"/>
            <a:ext cx="6725179" cy="1001620"/>
          </a:xfrm>
          <a:prstGeom prst="round2DiagRect">
            <a:avLst>
              <a:gd name="adj1" fmla="val 20824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234 a.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LIBERDADE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ESPÍRITOS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DEIXAR OS MUNDOS TRANSITÓRIOS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>
            <a:off x="2790851" y="5044938"/>
            <a:ext cx="7054570" cy="993391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235.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PROGRESSO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ESPÍRITOS           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NOS MUNDOS TRANSITÓRIOS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469901" y="3678856"/>
            <a:ext cx="2103302" cy="437813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24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3" grpId="0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486796" y="683018"/>
            <a:ext cx="8911687" cy="77850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MUNDOS  TRANSITÓRIOS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1" name="Arredondar Retângulo em um Canto Diagonal 10"/>
          <p:cNvSpPr/>
          <p:nvPr/>
        </p:nvSpPr>
        <p:spPr>
          <a:xfrm>
            <a:off x="2045145" y="2038446"/>
            <a:ext cx="9353338" cy="3837698"/>
          </a:xfrm>
          <a:prstGeom prst="round2DiagRect">
            <a:avLst>
              <a:gd name="adj1" fmla="val 22267"/>
              <a:gd name="adj2" fmla="val 0"/>
            </a:avLst>
          </a:prstGeom>
          <a:pattFill prst="pct5">
            <a:fgClr>
              <a:srgbClr val="FFC000"/>
            </a:fgClr>
            <a:bgClr>
              <a:schemeClr val="tx2">
                <a:lumMod val="5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236.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CONDIÇÃO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TEMPORÁRIA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ESPÍRITOS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NOS MUNDOS TRANSITÓRIOS</a:t>
            </a:r>
          </a:p>
          <a:p>
            <a:pPr marL="514350" indent="-514350"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SERES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CORPÓREOS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(?)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MUNDOS TRANSITÓRIOS</a:t>
            </a:r>
          </a:p>
          <a:p>
            <a:pPr marL="514350" indent="-514350">
              <a:buAutoNum type="alphaLcParenR"/>
            </a:pP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ESTERILIDADE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(?)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MUNDOS TRANSITÓRIOS</a:t>
            </a:r>
          </a:p>
          <a:p>
            <a:pPr marL="514350" indent="-514350"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BELEZAS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(?)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MUNDOS TRANSITÓRIOS</a:t>
            </a:r>
          </a:p>
          <a:p>
            <a:pPr marL="514350" indent="-514350"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TERRA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COMO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MUNDO TRANSITÓRIO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(?)</a:t>
            </a:r>
            <a:endParaRPr lang="pt-BR" sz="2400" b="1" dirty="0" smtClean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indent="-514350"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TERRA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HABITADA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DESDE SUA FORMAÇÃO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(?)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...TUDO É HABITADO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(?)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957047" y="6010834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</a:rPr>
              <a:t>FIM</a:t>
            </a:r>
            <a:endParaRPr lang="pt-BR" sz="3200" b="1" dirty="0">
              <a:solidFill>
                <a:schemeClr val="bg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748484" y="1879572"/>
            <a:ext cx="2103302" cy="437813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48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uiExpand="1" build="p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214548"/>
            <a:ext cx="972221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Questão nº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237.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vez de volta ao mundo dos Espíritos, conserva a alma as percepções que tinha quando na Terra?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“Sim, além de outras de que aí não dispunha, porque o corpo, qual véu sobre elas lançado, as obscurecia. A inteligência é um atributo, que tanto mais livremente se manifesta no Espírito, quanto menos entraves tenha que vencer.”</a:t>
            </a:r>
          </a:p>
          <a:p>
            <a:pPr marL="0" indent="0" algn="ctr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931248" y="447015"/>
            <a:ext cx="9992064" cy="77850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PERCEPÇÕES, SENSAÇÕES                        </a:t>
            </a: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SOFRIMENTOS DOS ESPÍRITOS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618440" y="4339118"/>
            <a:ext cx="8233337" cy="675658"/>
          </a:xfrm>
          <a:prstGeom prst="round2DiagRect">
            <a:avLst>
              <a:gd name="adj1" fmla="val 20824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238. OS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LIMITES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DAS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PERCEPÇÕES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ESPÍRITOS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>
            <a:off x="2186631" y="5094071"/>
            <a:ext cx="8887595" cy="670107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239.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CONHECIMENTO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PRINCÍPIO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COISAS</a:t>
            </a: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DA  VIDA  ESPÍRITA</a:t>
            </a:r>
            <a:endParaRPr lang="pt-BR" dirty="0"/>
          </a:p>
        </p:txBody>
      </p:sp>
      <p:sp>
        <p:nvSpPr>
          <p:cNvPr id="11" name="Arredondar Retângulo em um Canto Diagonal 10"/>
          <p:cNvSpPr/>
          <p:nvPr/>
        </p:nvSpPr>
        <p:spPr>
          <a:xfrm flipH="1">
            <a:off x="2168281" y="5825597"/>
            <a:ext cx="8887595" cy="670107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240.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DURAÇÃO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TEMPO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OS ESPÍRITOS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879596" y="3826585"/>
            <a:ext cx="2103302" cy="437813"/>
          </a:xfrm>
          <a:prstGeom prst="rect">
            <a:avLst/>
          </a:prstGeom>
        </p:spPr>
      </p:pic>
      <p:sp>
        <p:nvSpPr>
          <p:cNvPr id="17" name="Retângulo 16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6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3" grpId="0"/>
      <p:bldP spid="12" grpId="0" animBg="1"/>
      <p:bldP spid="14" grpId="0" animBg="1"/>
      <p:bldP spid="11" grpId="0" animBg="1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9795</TotalTime>
  <Words>2593</Words>
  <Application>Microsoft Office PowerPoint</Application>
  <PresentationFormat>Widescreen</PresentationFormat>
  <Paragraphs>333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34</vt:i4>
      </vt:variant>
    </vt:vector>
  </HeadingPairs>
  <TitlesOfParts>
    <vt:vector size="41" baseType="lpstr">
      <vt:lpstr>Agency FB</vt:lpstr>
      <vt:lpstr>Aharoni</vt:lpstr>
      <vt:lpstr>Arial</vt:lpstr>
      <vt:lpstr>Century Gothic</vt:lpstr>
      <vt:lpstr>Wingdings 3</vt:lpstr>
      <vt:lpstr>Cacho</vt:lpstr>
      <vt:lpstr>1_Cacho</vt:lpstr>
      <vt:lpstr>O LIVRO DOS ESPÍRITOS DA  VIDA ESPÍRITA</vt:lpstr>
      <vt:lpstr>O LIVRO DOS ESPÍRITOS</vt:lpstr>
      <vt:lpstr>Apresentação do PowerPoint</vt:lpstr>
      <vt:lpstr>ESPÍRITOS  ERRANTES</vt:lpstr>
      <vt:lpstr>Apresentação do PowerPoint</vt:lpstr>
      <vt:lpstr>Apresentação do PowerPoint</vt:lpstr>
      <vt:lpstr>MUNDOS  TRANSITÓRIOS</vt:lpstr>
      <vt:lpstr>MUNDOS  TRANSITÓRIOS</vt:lpstr>
      <vt:lpstr>PERCEPÇÕES, SENSAÇÕES                        E SOFRIMENTOS DOS ESPÍRITOS</vt:lpstr>
      <vt:lpstr>PERCEPÇÕES, SENSAÇÕES                        E SOFRIMENTOS DOS ESPÍRITOS</vt:lpstr>
      <vt:lpstr>PERCEPÇÕES, SENSAÇÕES                        E SOFRIMENTOS DOS ESPÍRITOS</vt:lpstr>
      <vt:lpstr>PERCEPÇÕES, SENSAÇÕES                        E SOFRIMENTOS DOS ESPÍRITOS</vt:lpstr>
      <vt:lpstr>ENSAIO TEÓRICO  DA SENSAÇÃO NOS ESPÍRITOS</vt:lpstr>
      <vt:lpstr>ENSAIO TEÓRICO  DA SENSAÇÃO NOS ESPÍRITOS</vt:lpstr>
      <vt:lpstr>ENSAIO TEÓRICO  DA SENSAÇÃO NOS ESPÍRITOS</vt:lpstr>
      <vt:lpstr>ESCOLHA DAS PROVAS</vt:lpstr>
      <vt:lpstr>ESCOLHA DAS PROVAS (PELOS ESPÍRITOS)</vt:lpstr>
      <vt:lpstr>Apresentação do PowerPoint</vt:lpstr>
      <vt:lpstr>Apresentação do PowerPoint</vt:lpstr>
      <vt:lpstr>AS RELAÇÕES NO ALÉM-TÚMULO</vt:lpstr>
      <vt:lpstr>Apresentação do PowerPoint</vt:lpstr>
      <vt:lpstr>Apresentação do PowerPoint</vt:lpstr>
      <vt:lpstr>Apresentação do PowerPoint</vt:lpstr>
      <vt:lpstr>RELAÇÕES DE SIMPATIA E DE ANTIPATIA  ENTRE OS ESPÍRITOS.  METADES ETERNAS </vt:lpstr>
      <vt:lpstr>RELAÇÕES DE SIMPATIA E DE ANTIPATIA  ENTRE OS ESPÍRITOS.  METADES ETERNAS </vt:lpstr>
      <vt:lpstr>RELAÇÕES DE SIMPATIA E DE ANTIPATIA  ENTRE OS ESPÍRITOS.  METADES ETERNAS </vt:lpstr>
      <vt:lpstr>RECORDAÇÃO DA EXISTÊNCIA CORPÓREA</vt:lpstr>
      <vt:lpstr>Apresentação do PowerPoint</vt:lpstr>
      <vt:lpstr>Apresentação do PowerPoint</vt:lpstr>
      <vt:lpstr>Apresentação do PowerPoint</vt:lpstr>
      <vt:lpstr>COMEMORAÇÃO DOS MORTOS                FUNERAIS</vt:lpstr>
      <vt:lpstr>COMEMORAÇÃO DOS MORTOS                FUNERAIS</vt:lpstr>
      <vt:lpstr>COMEMORAÇÃO DOS MORTOS                FUNERAIS</vt:lpstr>
      <vt:lpstr>DA VIDA ESPÍRITA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464</cp:revision>
  <dcterms:created xsi:type="dcterms:W3CDTF">2015-03-19T17:38:42Z</dcterms:created>
  <dcterms:modified xsi:type="dcterms:W3CDTF">2015-09-12T17:53:21Z</dcterms:modified>
</cp:coreProperties>
</file>