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76" r:id="rId2"/>
    <p:sldMasterId id="2147483793" r:id="rId3"/>
  </p:sldMasterIdLst>
  <p:sldIdLst>
    <p:sldId id="280" r:id="rId4"/>
    <p:sldId id="303" r:id="rId5"/>
    <p:sldId id="30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8" r:id="rId19"/>
    <p:sldId id="299" r:id="rId20"/>
    <p:sldId id="302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07/09/2015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49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07/09/2015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198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07/09/2015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4560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07/09/2015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298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07/09/2015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32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07/09/2015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873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07/09/2015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344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07/09/2015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533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9959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62374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2586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07/09/2015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447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68024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086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81695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60096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294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25978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21609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51349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42267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6166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07/09/2015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3095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95487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9421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981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90083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68884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65538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2142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64220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28745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838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07/09/2015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8297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7049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77261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8701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88692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986099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27675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48581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334888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193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07/09/2015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77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07/09/2015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43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07/09/2015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66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07/09/2015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25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07/09/2015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88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1">
                <a:lumMod val="50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/>
              <a:t>07/09/2015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05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1">
                <a:lumMod val="50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200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tx1">
                <a:lumMod val="95000"/>
                <a:lumOff val="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37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  <p:sldLayoutId id="21474838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LE%20PARTE%20I-%20Cap.%204%20-.pptx" TargetMode="External"/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11792" y="2818067"/>
            <a:ext cx="8915399" cy="2262781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O LIVRO DOS ESPÍRITOS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83791" y="4473896"/>
            <a:ext cx="13260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Parte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34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840922" y="593095"/>
            <a:ext cx="8911687" cy="77850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4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DIFERENTES ORDENS </a:t>
            </a:r>
            <a:br>
              <a:rPr lang="pt-BR" sz="44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ESPÍRITOS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1751882" y="2024594"/>
            <a:ext cx="9574623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b="1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Questão nº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96- São iguais os Espíritos, ou há entre eles qualquer hierarquia?”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“São de diferentes ordens, conforme o grau de perfeição                            que tenham alcançado.” </a:t>
            </a:r>
          </a:p>
          <a:p>
            <a:pPr marL="0" indent="0" algn="ctr">
              <a:buNone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Arredondar Retângulo em um Canto Diagonal 5"/>
          <p:cNvSpPr/>
          <p:nvPr/>
        </p:nvSpPr>
        <p:spPr>
          <a:xfrm>
            <a:off x="2404667" y="4036561"/>
            <a:ext cx="9270098" cy="675351"/>
          </a:xfrm>
          <a:prstGeom prst="round2Diag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1">
                  <a:lumMod val="5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97.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BEM E O MAL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TRÊS ORDENS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ESPÍRITOS</a:t>
            </a:r>
          </a:p>
        </p:txBody>
      </p:sp>
      <p:sp>
        <p:nvSpPr>
          <p:cNvPr id="7" name="Arredondar Retângulo em um Canto Diagonal 6"/>
          <p:cNvSpPr/>
          <p:nvPr/>
        </p:nvSpPr>
        <p:spPr>
          <a:xfrm>
            <a:off x="2392760" y="4786941"/>
            <a:ext cx="8724469" cy="612000"/>
          </a:xfrm>
          <a:prstGeom prst="round2Diag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1">
                  <a:lumMod val="5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98.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PRÁTICA DO BEM: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VARIAÇÕES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 2ª ORDEM 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2404667" y="5489592"/>
            <a:ext cx="8711978" cy="612000"/>
          </a:xfrm>
          <a:prstGeom prst="round2Diag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1">
                  <a:lumMod val="5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99.   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PRÁTICA DO MAL: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VARIAÇÕES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3ª ORDEM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-25490" y="752296"/>
            <a:ext cx="1502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P/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89774" y="59176"/>
            <a:ext cx="177003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DOS ESPÍRITOS</a:t>
            </a:r>
            <a:endParaRPr lang="pt-BR" dirty="0"/>
          </a:p>
        </p:txBody>
      </p:sp>
      <p:sp>
        <p:nvSpPr>
          <p:cNvPr id="13" name="CaixaDeTexto 2"/>
          <p:cNvSpPr txBox="1"/>
          <p:nvPr/>
        </p:nvSpPr>
        <p:spPr>
          <a:xfrm>
            <a:off x="10952242" y="6228817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 smtClean="0"/>
              <a:t>FIM</a:t>
            </a:r>
            <a:endParaRPr lang="pt-BR" sz="3200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921694" y="3684719"/>
            <a:ext cx="2103302" cy="43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96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 uiExpand="1" build="p"/>
      <p:bldP spid="6" grpId="0" animBg="1"/>
      <p:bldP spid="7" grpId="0" animBg="1"/>
      <p:bldP spid="8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962842" y="432817"/>
            <a:ext cx="8911687" cy="778505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ESCALA  ESPÍRITA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1716816" y="1392992"/>
            <a:ext cx="9574623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b="1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Questão nº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 – OBSERVAÇÕES PRELIMINARES –                                         A classificação dos Espíritos se baseia no grau de adiantamento deles, nas qualidades que já adquiriram e nas imperfeições de que ainda terão de despojar-se (...)</a:t>
            </a:r>
          </a:p>
          <a:p>
            <a:pPr marL="0" indent="0" algn="ctr">
              <a:buNone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Arredondar Retângulo em um Canto Diagonal 5"/>
          <p:cNvSpPr/>
          <p:nvPr/>
        </p:nvSpPr>
        <p:spPr>
          <a:xfrm>
            <a:off x="2974320" y="3425588"/>
            <a:ext cx="7284154" cy="3113749"/>
          </a:xfrm>
          <a:prstGeom prst="round2Diag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1">
                  <a:lumMod val="5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101. </a:t>
            </a:r>
            <a: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TERCEIRA ORDEM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PREDOMINÂNCIA</a:t>
            </a:r>
          </a:p>
          <a:p>
            <a:pPr algn="ctr"/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 MATÉRIA SOBRE O ESPÍRITO</a:t>
            </a:r>
          </a:p>
          <a:p>
            <a:pPr lvl="3"/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102.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10ª CLASSE: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IMPUROS</a:t>
            </a:r>
          </a:p>
          <a:p>
            <a:pPr lvl="3"/>
            <a:r>
              <a:rPr lang="pt-BR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103.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9ª  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CLASSE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LEVIANOS</a:t>
            </a:r>
            <a:endParaRPr lang="pt-BR" sz="2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3"/>
            <a:r>
              <a:rPr lang="pt-BR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104.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8ª   CLASSE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PSEUDO-SÁBIOS</a:t>
            </a:r>
          </a:p>
          <a:p>
            <a:pPr lvl="3"/>
            <a:r>
              <a:rPr lang="pt-BR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105.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7ª   CLASSE: 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NEUTROS </a:t>
            </a:r>
          </a:p>
          <a:p>
            <a:pPr lvl="3"/>
            <a:r>
              <a:rPr lang="pt-BR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106.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6ª   CLASSE: 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BATEDORES</a:t>
            </a:r>
          </a:p>
        </p:txBody>
      </p:sp>
      <p:sp>
        <p:nvSpPr>
          <p:cNvPr id="7" name="Retângulo 6"/>
          <p:cNvSpPr/>
          <p:nvPr/>
        </p:nvSpPr>
        <p:spPr>
          <a:xfrm>
            <a:off x="10490592" y="6371502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/>
          </a:p>
        </p:txBody>
      </p:sp>
      <p:sp>
        <p:nvSpPr>
          <p:cNvPr id="8" name="Retângulo 7"/>
          <p:cNvSpPr/>
          <p:nvPr/>
        </p:nvSpPr>
        <p:spPr>
          <a:xfrm>
            <a:off x="-25490" y="752296"/>
            <a:ext cx="1502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P/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89774" y="59176"/>
            <a:ext cx="177003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DOS ESPÍRITOS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2187392" y="2917577"/>
            <a:ext cx="8718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bg1"/>
              </a:buClr>
            </a:pPr>
            <a:r>
              <a:rPr lang="pt-B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desenvolvimento completo </a:t>
            </a:r>
            <a:r>
              <a:rPr lang="pt-B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</a:t>
            </a:r>
            <a:r>
              <a:rPr lang="pt-B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extenso </a:t>
            </a:r>
            <a:r>
              <a:rPr lang="pt-B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o objetivo deste trabalho.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719556" y="3399616"/>
            <a:ext cx="2103302" cy="43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22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 build="p"/>
      <p:bldP spid="6" grpId="0" build="p" animBg="1"/>
      <p:bldP spid="7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960842" y="710515"/>
            <a:ext cx="8911687" cy="778505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ESCALA  ESPÍRITA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753919" y="1986930"/>
            <a:ext cx="2103302" cy="437813"/>
          </a:xfrm>
          <a:prstGeom prst="rect">
            <a:avLst/>
          </a:prstGeom>
        </p:spPr>
      </p:pic>
      <p:sp>
        <p:nvSpPr>
          <p:cNvPr id="6" name="Arredondar Retângulo em um Canto Diagonal 5"/>
          <p:cNvSpPr/>
          <p:nvPr/>
        </p:nvSpPr>
        <p:spPr>
          <a:xfrm>
            <a:off x="3043585" y="2031981"/>
            <a:ext cx="6696151" cy="2905934"/>
          </a:xfrm>
          <a:prstGeom prst="round2DiagRect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16000">
                <a:schemeClr val="accent3">
                  <a:lumMod val="89000"/>
                </a:schemeClr>
              </a:gs>
              <a:gs pos="63000">
                <a:schemeClr val="accent1">
                  <a:lumMod val="5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107. </a:t>
            </a:r>
            <a: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SEGUNDA ORDEM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PREDOMINÂNCIA</a:t>
            </a:r>
          </a:p>
          <a:p>
            <a:pPr algn="ctr"/>
            <a:r>
              <a:rPr lang="pt-BR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ESPÍRITO SOBRE A MATÉRIA</a:t>
            </a:r>
          </a:p>
          <a:p>
            <a:pPr lvl="2"/>
            <a:r>
              <a:rPr lang="pt-BR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108.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5ª   CLASSE: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BENÉVOLOS</a:t>
            </a:r>
          </a:p>
          <a:p>
            <a:pPr lvl="2"/>
            <a:r>
              <a:rPr lang="pt-BR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</a:t>
            </a:r>
            <a:r>
              <a:rPr lang="pt-BR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109.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4ª  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CLASSE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SÁBIOS</a:t>
            </a:r>
          </a:p>
          <a:p>
            <a:pPr lvl="2"/>
            <a:r>
              <a:rPr lang="pt-BR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</a:t>
            </a:r>
            <a:r>
              <a:rPr lang="pt-BR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110.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3ª   CLASSE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SABEDORIA</a:t>
            </a:r>
          </a:p>
          <a:p>
            <a:pPr lvl="2"/>
            <a:r>
              <a:rPr lang="pt-BR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</a:t>
            </a:r>
            <a:r>
              <a:rPr lang="pt-BR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111.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2ª   CLASSE: 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SUPERIORES</a:t>
            </a:r>
          </a:p>
        </p:txBody>
      </p:sp>
      <p:sp>
        <p:nvSpPr>
          <p:cNvPr id="7" name="Arredondar Retângulo em um Canto Diagonal 6"/>
          <p:cNvSpPr/>
          <p:nvPr/>
        </p:nvSpPr>
        <p:spPr>
          <a:xfrm>
            <a:off x="3043585" y="4979830"/>
            <a:ext cx="6696151" cy="1476000"/>
          </a:xfrm>
          <a:prstGeom prst="round2DiagRect">
            <a:avLst/>
          </a:prstGeom>
          <a:gradFill>
            <a:gsLst>
              <a:gs pos="0">
                <a:schemeClr val="accent3">
                  <a:lumMod val="89000"/>
                </a:schemeClr>
              </a:gs>
              <a:gs pos="16000">
                <a:schemeClr val="accent3">
                  <a:lumMod val="89000"/>
                </a:schemeClr>
              </a:gs>
              <a:gs pos="63000">
                <a:schemeClr val="accent1">
                  <a:lumMod val="5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112. </a:t>
            </a:r>
            <a: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PRIMEIRA ORDEM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NENHUMA INFLUÊNCIA DA MATÉRIA</a:t>
            </a:r>
          </a:p>
          <a:p>
            <a:pPr algn="ctr"/>
            <a:r>
              <a:rPr lang="pt-BR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113.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1ª   CLASSE: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ESPÍRITOS PUROS</a:t>
            </a:r>
          </a:p>
        </p:txBody>
      </p:sp>
      <p:sp>
        <p:nvSpPr>
          <p:cNvPr id="8" name="Retângulo 7"/>
          <p:cNvSpPr/>
          <p:nvPr/>
        </p:nvSpPr>
        <p:spPr>
          <a:xfrm>
            <a:off x="3417575" y="1662649"/>
            <a:ext cx="1774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Continuação...</a:t>
            </a:r>
            <a:endParaRPr lang="pt-BR" b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-25490" y="752296"/>
            <a:ext cx="1502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P/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89774" y="59176"/>
            <a:ext cx="177003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DOS ESPÍRITOS</a:t>
            </a:r>
            <a:endParaRPr lang="pt-BR" dirty="0"/>
          </a:p>
        </p:txBody>
      </p:sp>
      <p:sp>
        <p:nvSpPr>
          <p:cNvPr id="12" name="CaixaDeTexto 2"/>
          <p:cNvSpPr txBox="1"/>
          <p:nvPr/>
        </p:nvSpPr>
        <p:spPr>
          <a:xfrm>
            <a:off x="10356091" y="5928500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 smtClean="0"/>
              <a:t>FIM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84312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 build="p" animBg="1"/>
      <p:bldP spid="7" grpId="0" build="p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921604" y="636124"/>
            <a:ext cx="8911687" cy="778505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PROGRESSÃO DOS ESPÍRITOS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2086586" y="1907047"/>
            <a:ext cx="8666023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Questão nº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114-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Espíritos são bons ou maus por natureza, ou são eles mesmos que se melhoram?”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“São os próprios Espíritos que se melhoram e, melhorando-se, passam de uma ordem inferior para outra mais elevada.” </a:t>
            </a:r>
          </a:p>
          <a:p>
            <a:pPr marL="0" indent="0" algn="ctr">
              <a:buNone/>
            </a:pPr>
            <a:endParaRPr lang="pt-B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Arredondar Retângulo em um Canto Diagonal 5"/>
          <p:cNvSpPr/>
          <p:nvPr/>
        </p:nvSpPr>
        <p:spPr>
          <a:xfrm>
            <a:off x="2650689" y="4229420"/>
            <a:ext cx="8262154" cy="612000"/>
          </a:xfrm>
          <a:prstGeom prst="round2DiagRect">
            <a:avLst/>
          </a:prstGeom>
          <a:gradFill>
            <a:gsLst>
              <a:gs pos="0">
                <a:schemeClr val="accent6">
                  <a:lumMod val="50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1">
                  <a:lumMod val="5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115.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CRIAÇÃO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ESPÍRITOS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(SE BONS OU MAUS)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Arredondar Retângulo em um Canto Diagonal 6"/>
          <p:cNvSpPr/>
          <p:nvPr/>
        </p:nvSpPr>
        <p:spPr>
          <a:xfrm>
            <a:off x="1573754" y="4881360"/>
            <a:ext cx="9726333" cy="612000"/>
          </a:xfrm>
          <a:prstGeom prst="round2DiagRect">
            <a:avLst/>
          </a:prstGeom>
          <a:gradFill>
            <a:gsLst>
              <a:gs pos="0">
                <a:schemeClr val="accent6">
                  <a:lumMod val="50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1">
                  <a:lumMod val="5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115 a.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AQUISIÇÃO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CONHECIMENTO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(PELOS ESPÍRITOS)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3415183" y="5533300"/>
            <a:ext cx="7460285" cy="612000"/>
          </a:xfrm>
          <a:prstGeom prst="round2DiagRect">
            <a:avLst/>
          </a:prstGeom>
          <a:gradFill>
            <a:gsLst>
              <a:gs pos="0">
                <a:schemeClr val="accent6">
                  <a:lumMod val="50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1">
                  <a:lumMod val="5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116.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MUDANÇA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ORDEM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(DOS ESPÍRITOS)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-25490" y="752296"/>
            <a:ext cx="1502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P/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89774" y="59176"/>
            <a:ext cx="177003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DOS ESPÍRITOS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934739" y="3612812"/>
            <a:ext cx="2103302" cy="437813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10191164" y="6371502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91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 uiExpand="1" build="p"/>
      <p:bldP spid="6" grpId="0" animBg="1"/>
      <p:bldP spid="7" grpId="0" animBg="1"/>
      <p:bldP spid="8" grpId="0" animBg="1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840922" y="664635"/>
            <a:ext cx="8911687" cy="1021759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PROGRESSÃO </a:t>
            </a:r>
            <a:r>
              <a:rPr lang="pt-BR" sz="440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</a:t>
            </a:r>
            <a:r>
              <a:rPr lang="pt-BR" sz="44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ESPÍRITOS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rredondar Retângulo em um Canto Diagonal 5"/>
          <p:cNvSpPr/>
          <p:nvPr/>
        </p:nvSpPr>
        <p:spPr>
          <a:xfrm>
            <a:off x="1421712" y="2785299"/>
            <a:ext cx="9985806" cy="612000"/>
          </a:xfrm>
          <a:prstGeom prst="round2Diag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117.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CONDIÇÕES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TEMPO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ALCANÇAR A PERFEIÇÃO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Arredondar Retângulo em um Canto Diagonal 6"/>
          <p:cNvSpPr/>
          <p:nvPr/>
        </p:nvSpPr>
        <p:spPr>
          <a:xfrm>
            <a:off x="1668604" y="3437239"/>
            <a:ext cx="9720000" cy="612000"/>
          </a:xfrm>
          <a:prstGeom prst="round2Diag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118.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OPÇÕES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  <a:r>
              <a:rPr lang="pt-BR" sz="2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CFF33"/>
                </a:solidFill>
                <a:latin typeface="+mj-lt"/>
              </a:rPr>
              <a:t>RETROGRADAR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ESTACIONAR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EVOLUIR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1668604" y="4089179"/>
            <a:ext cx="9717589" cy="612000"/>
          </a:xfrm>
          <a:prstGeom prst="round2Diag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119. </a:t>
            </a:r>
            <a:r>
              <a:rPr lang="pt-BR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POSSIBILIDADE 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PERFEIÇÃO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SEM AS PROVAS DE DEUS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0191164" y="6371502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3" name="Arredondar Retângulo em um Canto Diagonal 12"/>
          <p:cNvSpPr/>
          <p:nvPr/>
        </p:nvSpPr>
        <p:spPr>
          <a:xfrm>
            <a:off x="1719882" y="4768048"/>
            <a:ext cx="9687636" cy="612000"/>
          </a:xfrm>
          <a:prstGeom prst="round2Diag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120. </a:t>
            </a:r>
            <a:r>
              <a:rPr lang="pt-BR" sz="2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POSSIBILIDADE </a:t>
            </a:r>
            <a:r>
              <a:rPr lang="pt-B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PERFEIÇÃO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SEM PASSAR PELO MAL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>
            <a:off x="1777192" y="5433065"/>
            <a:ext cx="9124907" cy="612000"/>
          </a:xfrm>
          <a:prstGeom prst="round2Diag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121. </a:t>
            </a:r>
            <a:r>
              <a:rPr lang="pt-BR" sz="2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POSSIBILIDADE </a:t>
            </a:r>
            <a:r>
              <a:rPr lang="pt-B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ESCOLHA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 O BEM E O MAL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25490" y="752296"/>
            <a:ext cx="1502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P/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289774" y="59176"/>
            <a:ext cx="177003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DOS ESPÍRITOS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425192" y="2263419"/>
            <a:ext cx="2103302" cy="43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47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 animBg="1"/>
      <p:bldP spid="7" grpId="0" animBg="1"/>
      <p:bldP spid="8" grpId="0" animBg="1"/>
      <p:bldP spid="11" grpId="0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58042" y="593095"/>
            <a:ext cx="8911687" cy="1068065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PROGRESSÃO </a:t>
            </a:r>
            <a:r>
              <a:rPr lang="pt-BR" sz="440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</a:t>
            </a:r>
            <a:r>
              <a:rPr lang="pt-BR" sz="44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ESPÍRITOS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rredondar Retângulo em um Canto Diagonal 5"/>
          <p:cNvSpPr/>
          <p:nvPr/>
        </p:nvSpPr>
        <p:spPr>
          <a:xfrm>
            <a:off x="1806393" y="2545701"/>
            <a:ext cx="8827146" cy="612000"/>
          </a:xfrm>
          <a:prstGeom prst="round2Diag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1">
                  <a:lumMod val="5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122.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LIVRE-ARBÍTRIO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CONSCIÊNCIA DE SI MESMO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Arredondar Retângulo em um Canto Diagonal 6"/>
          <p:cNvSpPr/>
          <p:nvPr/>
        </p:nvSpPr>
        <p:spPr>
          <a:xfrm>
            <a:off x="951887" y="3197641"/>
            <a:ext cx="10845372" cy="612000"/>
          </a:xfrm>
          <a:prstGeom prst="round2Diag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1">
                  <a:lumMod val="5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122 a.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MÁS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INFLUÊNCIAS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(QUE PROVOCAM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QUEDA DO ESPÍRITO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951893" y="3849581"/>
            <a:ext cx="10215779" cy="612000"/>
          </a:xfrm>
          <a:prstGeom prst="round2Diag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1">
                  <a:lumMod val="5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122 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MÁS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INFLUÊNCIAS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(QUE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RECEBE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DESDE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SUAS ORIGENS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0546012" y="6331161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3" name="Arredondar Retângulo em um Canto Diagonal 12"/>
          <p:cNvSpPr/>
          <p:nvPr/>
        </p:nvSpPr>
        <p:spPr>
          <a:xfrm flipH="1">
            <a:off x="3459241" y="4531452"/>
            <a:ext cx="7273710" cy="612000"/>
          </a:xfrm>
          <a:prstGeom prst="round2DiagRect">
            <a:avLst>
              <a:gd name="adj1" fmla="val 38711"/>
              <a:gd name="adj2" fmla="val 0"/>
            </a:avLst>
          </a:prstGeom>
          <a:gradFill>
            <a:gsLst>
              <a:gs pos="0">
                <a:schemeClr val="tx2">
                  <a:lumMod val="50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1">
                  <a:lumMod val="5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123.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MÉRITO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ESCOLHA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CAMINHO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103119" y="5180019"/>
            <a:ext cx="8655826" cy="1090147"/>
          </a:xfrm>
          <a:prstGeom prst="round2DiagRect">
            <a:avLst>
              <a:gd name="adj1" fmla="val 9042"/>
              <a:gd name="adj2" fmla="val 50000"/>
            </a:avLst>
          </a:prstGeom>
          <a:gradFill>
            <a:gsLst>
              <a:gs pos="0">
                <a:schemeClr val="tx2">
                  <a:lumMod val="50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1">
                  <a:lumMod val="5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124.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QUANTITATIVO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ESPÍRITOS QUE ESCOLHEM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 </a:t>
            </a:r>
            <a:r>
              <a:rPr lang="pt-BR" sz="2400" b="1" i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i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BEM ABSOLUTO E </a:t>
            </a:r>
            <a:r>
              <a:rPr lang="pt-BR" sz="2400" b="1" i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i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MAL ABSOLUTO </a:t>
            </a:r>
            <a:endParaRPr lang="pt-BR" sz="2400" b="1" i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25490" y="752296"/>
            <a:ext cx="1502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P/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289774" y="59176"/>
            <a:ext cx="177003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DOS ESPÍRITOS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606390" y="2051229"/>
            <a:ext cx="2103302" cy="43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02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 animBg="1"/>
      <p:bldP spid="7" grpId="0" animBg="1"/>
      <p:bldP spid="8" grpId="0" animBg="1"/>
      <p:bldP spid="11" grpId="0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065772" y="620880"/>
            <a:ext cx="8911687" cy="943092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PROGRESSÃO </a:t>
            </a:r>
            <a:r>
              <a:rPr lang="pt-BR" sz="440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</a:t>
            </a:r>
            <a:r>
              <a:rPr lang="pt-BR" sz="44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ESPÍRITOS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rredondar Retângulo em um Canto Diagonal 5"/>
          <p:cNvSpPr/>
          <p:nvPr/>
        </p:nvSpPr>
        <p:spPr>
          <a:xfrm>
            <a:off x="1947903" y="3650544"/>
            <a:ext cx="9283088" cy="1253965"/>
          </a:xfrm>
          <a:prstGeom prst="round2DiagRect">
            <a:avLst/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1">
                  <a:lumMod val="5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126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DEUS DISTINGUIR O MÉRITO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DOS QUE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SÓ SEGUIRAM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CAMINHO DO BEM</a:t>
            </a:r>
          </a:p>
          <a:p>
            <a:pPr algn="ctr"/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(APÓS TODOS ATINGIREM O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GRAU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SUPREMO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Arredondar Retângulo em um Canto Diagonal 6"/>
          <p:cNvSpPr/>
          <p:nvPr/>
        </p:nvSpPr>
        <p:spPr>
          <a:xfrm>
            <a:off x="2663163" y="5018840"/>
            <a:ext cx="8096770" cy="1229559"/>
          </a:xfrm>
          <a:prstGeom prst="round2DiagRect">
            <a:avLst/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1">
                  <a:lumMod val="5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127.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DESIGUALDADES NA CRIAÇÃO DOS ESPÍRITOS 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(QUANTO ÀS FACULDADES INTELECTUAIS)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Arredondar Retângulo em um Canto Diagonal 10"/>
          <p:cNvSpPr/>
          <p:nvPr/>
        </p:nvSpPr>
        <p:spPr>
          <a:xfrm>
            <a:off x="2463098" y="2110901"/>
            <a:ext cx="8296835" cy="1398099"/>
          </a:xfrm>
          <a:prstGeom prst="round2DiagRect">
            <a:avLst/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1">
                  <a:lumMod val="5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125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POSSIBILIDADE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FUTURA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IGUALDADE                                                      NO GRAU DE SUPERIORIDADE DOS ESPÍRITOS 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APESAR DE ALGUNS INICIAREM PELA SENDA DO MAL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25490" y="752296"/>
            <a:ext cx="1502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P/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89774" y="59176"/>
            <a:ext cx="177003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DOS ESPÍRITOS</a:t>
            </a:r>
            <a:endParaRPr lang="pt-BR" dirty="0"/>
          </a:p>
        </p:txBody>
      </p:sp>
      <p:sp>
        <p:nvSpPr>
          <p:cNvPr id="13" name="CaixaDeTexto 2"/>
          <p:cNvSpPr txBox="1"/>
          <p:nvPr/>
        </p:nvSpPr>
        <p:spPr>
          <a:xfrm>
            <a:off x="10977459" y="5819320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 smtClean="0"/>
              <a:t>FIM</a:t>
            </a:r>
            <a:endParaRPr lang="pt-BR" sz="3200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794199" y="1893794"/>
            <a:ext cx="2103302" cy="43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23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 animBg="1"/>
      <p:bldP spid="7" grpId="0" animBg="1"/>
      <p:bldP spid="11" grpId="0" animBg="1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005397" y="634598"/>
            <a:ext cx="8911687" cy="778505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ANJOS  E  DEMÔNIOS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2218764" y="1633624"/>
            <a:ext cx="8417859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Questão nº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128-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seres a que chamamos anjos, arcanjos, serafins, formam uma categoria especial,                  de natureza diferente da dos outros Espíritos?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Não; são os Espíritos puros: os que se acham no mais alto grau da escala e reúnem todas as perfeições.” </a:t>
            </a:r>
          </a:p>
          <a:p>
            <a:pPr marL="0" indent="0" algn="ctr">
              <a:buNone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Arredondar Retângulo em um Canto Diagonal 5"/>
          <p:cNvSpPr/>
          <p:nvPr/>
        </p:nvSpPr>
        <p:spPr>
          <a:xfrm>
            <a:off x="1635655" y="3943478"/>
            <a:ext cx="9828458" cy="612000"/>
          </a:xfrm>
          <a:prstGeom prst="round2Diag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129.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VARIAÇÕES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NO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CAMINHO PERCORRIDO PELOS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ANJOS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Arredondar Retângulo em um Canto Diagonal 6"/>
          <p:cNvSpPr/>
          <p:nvPr/>
        </p:nvSpPr>
        <p:spPr>
          <a:xfrm>
            <a:off x="1748118" y="4618643"/>
            <a:ext cx="9706848" cy="618120"/>
          </a:xfrm>
          <a:prstGeom prst="round2Diag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130.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CAUSA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CRENÇA NA CRIAÇÃO 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SERES PERFEITOS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1990503" y="5312390"/>
            <a:ext cx="9467205" cy="969535"/>
          </a:xfrm>
          <a:prstGeom prst="round2Diag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131.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HAVER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ESPÍRITOS DESTINADOS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ETERNAMENTE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AO MAL (DEMÔNIOS)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-25490" y="752296"/>
            <a:ext cx="1502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P/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89774" y="59176"/>
            <a:ext cx="177003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DOS ESPÍRITOS</a:t>
            </a:r>
            <a:endParaRPr lang="pt-BR" dirty="0"/>
          </a:p>
        </p:txBody>
      </p:sp>
      <p:sp>
        <p:nvSpPr>
          <p:cNvPr id="12" name="CaixaDeTexto 2"/>
          <p:cNvSpPr txBox="1"/>
          <p:nvPr/>
        </p:nvSpPr>
        <p:spPr>
          <a:xfrm>
            <a:off x="10379201" y="6224191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 smtClean="0"/>
              <a:t>FIM</a:t>
            </a:r>
            <a:endParaRPr lang="pt-BR" sz="3200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339623" y="3412308"/>
            <a:ext cx="2103302" cy="43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39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 build="p"/>
      <p:bldP spid="6" grpId="0" animBg="1"/>
      <p:bldP spid="7" grpId="0" animBg="1"/>
      <p:bldP spid="8" grpId="0" animBg="1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1"/>
          <p:cNvSpPr txBox="1">
            <a:spLocks/>
          </p:cNvSpPr>
          <p:nvPr/>
        </p:nvSpPr>
        <p:spPr>
          <a:xfrm>
            <a:off x="1425925" y="2018061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7200" dirty="0" smtClean="0"/>
          </a:p>
          <a:p>
            <a:pPr algn="ctr"/>
            <a:r>
              <a:rPr lang="pt-BR" sz="7200" dirty="0" smtClean="0">
                <a:solidFill>
                  <a:schemeClr val="bg2"/>
                </a:solidFill>
              </a:rPr>
              <a:t>FIM</a:t>
            </a:r>
            <a:endParaRPr lang="pt-BR" sz="7200" dirty="0">
              <a:solidFill>
                <a:schemeClr val="bg2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817139" y="593095"/>
            <a:ext cx="8911687" cy="21232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pt-BR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DOS ESPÍRITOS </a:t>
            </a:r>
            <a:endParaRPr lang="pt-BR" sz="4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25490" y="752296"/>
            <a:ext cx="1502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P/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9057" y="223763"/>
            <a:ext cx="3175869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DO MUNDO DOS ESPÍRITOS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210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8686" y="343818"/>
            <a:ext cx="8915399" cy="2262781"/>
          </a:xfrm>
        </p:spPr>
        <p:txBody>
          <a:bodyPr/>
          <a:lstStyle/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O LIVRO DOS ESPÍRITOS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12043" y="4473896"/>
            <a:ext cx="16762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Cap. I</a:t>
            </a:r>
            <a:endParaRPr lang="pt-BR" sz="2400" b="1" dirty="0">
              <a:solidFill>
                <a:prstClr val="white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250432" y="2499023"/>
            <a:ext cx="80903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Arial" panose="020B0604020202020204" pitchFamily="34" charset="0"/>
              </a:rPr>
              <a:t>2ª Parte</a:t>
            </a:r>
          </a:p>
          <a:p>
            <a:pPr algn="ctr"/>
            <a:r>
              <a:rPr lang="pt-BR" sz="36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 MUNDO DOS  ESPÍRITOS</a:t>
            </a:r>
            <a:endParaRPr lang="pt-BR" sz="3600" dirty="0">
              <a:solidFill>
                <a:prstClr val="black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639217" y="4224291"/>
            <a:ext cx="9535290" cy="77850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DOS ESPÍRITOS</a:t>
            </a:r>
            <a:endParaRPr lang="pt-BR" sz="4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eta para a direita 6">
            <a:hlinkClick r:id="rId2" action="ppaction://hlinkpres?slideindex=1&amp;slidetitle="/>
          </p:cNvPr>
          <p:cNvSpPr/>
          <p:nvPr/>
        </p:nvSpPr>
        <p:spPr>
          <a:xfrm>
            <a:off x="2454357" y="4453399"/>
            <a:ext cx="1394464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TÍTULO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8" name="Seta para a direita 7">
            <a:hlinkClick r:id="rId2" action="ppaction://hlinkpres?slideindex=1&amp;slidetitle="/>
          </p:cNvPr>
          <p:cNvSpPr/>
          <p:nvPr/>
        </p:nvSpPr>
        <p:spPr>
          <a:xfrm>
            <a:off x="1828800" y="3153608"/>
            <a:ext cx="1120879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TEMA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09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91607" y="3024903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1   – Origem e natureza dos Espíritos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091607" y="3419351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2   –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</a:rPr>
              <a:t>Mundo normal primitivo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091607" y="3786903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3   – Forma e ubiquidade dos Espíritos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4040" y="1700154"/>
            <a:ext cx="3177755" cy="388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4091606" y="774400"/>
            <a:ext cx="7643194" cy="992373"/>
          </a:xfrm>
          <a:prstGeom prst="rect">
            <a:avLst/>
          </a:prstGeom>
          <a:solidFill>
            <a:schemeClr val="bg1"/>
          </a:solidFill>
          <a:ln w="38100" cmpd="dbl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wrap="square" tIns="108000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Do mundo dos Espíritos                              </a:t>
            </a:r>
            <a:r>
              <a:rPr kumimoji="0" lang="pt-BR" alt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Cap. I – Dos Espíritos</a:t>
            </a:r>
            <a:endParaRPr kumimoji="0" lang="pt-BR" alt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964305">
                  <a:lumMod val="75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" y="732956"/>
            <a:ext cx="19037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pt-BR" sz="2000" b="1" dirty="0" smtClean="0">
                <a:solidFill>
                  <a:schemeClr val="bg1"/>
                </a:solidFill>
              </a:rPr>
              <a:t>PARTE SEGUNDA</a:t>
            </a:r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7456" y="1975420"/>
            <a:ext cx="2091109" cy="865707"/>
          </a:xfrm>
          <a:prstGeom prst="rect">
            <a:avLst/>
          </a:prstGeom>
        </p:spPr>
      </p:pic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4102036" y="4167903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4   – </a:t>
            </a:r>
            <a:r>
              <a:rPr kumimoji="0" lang="pt-BR" altLang="pt-BR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Perispírito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097555" y="4562351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5  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– Diferentes ordens de Espíritos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091607" y="4956799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6  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– Escala espírita 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4114702" y="5351247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8  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– Progressão dos Espíritos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4111415" y="5745695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9  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– Anjos e demônios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80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5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5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1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9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1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50"/>
                            </p:stCondLst>
                            <p:childTnLst>
                              <p:par>
                                <p:cTn id="4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1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00"/>
                            </p:stCondLst>
                            <p:childTnLst>
                              <p:par>
                                <p:cTn id="4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0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18194" y="633436"/>
            <a:ext cx="9911806" cy="77850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9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ORIGEM E NATUREZA</a:t>
            </a:r>
            <a:br>
              <a:rPr lang="pt-BR" sz="49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DOS ESPÍRITOS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25490" y="752296"/>
            <a:ext cx="1502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P/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1541114" y="1963882"/>
            <a:ext cx="9191717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Questão nº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76-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definição se pode dar dos Espíritos?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“...São os seres inteligentes da criação.                                             Povoam o Universo, fora do mundo material.”</a:t>
            </a:r>
          </a:p>
          <a:p>
            <a:pPr marL="0" indent="0" algn="ctr">
              <a:buNone/>
            </a:pPr>
            <a:endParaRPr lang="pt-B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413041" y="3020596"/>
            <a:ext cx="2103302" cy="437813"/>
          </a:xfrm>
          <a:prstGeom prst="rect">
            <a:avLst/>
          </a:prstGeom>
        </p:spPr>
      </p:pic>
      <p:sp>
        <p:nvSpPr>
          <p:cNvPr id="6" name="Arredondar Retângulo em um Canto Diagonal 5"/>
          <p:cNvSpPr/>
          <p:nvPr/>
        </p:nvSpPr>
        <p:spPr>
          <a:xfrm>
            <a:off x="2519083" y="3704992"/>
            <a:ext cx="8245943" cy="612000"/>
          </a:xfrm>
          <a:prstGeom prst="round2Diag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tx1">
                  <a:lumMod val="95000"/>
                  <a:lumOff val="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77.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DISTINÇÃO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 OS ESPÍRITOS </a:t>
            </a:r>
            <a:r>
              <a:rPr lang="pt-BR" sz="2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DEUS</a:t>
            </a:r>
          </a:p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rredondar Retângulo em um Canto Diagonal 6"/>
          <p:cNvSpPr/>
          <p:nvPr/>
        </p:nvSpPr>
        <p:spPr>
          <a:xfrm>
            <a:off x="2021545" y="4356932"/>
            <a:ext cx="8763001" cy="612000"/>
          </a:xfrm>
          <a:prstGeom prst="round2Diag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tx1">
                  <a:lumMod val="95000"/>
                  <a:lumOff val="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78.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MISTÉRIO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PRINCÍPIO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 ESPÍRITOS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2523567" y="5033765"/>
            <a:ext cx="8241458" cy="612000"/>
          </a:xfrm>
          <a:prstGeom prst="round2Diag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tx1">
                  <a:lumMod val="95000"/>
                  <a:lumOff val="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79.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ELEMENTO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FORMADOR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ESPÍRITO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0546012" y="6371502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95645" y="59176"/>
            <a:ext cx="177003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DOS ESPÍRITOS</a:t>
            </a: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681" y="87520"/>
            <a:ext cx="1231499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83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 uiExpand="1" build="p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639687" y="1794778"/>
            <a:ext cx="10499473" cy="4351338"/>
          </a:xfrm>
        </p:spPr>
        <p:txBody>
          <a:bodyPr/>
          <a:lstStyle/>
          <a:p>
            <a:pPr marL="0" indent="0" algn="ctr">
              <a:buNone/>
            </a:pP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tângulo com Único Canto Aparado e Arredondado 4"/>
          <p:cNvSpPr/>
          <p:nvPr/>
        </p:nvSpPr>
        <p:spPr>
          <a:xfrm>
            <a:off x="2879433" y="3147155"/>
            <a:ext cx="7673642" cy="432000"/>
          </a:xfrm>
          <a:prstGeom prst="snipRound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1">
                  <a:lumMod val="5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80.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ORIGEM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DOS ESPÍRITOS  </a:t>
            </a:r>
            <a:r>
              <a:rPr lang="pt-BR" sz="2400" b="1" i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(NO TEMPO) </a:t>
            </a:r>
          </a:p>
        </p:txBody>
      </p:sp>
      <p:sp>
        <p:nvSpPr>
          <p:cNvPr id="6" name="Retângulo com Único Canto Aparado e Arredondado 5"/>
          <p:cNvSpPr/>
          <p:nvPr/>
        </p:nvSpPr>
        <p:spPr>
          <a:xfrm>
            <a:off x="2902356" y="3649177"/>
            <a:ext cx="7436268" cy="432000"/>
          </a:xfrm>
          <a:prstGeom prst="snipRound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1">
                  <a:lumMod val="5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81.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PROCEDÊNCIA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DOS ESPÍRITOS  </a:t>
            </a:r>
            <a:r>
              <a:rPr lang="pt-BR" sz="2400" b="1" i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(O MODO</a:t>
            </a:r>
            <a:r>
              <a:rPr lang="pt-BR" sz="2400" b="1" i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</a:t>
            </a:r>
          </a:p>
        </p:txBody>
      </p:sp>
      <p:sp>
        <p:nvSpPr>
          <p:cNvPr id="7" name="Retângulo com Único Canto Aparado e Arredondado 6"/>
          <p:cNvSpPr/>
          <p:nvPr/>
        </p:nvSpPr>
        <p:spPr>
          <a:xfrm>
            <a:off x="2918028" y="4151199"/>
            <a:ext cx="7422228" cy="432000"/>
          </a:xfrm>
          <a:prstGeom prst="snipRound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1">
                  <a:lumMod val="5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82.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MATÉRIA 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DOS ESPÍRITOS</a:t>
            </a:r>
            <a:endParaRPr lang="pt-BR" sz="2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Retângulo com Único Canto Aparado e Arredondado 7"/>
          <p:cNvSpPr/>
          <p:nvPr/>
        </p:nvSpPr>
        <p:spPr>
          <a:xfrm>
            <a:off x="2893938" y="4639774"/>
            <a:ext cx="7660050" cy="432000"/>
          </a:xfrm>
          <a:prstGeom prst="snipRound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1">
                  <a:lumMod val="5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83.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FIM                   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ESPÍRITOS  </a:t>
            </a:r>
            <a:r>
              <a:rPr lang="pt-BR" sz="2400" b="1" i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(NO TEMPO)</a:t>
            </a: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06589">
            <a:off x="471199" y="2648950"/>
            <a:ext cx="2103302" cy="437813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-25490" y="752296"/>
            <a:ext cx="1502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P/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1800581" y="727565"/>
            <a:ext cx="9535290" cy="131190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5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ORIGEM  E  NATUREZA</a:t>
            </a:r>
          </a:p>
          <a:p>
            <a:pPr algn="ctr"/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DOS  ESPÍRITOS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289774" y="59176"/>
            <a:ext cx="177003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DOS ESPÍRITOS</a:t>
            </a:r>
            <a:endParaRPr lang="pt-BR" dirty="0"/>
          </a:p>
        </p:txBody>
      </p:sp>
      <p:sp>
        <p:nvSpPr>
          <p:cNvPr id="16" name="CaixaDeTexto 2"/>
          <p:cNvSpPr txBox="1"/>
          <p:nvPr/>
        </p:nvSpPr>
        <p:spPr>
          <a:xfrm>
            <a:off x="5695939" y="5645353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 smtClean="0">
                <a:solidFill>
                  <a:schemeClr val="bg1"/>
                </a:solidFill>
              </a:rPr>
              <a:t>FIM</a:t>
            </a:r>
            <a:endParaRPr lang="pt-B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71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 animBg="1"/>
      <p:bldP spid="7" grpId="0" animBg="1"/>
      <p:bldP spid="8" grpId="0" animBg="1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840922" y="593095"/>
            <a:ext cx="8911687" cy="778505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MUNDO NORMAL PRIMITIVO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1750562" y="2173742"/>
            <a:ext cx="9191717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sz="2000" b="1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Questão nº </a:t>
            </a: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84-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Espíritos constituem um mundo à parte,                 fora daquele que vemos?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Sim, o mundo dos Espíritos, ou das                                           inteligências incorpóreas.”</a:t>
            </a:r>
          </a:p>
          <a:p>
            <a:pPr marL="0" indent="0" algn="ctr">
              <a:buNone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Arredondar Retângulo em um Canto Diagonal 5"/>
          <p:cNvSpPr/>
          <p:nvPr/>
        </p:nvSpPr>
        <p:spPr>
          <a:xfrm>
            <a:off x="2897434" y="3982753"/>
            <a:ext cx="7190945" cy="871999"/>
          </a:xfrm>
          <a:prstGeom prst="round2Diag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85.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PRINCIPAL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 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DOIS  MUNDOS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                      O CORPORAL OU O ESPÍRITA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Arredondar Retângulo em um Canto Diagonal 6"/>
          <p:cNvSpPr/>
          <p:nvPr/>
        </p:nvSpPr>
        <p:spPr>
          <a:xfrm>
            <a:off x="1840922" y="4962047"/>
            <a:ext cx="9497638" cy="612000"/>
          </a:xfrm>
          <a:prstGeom prst="round2Diag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86.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INDEPENDÊNCIA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A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CORRELAÇÃO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DOIS MUNDOS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900952" y="5638880"/>
            <a:ext cx="10463648" cy="612000"/>
          </a:xfrm>
          <a:prstGeom prst="round2Diag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87.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PRESENÇA DOS ESPÍRITOS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 UNIVERSO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-25490" y="752296"/>
            <a:ext cx="1502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P/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89774" y="59176"/>
            <a:ext cx="177003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DOS ESPÍRITOS</a:t>
            </a:r>
            <a:endParaRPr lang="pt-BR" dirty="0"/>
          </a:p>
        </p:txBody>
      </p:sp>
      <p:sp>
        <p:nvSpPr>
          <p:cNvPr id="12" name="CaixaDeTexto 2"/>
          <p:cNvSpPr txBox="1"/>
          <p:nvPr/>
        </p:nvSpPr>
        <p:spPr>
          <a:xfrm>
            <a:off x="10569389" y="6273033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 smtClean="0"/>
              <a:t>FIM</a:t>
            </a:r>
            <a:endParaRPr lang="pt-BR" sz="3200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050427" y="3506903"/>
            <a:ext cx="2103302" cy="43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12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 uiExpand="1" build="p"/>
      <p:bldP spid="6" grpId="0" animBg="1"/>
      <p:bldP spid="7" grpId="0" animBg="1"/>
      <p:bldP spid="8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205891" y="641480"/>
            <a:ext cx="10850147" cy="778505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E UBIQUIDADE DOS ESPÍRITOS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spaço Reservado para Conteúdo 2"/>
          <p:cNvSpPr>
            <a:spLocks noGrp="1"/>
          </p:cNvSpPr>
          <p:nvPr>
            <p:ph idx="1"/>
          </p:nvPr>
        </p:nvSpPr>
        <p:spPr>
          <a:xfrm>
            <a:off x="1833680" y="1747506"/>
            <a:ext cx="9426389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b="1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Questão nº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88- Os Espíritos tem forma determinada,                        limitada e constante?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Para vós, não; para nós, sim. O Espírito é, se quiserdes, uma chama, um clarão, ou uma centelha etérea.”</a:t>
            </a:r>
          </a:p>
          <a:p>
            <a:pPr marL="0" indent="0" algn="ctr">
              <a:buNone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>
            <a:off x="3154208" y="3880602"/>
            <a:ext cx="5359628" cy="612000"/>
          </a:xfrm>
          <a:prstGeom prst="round2Diag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88 a.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COR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ESPÍRITOS</a:t>
            </a:r>
          </a:p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3189250" y="4532542"/>
            <a:ext cx="7845292" cy="612000"/>
          </a:xfrm>
          <a:prstGeom prst="round2Diag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89.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VELOCIDADE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ESPÍRITOS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(NO ESPAÇO)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Arredondar Retângulo em um Canto Diagonal 15"/>
          <p:cNvSpPr/>
          <p:nvPr/>
        </p:nvSpPr>
        <p:spPr>
          <a:xfrm>
            <a:off x="3158692" y="5209375"/>
            <a:ext cx="7845333" cy="612000"/>
          </a:xfrm>
          <a:prstGeom prst="round2Diag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89 a.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RELAÇÃO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PENSAMENTO/ESPAÇO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10255057" y="616367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b="1" dirty="0"/>
          </a:p>
        </p:txBody>
      </p:sp>
      <p:sp>
        <p:nvSpPr>
          <p:cNvPr id="11" name="Retângulo 10"/>
          <p:cNvSpPr/>
          <p:nvPr/>
        </p:nvSpPr>
        <p:spPr>
          <a:xfrm>
            <a:off x="-25490" y="752296"/>
            <a:ext cx="1502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P/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89774" y="59176"/>
            <a:ext cx="177003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DOS ESPÍRITOS</a:t>
            </a:r>
            <a:endParaRPr lang="pt-BR" dirty="0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369996" y="3359333"/>
            <a:ext cx="2103302" cy="43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81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build="p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142998" y="593095"/>
            <a:ext cx="10913327" cy="778505"/>
          </a:xfrm>
        </p:spPr>
        <p:txBody>
          <a:bodyPr>
            <a:noAutofit/>
          </a:bodyPr>
          <a:lstStyle/>
          <a:p>
            <a:pPr algn="ctr"/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E UBIQUIDADE DOS ESPÍRITOS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com Único Canto Aparado e Arredondado 4"/>
          <p:cNvSpPr/>
          <p:nvPr/>
        </p:nvSpPr>
        <p:spPr>
          <a:xfrm>
            <a:off x="3434762" y="2444421"/>
            <a:ext cx="6340069" cy="876866"/>
          </a:xfrm>
          <a:prstGeom prst="snip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90.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CONSCIÊNCIA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ESPÍRITOS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DISTÂNCIA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PERCORRIDA </a:t>
            </a:r>
          </a:p>
        </p:txBody>
      </p:sp>
      <p:sp>
        <p:nvSpPr>
          <p:cNvPr id="6" name="Retângulo com Único Canto Aparado e Arredondado 5"/>
          <p:cNvSpPr/>
          <p:nvPr/>
        </p:nvSpPr>
        <p:spPr>
          <a:xfrm>
            <a:off x="2265948" y="3424277"/>
            <a:ext cx="8090143" cy="432000"/>
          </a:xfrm>
          <a:prstGeom prst="snip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91.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TRANSPOSIÇÃO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MATÉRIA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PELOS ESPÍRITOS</a:t>
            </a:r>
          </a:p>
        </p:txBody>
      </p:sp>
      <p:sp>
        <p:nvSpPr>
          <p:cNvPr id="7" name="Retângulo com Único Canto Aparado e Arredondado 6"/>
          <p:cNvSpPr/>
          <p:nvPr/>
        </p:nvSpPr>
        <p:spPr>
          <a:xfrm>
            <a:off x="2283878" y="3926299"/>
            <a:ext cx="8641839" cy="432000"/>
          </a:xfrm>
          <a:prstGeom prst="snip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92.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“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UBIQUIDADE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”  DOS ESPÍRITOS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(PELA IRRADIAÇÃO) </a:t>
            </a:r>
          </a:p>
        </p:txBody>
      </p:sp>
      <p:sp>
        <p:nvSpPr>
          <p:cNvPr id="8" name="Retângulo com Único Canto Aparado e Arredondado 7"/>
          <p:cNvSpPr/>
          <p:nvPr/>
        </p:nvSpPr>
        <p:spPr>
          <a:xfrm>
            <a:off x="3795976" y="4414868"/>
            <a:ext cx="6367355" cy="1138024"/>
          </a:xfrm>
          <a:prstGeom prst="snip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92 a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A “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IRRADIAÇÃO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”  DOS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ESPÍRITOS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O SEU GRAU DE PUREZA</a:t>
            </a: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06589">
            <a:off x="1674249" y="2104392"/>
            <a:ext cx="2103302" cy="437813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-25490" y="752296"/>
            <a:ext cx="1502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P/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89774" y="59176"/>
            <a:ext cx="177003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DOS ESPÍRITOS</a:t>
            </a:r>
            <a:endParaRPr lang="pt-BR" dirty="0"/>
          </a:p>
        </p:txBody>
      </p:sp>
      <p:sp>
        <p:nvSpPr>
          <p:cNvPr id="14" name="CaixaDeTexto 2"/>
          <p:cNvSpPr txBox="1"/>
          <p:nvPr/>
        </p:nvSpPr>
        <p:spPr>
          <a:xfrm>
            <a:off x="10356091" y="5928500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 smtClean="0"/>
              <a:t>FIM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44774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 animBg="1"/>
      <p:bldP spid="6" grpId="0" animBg="1"/>
      <p:bldP spid="7" grpId="0" animBg="1"/>
      <p:bldP spid="8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52664" y="563115"/>
            <a:ext cx="8911687" cy="77850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9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PERISPÍRITO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2308816" y="1580350"/>
            <a:ext cx="8001328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b="1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Questão nº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93- O Espírito, propriamente dito,                      ...está sempre envolto numa substância qualquer?”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“Envolve-o uma substância, vaporosa para os teus olhos, mas ainda bastante grosseira para nós; assaz vaporosa, entretanto, para poder elevar-se na atmosfera e transportar-se aonde queira.” </a:t>
            </a:r>
          </a:p>
          <a:p>
            <a:pPr marL="0" indent="0" algn="ctr">
              <a:buNone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Arredondar Retângulo em um Canto Diagonal 5"/>
          <p:cNvSpPr/>
          <p:nvPr/>
        </p:nvSpPr>
        <p:spPr>
          <a:xfrm>
            <a:off x="3070411" y="4187607"/>
            <a:ext cx="7610788" cy="658157"/>
          </a:xfrm>
          <a:prstGeom prst="round2Diag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1">
                  <a:lumMod val="5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94.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ORIGEM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ENVOLTÓRIO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DOS ESPÍRITOS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Arredondar Retângulo em um Canto Diagonal 6"/>
          <p:cNvSpPr/>
          <p:nvPr/>
        </p:nvSpPr>
        <p:spPr>
          <a:xfrm>
            <a:off x="1488062" y="4880491"/>
            <a:ext cx="9740028" cy="887771"/>
          </a:xfrm>
          <a:prstGeom prst="round2Diag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1">
                  <a:lumMod val="5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94 a.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MATÉRIA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ENVOLTÓRIO DOS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ESPÍRITOS SUPERIORES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QUANDO “VISITAM” A TERRA 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2826641" y="5830280"/>
            <a:ext cx="7816367" cy="658157"/>
          </a:xfrm>
          <a:prstGeom prst="round2Diag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1">
                  <a:lumMod val="5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95.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FORMAS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ENVOLTÓRIO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ESPÍRITOS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-25490" y="752296"/>
            <a:ext cx="1502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P/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89774" y="59176"/>
            <a:ext cx="177003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DOS ESPÍRITOS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177533" y="3696122"/>
            <a:ext cx="2103302" cy="437813"/>
          </a:xfrm>
          <a:prstGeom prst="rect">
            <a:avLst/>
          </a:prstGeom>
        </p:spPr>
      </p:pic>
      <p:sp>
        <p:nvSpPr>
          <p:cNvPr id="14" name="CaixaDeTexto 2"/>
          <p:cNvSpPr txBox="1"/>
          <p:nvPr/>
        </p:nvSpPr>
        <p:spPr>
          <a:xfrm>
            <a:off x="10952242" y="6228817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 smtClean="0"/>
              <a:t>FIM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186617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 uiExpand="1" build="p"/>
      <p:bldP spid="6" grpId="0" animBg="1"/>
      <p:bldP spid="7" grpId="0" animBg="1"/>
      <p:bldP spid="8" grpId="0" animBg="1"/>
      <p:bldP spid="14" grpId="0"/>
    </p:bld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2_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2184</TotalTime>
  <Words>1206</Words>
  <Application>Microsoft Office PowerPoint</Application>
  <PresentationFormat>Widescreen</PresentationFormat>
  <Paragraphs>169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18</vt:i4>
      </vt:variant>
    </vt:vector>
  </HeadingPairs>
  <TitlesOfParts>
    <vt:vector size="26" baseType="lpstr">
      <vt:lpstr>Agency FB</vt:lpstr>
      <vt:lpstr>Aharoni</vt:lpstr>
      <vt:lpstr>Arial</vt:lpstr>
      <vt:lpstr>Century Gothic</vt:lpstr>
      <vt:lpstr>Wingdings 3</vt:lpstr>
      <vt:lpstr>Cacho</vt:lpstr>
      <vt:lpstr>1_Cacho</vt:lpstr>
      <vt:lpstr>2_Cacho</vt:lpstr>
      <vt:lpstr>O LIVRO DOS ESPÍRITOS</vt:lpstr>
      <vt:lpstr>O LIVRO DOS ESPÍRITOS</vt:lpstr>
      <vt:lpstr>Apresentação do PowerPoint</vt:lpstr>
      <vt:lpstr>ORIGEM E NATUREZA  DOS ESPÍRITOS</vt:lpstr>
      <vt:lpstr>Apresentação do PowerPoint</vt:lpstr>
      <vt:lpstr>MUNDO NORMAL PRIMITIVO</vt:lpstr>
      <vt:lpstr>FORMA E UBIQUIDADE DOS ESPÍRITOS</vt:lpstr>
      <vt:lpstr>FORMA E UBIQUIDADE DOS ESPÍRITOS</vt:lpstr>
      <vt:lpstr>PERISPÍRITO</vt:lpstr>
      <vt:lpstr>DIFERENTES ORDENS  DE ESPÍRITOS</vt:lpstr>
      <vt:lpstr>ESCALA  ESPÍRITA</vt:lpstr>
      <vt:lpstr>ESCALA  ESPÍRITA</vt:lpstr>
      <vt:lpstr>PROGRESSÃO DOS ESPÍRITOS</vt:lpstr>
      <vt:lpstr>PROGRESSÃO DOS ESPÍRITOS</vt:lpstr>
      <vt:lpstr>PROGRESSÃO DOS ESPÍRITOS</vt:lpstr>
      <vt:lpstr>PROGRESSÃO DOS ESPÍRITOS</vt:lpstr>
      <vt:lpstr>ANJOS  E  DEMÔNIOS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LIVRO DOS ESPÍRITOS</dc:title>
  <dc:creator>GILSON</dc:creator>
  <cp:lastModifiedBy>Gilson</cp:lastModifiedBy>
  <cp:revision>179</cp:revision>
  <dcterms:created xsi:type="dcterms:W3CDTF">2015-03-19T17:38:42Z</dcterms:created>
  <dcterms:modified xsi:type="dcterms:W3CDTF">2015-09-07T21:55:54Z</dcterms:modified>
</cp:coreProperties>
</file>