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94" r:id="rId2"/>
    <p:sldId id="295" r:id="rId3"/>
    <p:sldId id="285" r:id="rId4"/>
    <p:sldId id="287" r:id="rId5"/>
    <p:sldId id="288" r:id="rId6"/>
    <p:sldId id="289" r:id="rId7"/>
    <p:sldId id="290" r:id="rId8"/>
    <p:sldId id="296" r:id="rId9"/>
    <p:sldId id="28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96" y="66"/>
      </p:cViewPr>
      <p:guideLst>
        <p:guide orient="horz" pos="138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42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15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3539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351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1476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951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4248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21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68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48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92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362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63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32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11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56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tx1">
                <a:lumMod val="95000"/>
                <a:lumOff val="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1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92" y="532076"/>
            <a:ext cx="8915399" cy="2262781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146611" y="2794857"/>
            <a:ext cx="71696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pt-BR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CAUSAS PRIMÁRIAS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355470" y="4411307"/>
            <a:ext cx="64901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 PRINCÍPIO  VITAL</a:t>
            </a:r>
            <a:endParaRPr lang="pt-B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80682" y="4489086"/>
            <a:ext cx="165064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 </a:t>
            </a:r>
            <a:r>
              <a:rPr lang="pt-BR" sz="24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IV</a:t>
            </a:r>
            <a:endParaRPr lang="pt-BR" sz="2400" b="1" spc="-150" dirty="0">
              <a:solidFill>
                <a:prstClr val="white"/>
              </a:solidFill>
            </a:endParaRPr>
          </a:p>
        </p:txBody>
      </p:sp>
      <p:sp>
        <p:nvSpPr>
          <p:cNvPr id="6" name="Seta para a direita 5">
            <a:hlinkClick r:id="rId2" action="ppaction://hlinkpres?slideindex=1&amp;slidetitle="/>
          </p:cNvPr>
          <p:cNvSpPr/>
          <p:nvPr/>
        </p:nvSpPr>
        <p:spPr>
          <a:xfrm>
            <a:off x="2702859" y="4471553"/>
            <a:ext cx="1342893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2067185" y="2875928"/>
            <a:ext cx="1079426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32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380482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Seres orgânicos e inorgânicos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4199277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A Vida e a Morte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456682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Inteligência e instinto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7" y="613036"/>
            <a:ext cx="3635430" cy="1829526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Das Causas Primárias                    </a:t>
            </a: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IV –                                Do princípio vital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PRIMEIRA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3767" y="2736028"/>
            <a:ext cx="2091109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52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tx1">
                <a:lumMod val="95000"/>
                <a:lumOff val="5000"/>
              </a:schemeClr>
            </a:gs>
            <a:gs pos="23000">
              <a:schemeClr val="tx2">
                <a:lumMod val="50000"/>
              </a:schemeClr>
            </a:gs>
            <a:gs pos="50000">
              <a:schemeClr val="tx1">
                <a:lumMod val="95000"/>
                <a:lumOff val="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12323" y="573048"/>
            <a:ext cx="9844572" cy="95264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SERES ORGÂNICOS</a:t>
            </a:r>
            <a:br>
              <a:rPr lang="pt-BR" sz="49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 INORGÂNICOS 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6033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Cap.IV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1761567" y="2298529"/>
            <a:ext cx="9654987" cy="3767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  KARDEC DEFINE:</a:t>
            </a:r>
          </a:p>
          <a:p>
            <a:pPr marL="0" indent="0" algn="ctr">
              <a:buNone/>
            </a:pPr>
            <a:r>
              <a:rPr lang="pt-BR" sz="24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SERES ORGÂNICOS: HOMENS, </a:t>
            </a:r>
            <a:r>
              <a:rPr lang="pt-BR" sz="2400" b="1" dirty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ANIMAIS E PLANTAS   </a:t>
            </a:r>
          </a:p>
          <a:p>
            <a:pPr marL="0" indent="0" algn="ctr">
              <a:buNone/>
            </a:pPr>
            <a:r>
              <a:rPr lang="pt-BR" sz="24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Têm em si uma fonte de atividade íntima que lhes dá a vida; Nascem, crescem, reproduzem-se por si mesmos e morrem; são providos de órgãos; </a:t>
            </a:r>
          </a:p>
          <a:p>
            <a:pPr marL="0" indent="0" algn="ctr">
              <a:buNone/>
            </a:pPr>
            <a:r>
              <a:rPr lang="pt-BR" sz="2400" b="1" dirty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SERES </a:t>
            </a:r>
            <a:r>
              <a:rPr lang="pt-BR" sz="24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INORGÂNICOS</a:t>
            </a:r>
            <a:r>
              <a:rPr lang="pt-BR" sz="2400" b="1" dirty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: </a:t>
            </a:r>
            <a:r>
              <a:rPr lang="pt-BR" sz="24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MINERAIS, ÁGUA, AR, </a:t>
            </a:r>
            <a:r>
              <a:rPr lang="pt-BR" sz="2400" b="1" dirty="0" err="1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etc</a:t>
            </a:r>
            <a:endParaRPr lang="pt-BR" sz="2400" b="1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j-lt"/>
            </a:endParaRPr>
          </a:p>
          <a:p>
            <a:pPr marL="0" indent="0" algn="ctr">
              <a:buNone/>
            </a:pPr>
            <a:r>
              <a:rPr lang="pt-BR" sz="24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Carecem de vitalidade, de movimentos próprios e que                             se formam apenas pela agregação da matéria.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10560469" y="6355863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8" name="Retângulo 7"/>
          <p:cNvSpPr/>
          <p:nvPr/>
        </p:nvSpPr>
        <p:spPr>
          <a:xfrm>
            <a:off x="188551" y="49626"/>
            <a:ext cx="240642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 PRINCÍPIO VITAL</a:t>
            </a:r>
            <a:endParaRPr lang="pt-BR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257" y="49626"/>
            <a:ext cx="1231499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53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12323" y="206456"/>
            <a:ext cx="9844572" cy="77850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SERES ORGÂNICOS </a:t>
            </a:r>
            <a:br>
              <a:rPr lang="pt-BR" sz="49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 INORGÂNICOS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6033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Cap.IV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2574068" y="1719563"/>
            <a:ext cx="7921082" cy="1978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Questão </a:t>
            </a: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nº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É a mesma a força que une os elementos da matéria nos corpos orgânicos                             e nos inorgânicos?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“Sim, a lei de atração é a mesma para todos.” </a:t>
            </a:r>
          </a:p>
        </p:txBody>
      </p:sp>
      <p:sp>
        <p:nvSpPr>
          <p:cNvPr id="6" name="Retângulo 5"/>
          <p:cNvSpPr/>
          <p:nvPr/>
        </p:nvSpPr>
        <p:spPr>
          <a:xfrm>
            <a:off x="10627704" y="6409651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133104" y="5467649"/>
            <a:ext cx="8073336" cy="915107"/>
          </a:xfrm>
          <a:prstGeom prst="round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23000">
                <a:schemeClr val="bg2">
                  <a:lumMod val="10000"/>
                </a:schemeClr>
              </a:gs>
              <a:gs pos="63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64.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PRINCÍPIO VITAL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ELEMENTO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PRIMITIVO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a)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AGENTE VITAL: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PROPRIEDADE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MATÉRIA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 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3169755" y="4226976"/>
            <a:ext cx="6539020" cy="576000"/>
          </a:xfrm>
          <a:prstGeom prst="round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23000">
                <a:schemeClr val="bg2">
                  <a:lumMod val="10000"/>
                </a:schemeClr>
              </a:gs>
              <a:gs pos="63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62.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ANIMALIZAÇÃO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” 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MATÉRIA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3169749" y="4850854"/>
            <a:ext cx="7039093" cy="576000"/>
          </a:xfrm>
          <a:prstGeom prst="round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23000">
                <a:schemeClr val="bg2">
                  <a:lumMod val="10000"/>
                </a:schemeClr>
              </a:gs>
              <a:gs pos="63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63. 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PRINCÍPIO VITAL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EFEITO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OU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3169749" y="3657299"/>
            <a:ext cx="5969180" cy="540000"/>
          </a:xfrm>
          <a:prstGeom prst="round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23000">
                <a:schemeClr val="bg2">
                  <a:lumMod val="10000"/>
                </a:schemeClr>
              </a:gs>
              <a:gs pos="63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61.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DIFERENCIAÇÃO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” 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MATÉRIA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88551" y="49626"/>
            <a:ext cx="240642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 PRINCÍPIO VITAL</a:t>
            </a:r>
            <a:endParaRPr lang="pt-BR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188431" y="3112225"/>
            <a:ext cx="2103302" cy="4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49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build="p"/>
      <p:bldP spid="7" grpId="0" uiExpand="1" build="p" animBg="1"/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12323" y="937866"/>
            <a:ext cx="9844572" cy="77850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SERES </a:t>
            </a:r>
            <a:r>
              <a:rPr lang="pt-BR" sz="49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ORGÂNICOS</a:t>
            </a:r>
            <a:br>
              <a:rPr lang="pt-BR" sz="49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 INORGÂNICOS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6033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Cap.IV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469740" y="1842930"/>
            <a:ext cx="2103302" cy="437813"/>
          </a:xfrm>
          <a:prstGeom prst="rect">
            <a:avLst/>
          </a:prstGeom>
        </p:spPr>
      </p:pic>
      <p:sp>
        <p:nvSpPr>
          <p:cNvPr id="7" name="Retângulo de cantos arredondados 6"/>
          <p:cNvSpPr/>
          <p:nvPr/>
        </p:nvSpPr>
        <p:spPr>
          <a:xfrm>
            <a:off x="1612323" y="4232826"/>
            <a:ext cx="9629424" cy="4680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67.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AGENTE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VITAL E MATÉRIA </a:t>
            </a:r>
            <a:r>
              <a:rPr lang="pt-BR" sz="28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</a:t>
            </a:r>
            <a:r>
              <a:rPr lang="pt-BR" sz="2800" b="1" spc="-15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</a:t>
            </a:r>
            <a:r>
              <a:rPr lang="pt-BR" sz="28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800" b="1" spc="-15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PRODUÇÃO</a:t>
            </a:r>
            <a:r>
              <a:rPr lang="pt-BR" sz="28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800" b="1" spc="-15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VIDA</a:t>
            </a:r>
            <a:r>
              <a:rPr lang="pt-BR" sz="28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  <a:endParaRPr lang="pt-BR" sz="28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1791299" y="4768516"/>
            <a:ext cx="9490786" cy="534669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67a. </a:t>
            </a:r>
            <a:r>
              <a:rPr lang="pt-B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FORÇA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MOTRIZ ORGÂNICA  </a:t>
            </a: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</a:t>
            </a: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PRINCÍPIO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VITAL</a:t>
            </a:r>
            <a:endParaRPr lang="pt-BR" sz="2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2406760" y="2965258"/>
            <a:ext cx="6427956" cy="5760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65.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FONTE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PRINCÍPIO VITAL</a:t>
            </a:r>
            <a:endParaRPr lang="pt-BR" sz="2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389580" y="3602583"/>
            <a:ext cx="8287384" cy="57600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66.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PRINCÍPIO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VITAL: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ÚNICO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MODIFICADO</a:t>
            </a:r>
            <a:endParaRPr lang="pt-BR" sz="2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88551" y="116861"/>
            <a:ext cx="240642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 PRINCÍPIO VITAL</a:t>
            </a:r>
            <a:endParaRPr lang="pt-BR" dirty="0"/>
          </a:p>
        </p:txBody>
      </p:sp>
      <p:sp>
        <p:nvSpPr>
          <p:cNvPr id="15" name="CaixaDeTexto 2"/>
          <p:cNvSpPr txBox="1"/>
          <p:nvPr/>
        </p:nvSpPr>
        <p:spPr>
          <a:xfrm>
            <a:off x="9991164" y="5814090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93798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8" grpId="0" animBg="1"/>
      <p:bldP spid="10" grpId="0" animBg="1"/>
      <p:bldP spid="11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76750" y="608085"/>
            <a:ext cx="9844572" cy="778505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VIDA E A MORTE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6033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Cap.IV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2835070" y="1695930"/>
            <a:ext cx="6939448" cy="1978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 </a:t>
            </a:r>
            <a:endParaRPr lang="pt-BR" sz="2400" b="1" dirty="0" smtClean="0">
              <a:ln w="9525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Questão nº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Qual a causa da morte                        dos seres orgânicos?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“Esgotamento dos órgãos.” </a:t>
            </a:r>
          </a:p>
        </p:txBody>
      </p:sp>
      <p:sp>
        <p:nvSpPr>
          <p:cNvPr id="6" name="Retângulo 5"/>
          <p:cNvSpPr/>
          <p:nvPr/>
        </p:nvSpPr>
        <p:spPr>
          <a:xfrm>
            <a:off x="3465589" y="4568134"/>
            <a:ext cx="5503596" cy="5760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69. 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” E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465584" y="5205459"/>
            <a:ext cx="6283530" cy="576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70. 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VITAL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APÓS A MORTE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465582" y="3998457"/>
            <a:ext cx="7829945" cy="5400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68 a.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DESORGANIZAÇÃO 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MÁQUINA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359540" y="3210094"/>
            <a:ext cx="2103302" cy="437813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88551" y="49626"/>
            <a:ext cx="240642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 PRINCÍPIO VITAL</a:t>
            </a:r>
            <a:endParaRPr lang="pt-BR" dirty="0"/>
          </a:p>
        </p:txBody>
      </p:sp>
      <p:sp>
        <p:nvSpPr>
          <p:cNvPr id="12" name="CaixaDeTexto 2"/>
          <p:cNvSpPr txBox="1"/>
          <p:nvPr/>
        </p:nvSpPr>
        <p:spPr>
          <a:xfrm>
            <a:off x="9991164" y="5814090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6893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build="p"/>
      <p:bldP spid="6" grpId="0" animBg="1"/>
      <p:bldP spid="7" grpId="0" animBg="1"/>
      <p:bldP spid="8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329936" y="441212"/>
            <a:ext cx="9844572" cy="77850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INTELIGÊNCIA </a:t>
            </a:r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 INSTINTO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6033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Cap.IV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1612323" y="1511049"/>
            <a:ext cx="8990105" cy="256950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BR" sz="26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600" i="1" dirty="0">
                <a:ln w="9525">
                  <a:solidFill>
                    <a:schemeClr val="bg1"/>
                  </a:solidFill>
                  <a:prstDash val="solid"/>
                </a:ln>
              </a:rPr>
              <a:t>Questão nº </a:t>
            </a:r>
            <a:r>
              <a:rPr lang="pt-BR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 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inteligência é atributo do princípio vital?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“Não, pois que as plantas vivem e não pensam...”</a:t>
            </a:r>
          </a:p>
          <a:p>
            <a:pPr algn="ctr"/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 </a:t>
            </a: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 os seres relacionando                                                           inteligência, princípio vital e matéria </a:t>
            </a: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com Canto Aparado do Mesmo Lado 6"/>
          <p:cNvSpPr/>
          <p:nvPr/>
        </p:nvSpPr>
        <p:spPr>
          <a:xfrm>
            <a:off x="2826746" y="4215409"/>
            <a:ext cx="7574765" cy="715693"/>
          </a:xfrm>
          <a:prstGeom prst="snip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bg2">
                  <a:lumMod val="25000"/>
                </a:schemeClr>
              </a:gs>
              <a:gs pos="23000">
                <a:schemeClr val="bg2">
                  <a:lumMod val="10000"/>
                </a:schemeClr>
              </a:gs>
              <a:gs pos="69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72.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FONTE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INTELIGÊNCIA</a:t>
            </a:r>
            <a:endParaRPr lang="pt-BR" sz="2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2208184" y="4949747"/>
            <a:ext cx="8742253" cy="492121"/>
          </a:xfrm>
          <a:prstGeom prst="round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23000">
                <a:schemeClr val="bg2">
                  <a:lumMod val="10000"/>
                </a:schemeClr>
              </a:gs>
              <a:gs pos="69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72 a.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INTELIGÊNCIA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INDIVIDUALIDADE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MORAL</a:t>
            </a:r>
            <a:endParaRPr lang="pt-BR" sz="2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2826741" y="5466050"/>
            <a:ext cx="7890565" cy="567832"/>
          </a:xfrm>
          <a:prstGeom prst="round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23000">
                <a:schemeClr val="bg2">
                  <a:lumMod val="10000"/>
                </a:schemeClr>
              </a:gs>
              <a:gs pos="69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73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RELAÇÕES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INTELIGÊNCIA/INSTINTO</a:t>
            </a:r>
            <a:endParaRPr lang="pt-BR" sz="2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9933014" y="616346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88551" y="49626"/>
            <a:ext cx="240642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 PRINCÍPIO VITAL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442029" y="3863421"/>
            <a:ext cx="2182762" cy="4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9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uiExpand="1" build="p"/>
      <p:bldP spid="7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27475" y="862035"/>
            <a:ext cx="9844572" cy="778505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INTELIGÊNCIA E INSTINTO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6033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Cap.IV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2729754" y="4164646"/>
            <a:ext cx="8202706" cy="576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75.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INSTINTO SER INFALÍVEL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2729754" y="4790231"/>
            <a:ext cx="8202706" cy="576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75 a.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RAZÃO SER INFALÍVEL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3589011" y="2971403"/>
            <a:ext cx="6321864" cy="109353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74.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DISTINÇÃO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DOS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ATOS                           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INTELIGÊNCIA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DO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INSTINTO</a:t>
            </a: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88551" y="49626"/>
            <a:ext cx="240642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prstClr val="white"/>
                </a:solidFill>
              </a:rPr>
              <a:t>DO PRINCÍPIO VITAL</a:t>
            </a:r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13" name="CaixaDeTexto 2"/>
          <p:cNvSpPr txBox="1"/>
          <p:nvPr/>
        </p:nvSpPr>
        <p:spPr>
          <a:xfrm>
            <a:off x="9991164" y="5814090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>
                <a:solidFill>
                  <a:prstClr val="black"/>
                </a:solidFill>
              </a:rPr>
              <a:t>FIM</a:t>
            </a:r>
            <a:endParaRPr lang="pt-BR" sz="3200" b="1" dirty="0">
              <a:solidFill>
                <a:prstClr val="black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933784" y="2676789"/>
            <a:ext cx="2182762" cy="4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53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8" grpId="0" animBg="1"/>
      <p:bldP spid="11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46063" y="593095"/>
            <a:ext cx="9844572" cy="778505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 PRINCÍPIO  VITAL</a:t>
            </a:r>
            <a:endParaRPr lang="pt-B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6738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Cap. IV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32673" y="4174215"/>
            <a:ext cx="79095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O </a:t>
            </a:r>
            <a:r>
              <a:rPr lang="pt-BR" sz="5400" dirty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LIVRO DOS ESPÍRITOS</a:t>
            </a:r>
            <a:endParaRPr lang="pt-BR" dirty="0"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50000">
                    <a:schemeClr val="bg2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05242" y="5153844"/>
            <a:ext cx="8369050" cy="1077218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23000">
                <a:schemeClr val="tx2">
                  <a:lumMod val="50000"/>
                </a:schemeClr>
              </a:gs>
              <a:gs pos="69000">
                <a:schemeClr val="tx1">
                  <a:lumMod val="95000"/>
                  <a:lumOff val="5000"/>
                </a:schemeClr>
              </a:gs>
              <a:gs pos="99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  <a:effectLst>
            <a:softEdge rad="317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FIM DA </a:t>
            </a:r>
            <a:r>
              <a:rPr lang="pt-BR" sz="2800" b="1" spc="-15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 PRIMEIRA:</a:t>
            </a:r>
          </a:p>
          <a:p>
            <a:pPr algn="ctr"/>
            <a:r>
              <a:rPr lang="pt-BR" sz="3600" b="1" i="1" spc="-15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CAUSAS PRIMÁRIAS</a:t>
            </a:r>
            <a:endParaRPr lang="pt-BR" sz="900" b="1" i="1" spc="-15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873161" y="1618746"/>
            <a:ext cx="8369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3"/>
                </a:solidFill>
              </a:rPr>
              <a:t>FIM</a:t>
            </a:r>
            <a:endParaRPr lang="pt-BR" sz="1050" b="1" spc="-15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3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</TotalTime>
  <Words>479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Agency FB</vt:lpstr>
      <vt:lpstr>Aharoni</vt:lpstr>
      <vt:lpstr>Arial</vt:lpstr>
      <vt:lpstr>Century Gothic</vt:lpstr>
      <vt:lpstr>Wingdings 3</vt:lpstr>
      <vt:lpstr>1_Cacho</vt:lpstr>
      <vt:lpstr>O LIVRO DOS ESPÍRITOS</vt:lpstr>
      <vt:lpstr>Apresentação do PowerPoint</vt:lpstr>
      <vt:lpstr>SERES ORGÂNICOS  E INORGÂNICOS </vt:lpstr>
      <vt:lpstr>SERES ORGÂNICOS  E INORGÂNICOS</vt:lpstr>
      <vt:lpstr>SERES ORGÂNICOS  E INORGÂNICOS</vt:lpstr>
      <vt:lpstr>A VIDA E A MORTE</vt:lpstr>
      <vt:lpstr>INTELIGÊNCIA  E INSTINTO</vt:lpstr>
      <vt:lpstr>INTELIGÊNCIA E INSTINTO</vt:lpstr>
      <vt:lpstr>DO  PRINCÍPIO  VITAL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148</cp:revision>
  <dcterms:created xsi:type="dcterms:W3CDTF">2015-03-19T17:38:42Z</dcterms:created>
  <dcterms:modified xsi:type="dcterms:W3CDTF">2015-07-23T11:52:43Z</dcterms:modified>
</cp:coreProperties>
</file>