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93" r:id="rId2"/>
    <p:sldId id="294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19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78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063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95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055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600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120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1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5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43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31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2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04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97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84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55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tx1">
                <a:lumMod val="95000"/>
                <a:lumOff val="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79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679993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624410" y="2942774"/>
            <a:ext cx="6490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CAUSAS PRIMÁRIAS</a:t>
            </a:r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3274787" y="4381562"/>
            <a:ext cx="6490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 CRIAÇÃO</a:t>
            </a:r>
            <a:endParaRPr lang="pt-BR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80682" y="4473894"/>
            <a:ext cx="1846211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2405962" y="2993067"/>
            <a:ext cx="112224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 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3624410" y="4447000"/>
            <a:ext cx="121920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8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378619" y="124569"/>
            <a:ext cx="9844572" cy="1683708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CONSIDERAÇÕES</a:t>
            </a:r>
            <a:r>
              <a:rPr lang="pt-B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7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CONCORDÂNCIAS BÍBLICAS </a:t>
            </a:r>
            <a:br>
              <a:rPr lang="pt-BR" sz="27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CONCERNENTES À CRIAÇÃO</a:t>
            </a:r>
            <a:endParaRPr lang="pt-BR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374029" y="2171814"/>
            <a:ext cx="9836100" cy="1091500"/>
          </a:xfrm>
          <a:prstGeom prst="snip2Diag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t-BR" sz="3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pt-BR" sz="2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SÓ</a:t>
            </a:r>
            <a:r>
              <a:rPr lang="pt-BR" sz="28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DE “COMENTÁRIOS DE KARDEC”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3969288" y="3187964"/>
            <a:ext cx="4776277" cy="468000"/>
          </a:xfrm>
          <a:prstGeom prst="snip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APARENTE “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CONTRADIÇÃO”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3161052" y="3703484"/>
            <a:ext cx="6465626" cy="468000"/>
          </a:xfrm>
          <a:prstGeom prst="snip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SEIS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MUNDO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com Canto Diagonal Aparado 9"/>
          <p:cNvSpPr/>
          <p:nvPr/>
        </p:nvSpPr>
        <p:spPr>
          <a:xfrm>
            <a:off x="4197884" y="4219786"/>
            <a:ext cx="4172944" cy="540000"/>
          </a:xfrm>
          <a:prstGeom prst="snip2Diag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DADOS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CIÊNCIA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com Canto Diagonal Aparado 10"/>
          <p:cNvSpPr/>
          <p:nvPr/>
        </p:nvSpPr>
        <p:spPr>
          <a:xfrm>
            <a:off x="4773254" y="4801664"/>
            <a:ext cx="3086578" cy="540000"/>
          </a:xfrm>
          <a:prstGeom prst="snip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NOÉ 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DILÚVIO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com Canto Diagonal Aparado 11"/>
          <p:cNvSpPr/>
          <p:nvPr/>
        </p:nvSpPr>
        <p:spPr>
          <a:xfrm>
            <a:off x="2427452" y="5377577"/>
            <a:ext cx="8077991" cy="468000"/>
          </a:xfrm>
          <a:prstGeom prst="snip2Diag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LEIS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ANTROPOLÓGICAS: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INTELECTO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RAÇAS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com Canto Diagonal Aparado 13"/>
          <p:cNvSpPr/>
          <p:nvPr/>
        </p:nvSpPr>
        <p:spPr>
          <a:xfrm>
            <a:off x="3301872" y="5881490"/>
            <a:ext cx="6308742" cy="468000"/>
          </a:xfrm>
          <a:prstGeom prst="snip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ACORDO: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RELIGIÃO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CIÊNCIA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com Canto Diagonal Aparado 14"/>
          <p:cNvSpPr/>
          <p:nvPr/>
        </p:nvSpPr>
        <p:spPr>
          <a:xfrm>
            <a:off x="5253220" y="1854455"/>
            <a:ext cx="2151532" cy="550962"/>
          </a:xfrm>
          <a:prstGeom prst="snip2DiagRect">
            <a:avLst/>
          </a:prstGeom>
        </p:spPr>
        <p:txBody>
          <a:bodyPr wrap="none">
            <a:spAutoFit/>
          </a:bodyPr>
          <a:lstStyle/>
          <a:p>
            <a:r>
              <a:rPr lang="pt-BR" sz="2400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Questão </a:t>
            </a: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59  </a:t>
            </a:r>
            <a:endParaRPr lang="pt-BR" sz="2400" i="1" dirty="0"/>
          </a:p>
        </p:txBody>
      </p:sp>
      <p:sp>
        <p:nvSpPr>
          <p:cNvPr id="16" name="Retângulo 15"/>
          <p:cNvSpPr/>
          <p:nvPr/>
        </p:nvSpPr>
        <p:spPr>
          <a:xfrm>
            <a:off x="174811" y="116061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  <p:sp>
        <p:nvSpPr>
          <p:cNvPr id="17" name="CaixaDeTexto 2"/>
          <p:cNvSpPr txBox="1"/>
          <p:nvPr/>
        </p:nvSpPr>
        <p:spPr>
          <a:xfrm>
            <a:off x="10381130" y="6000837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795150" y="2830659"/>
            <a:ext cx="218276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8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18194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DAS CAUSAS PRIMÁRIAS</a:t>
            </a:r>
            <a:b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 CRIAÇÃO</a:t>
            </a:r>
            <a:endParaRPr lang="pt-BR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59697" y="4533697"/>
            <a:ext cx="1949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dirty="0" smtClean="0">
                <a:solidFill>
                  <a:schemeClr val="bg1"/>
                </a:solidFill>
              </a:rPr>
              <a:t>FIM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094107" y="5055259"/>
            <a:ext cx="7643193" cy="683264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457200" marR="0" lvl="0" indent="-45720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4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– Considerações e concordâncias bíblicas</a:t>
            </a:r>
          </a:p>
          <a:p>
            <a:pPr marL="457200" marR="0" lvl="0" indent="-45720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                                concernentes à criação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14526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Formação dos mundos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3539712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Formação dos seres vivos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390726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Povoamento da Terra. Adão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91607" y="428826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Diversidade das raças humanas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7" y="613036"/>
            <a:ext cx="3635430" cy="1484816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Causas Primárias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III – Da Criação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094107" y="467425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Pluralidade dos mundos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PRIMEIRA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3767" y="2188704"/>
            <a:ext cx="209110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9" grpId="0" animBg="1"/>
      <p:bldP spid="10" grpId="0" animBg="1"/>
      <p:bldP spid="11" grpId="0" animBg="1"/>
      <p:bldP spid="2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tx1">
                <a:lumMod val="95000"/>
                <a:lumOff val="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27475" y="351049"/>
            <a:ext cx="9844572" cy="778505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FORMAÇÃO  DOS  MUNDOS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060615" y="816807"/>
            <a:ext cx="9140787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pt-BR" sz="3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UNIVERSO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 </a:t>
            </a:r>
          </a:p>
          <a:p>
            <a:pPr marL="0" indent="0" algn="ctr">
              <a:buNone/>
            </a:pP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Kardec identifica o universo:</a:t>
            </a:r>
          </a:p>
          <a:p>
            <a:pPr marL="0" indent="0" algn="ctr">
              <a:buNone/>
            </a:pP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Todos os 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mundos-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visíveis e invisíveis;                                  Todos os 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seres-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animados e inanimados;                                                Todos os 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astros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; Todos os 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fluidos</a:t>
            </a:r>
            <a:r>
              <a:rPr lang="pt-BR" sz="2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do espaço.</a:t>
            </a:r>
          </a:p>
          <a:p>
            <a:pPr marL="0" indent="0" algn="ctr">
              <a:buNone/>
            </a:pPr>
            <a:endParaRPr lang="pt-BR" sz="16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Questão nº </a:t>
            </a:r>
            <a:r>
              <a:rPr lang="pt-B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Universo foi criado, ou existe de toda                        a eternidade, como Deus?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-...(O Universo) não pode ter-se feito a si mesmo.                                  Se existisse, como Deus, de toda a eternidade,                                               não seria obra de Deus. </a:t>
            </a:r>
          </a:p>
          <a:p>
            <a:pPr marL="0" indent="0" algn="ctr">
              <a:buNone/>
            </a:pPr>
            <a:endParaRPr lang="pt-B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412552" y="631552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24911" y="89167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648" y="89167"/>
            <a:ext cx="1231499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2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12323" y="593095"/>
            <a:ext cx="9844572" cy="778505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  DOS  MUNDOS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687190" y="2041146"/>
            <a:ext cx="2103302" cy="437813"/>
          </a:xfrm>
          <a:prstGeom prst="rect">
            <a:avLst/>
          </a:prstGeom>
        </p:spPr>
      </p:pic>
      <p:sp>
        <p:nvSpPr>
          <p:cNvPr id="7" name="Retângulo de cantos arredondados 6"/>
          <p:cNvSpPr/>
          <p:nvPr/>
        </p:nvSpPr>
        <p:spPr>
          <a:xfrm>
            <a:off x="2231699" y="4421280"/>
            <a:ext cx="8820000" cy="540000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41.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RENOVAÇÃO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MUNDOS E DE SERES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057400" y="5030929"/>
            <a:ext cx="9465400" cy="540000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42.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DURAÇÃO (TEMPO)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FORMAR MUNDOS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658768" y="3140265"/>
            <a:ext cx="8478923" cy="576000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39.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FORMAÇÃO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MUNDOS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496943" y="3777590"/>
            <a:ext cx="7130691" cy="576000"/>
          </a:xfrm>
          <a:prstGeom prst="round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40.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INFLUÊNCIA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COMETAS</a:t>
            </a:r>
            <a:endParaRPr lang="pt-BR" sz="2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793233" y="2557141"/>
            <a:ext cx="7438656" cy="540000"/>
          </a:xfrm>
          <a:prstGeom prst="roundRect">
            <a:avLst/>
          </a:prstGeom>
          <a:gradFill>
            <a:gsLst>
              <a:gs pos="50000">
                <a:schemeClr val="bg2">
                  <a:lumMod val="10000"/>
                </a:schemeClr>
              </a:gs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tx2">
                  <a:lumMod val="50000"/>
                </a:schemeClr>
              </a:gs>
            </a:gsLst>
            <a:path path="circle">
              <a:fillToRect l="50000" t="50000"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i="1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Q. 38. </a:t>
            </a:r>
            <a:r>
              <a:rPr lang="pt-BR" sz="2800" b="1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2800" b="1" dirty="0" smtClean="0">
                <a:solidFill>
                  <a:srgbClr val="FFC0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FAÇA-SE</a:t>
            </a:r>
            <a:r>
              <a:rPr lang="pt-BR" sz="2800" b="1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t-BR" sz="28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LUZ</a:t>
            </a:r>
            <a:r>
              <a:rPr lang="pt-BR" sz="2800" b="1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pt-BR" sz="2800" b="1" dirty="0" smtClean="0">
                <a:solidFill>
                  <a:srgbClr val="CCFF33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LUZ FOI FEITA</a:t>
            </a:r>
            <a:r>
              <a:rPr lang="pt-BR" sz="2800" b="1" dirty="0" smtClean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pt-BR" sz="2800" b="1" dirty="0"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74811" y="89167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  <p:sp>
        <p:nvSpPr>
          <p:cNvPr id="15" name="CaixaDeTexto 2"/>
          <p:cNvSpPr txBox="1"/>
          <p:nvPr/>
        </p:nvSpPr>
        <p:spPr>
          <a:xfrm>
            <a:off x="10381130" y="597394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9843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12323" y="593095"/>
            <a:ext cx="9844572" cy="778505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  DOS  SERES  VIVOS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2235427" y="1677415"/>
            <a:ext cx="837430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pt-BR" sz="2400" b="1" dirty="0" smtClean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começou a Terra                                            a ser povoada?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começo tudo era caos; os elementos estavam em confusão. Pouco a pouco cada coisa tomou o seu lugar. Apareceram então os seres vivos apropriados ao estado do globo.”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75621" y="6140711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4811" y="89167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2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00581" y="593095"/>
            <a:ext cx="9844572" cy="778505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  DOS  SERES  VIVOS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466853" y="2096338"/>
            <a:ext cx="2182762" cy="437813"/>
          </a:xfrm>
          <a:prstGeom prst="rect">
            <a:avLst/>
          </a:prstGeom>
        </p:spPr>
      </p:pic>
      <p:sp>
        <p:nvSpPr>
          <p:cNvPr id="7" name="Retângulo com Canto Diagonal Aparado 6"/>
          <p:cNvSpPr/>
          <p:nvPr/>
        </p:nvSpPr>
        <p:spPr>
          <a:xfrm>
            <a:off x="2745611" y="2507723"/>
            <a:ext cx="8564814" cy="468000"/>
          </a:xfrm>
          <a:prstGeom prst="snip2Diag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LOCALIZAÇÃO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GERMENS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SERES VIVOS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2745611" y="3023243"/>
            <a:ext cx="8564819" cy="468000"/>
          </a:xfrm>
          <a:prstGeom prst="snip2Diag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45.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LOCALIZAÇÃO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GERMENS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(ANTES DA TERRA)</a:t>
            </a:r>
            <a:endParaRPr lang="pt-BR" sz="24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com Canto Diagonal Aparado 9"/>
          <p:cNvSpPr/>
          <p:nvPr/>
        </p:nvSpPr>
        <p:spPr>
          <a:xfrm>
            <a:off x="2745607" y="3539545"/>
            <a:ext cx="7312794" cy="540000"/>
          </a:xfrm>
          <a:prstGeom prst="snip2Diag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46. 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NASCIMENTO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ESPONTÂNEO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SERES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com Canto Diagonal Aparado 10"/>
          <p:cNvSpPr/>
          <p:nvPr/>
        </p:nvSpPr>
        <p:spPr>
          <a:xfrm>
            <a:off x="2759456" y="4121423"/>
            <a:ext cx="8564819" cy="540000"/>
          </a:xfrm>
          <a:prstGeom prst="snip2Diag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47.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(E O “LIMO DA TERRA”)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Retângulo com Canto Diagonal Aparado 11"/>
          <p:cNvSpPr/>
          <p:nvPr/>
        </p:nvSpPr>
        <p:spPr>
          <a:xfrm>
            <a:off x="2759457" y="4697336"/>
            <a:ext cx="7836826" cy="468000"/>
          </a:xfrm>
          <a:prstGeom prst="snip2Diag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48.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ÉPOCA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APARECIMENTO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Retângulo com Canto Diagonal Aparado 13"/>
          <p:cNvSpPr/>
          <p:nvPr/>
        </p:nvSpPr>
        <p:spPr>
          <a:xfrm>
            <a:off x="2759452" y="5210782"/>
            <a:ext cx="7460314" cy="468000"/>
          </a:xfrm>
          <a:prstGeom prst="snip2Diag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49.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LEIS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REPRODUÇÃO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74811" y="89167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  <p:sp>
        <p:nvSpPr>
          <p:cNvPr id="16" name="CaixaDeTexto 2"/>
          <p:cNvSpPr txBox="1"/>
          <p:nvPr/>
        </p:nvSpPr>
        <p:spPr>
          <a:xfrm>
            <a:off x="10381130" y="597394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6190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00581" y="593095"/>
            <a:ext cx="9844572" cy="778505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POVOAMENTO DA TERRA. ADÃO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465731" y="1919460"/>
            <a:ext cx="9843247" cy="264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Q.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espécie humana começou por um único homem? 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“Não; aquele a quem chamais Adão não foi o primeiro,                       nem o único a povoar a Terra.”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504385" y="4662599"/>
            <a:ext cx="6459885" cy="1254108"/>
          </a:xfrm>
          <a:prstGeom prst="roundRect">
            <a:avLst/>
          </a:prstGeom>
          <a:gradFill>
            <a:gsLst>
              <a:gs pos="12000">
                <a:schemeClr val="tx2">
                  <a:lumMod val="75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tx1">
                  <a:lumMod val="95000"/>
                  <a:lumOff val="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51.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,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LEIS DA NATUREZA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 PROGRESSO DA HUMANIDADE                   </a:t>
            </a:r>
            <a:r>
              <a:rPr lang="pt-BR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MUITO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A.C.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74811" y="89167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  <p:sp>
        <p:nvSpPr>
          <p:cNvPr id="10" name="CaixaDeTexto 2"/>
          <p:cNvSpPr txBox="1"/>
          <p:nvPr/>
        </p:nvSpPr>
        <p:spPr>
          <a:xfrm>
            <a:off x="10381130" y="597394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880261" y="4288448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5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18194" y="619989"/>
            <a:ext cx="9844572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DIVERSIDADE</a:t>
            </a: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RAÇAS HUMANAS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657205" y="2027036"/>
            <a:ext cx="9369387" cy="264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Q.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provêm as diferenças físicas e morais                              que distinguem as raças humanas na Terra?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 clima, da vida e dos costumes... 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rredondar Retângulo em um Canto Diagonal 6"/>
          <p:cNvSpPr/>
          <p:nvPr/>
        </p:nvSpPr>
        <p:spPr>
          <a:xfrm>
            <a:off x="3792067" y="4259189"/>
            <a:ext cx="5325041" cy="540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53. 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SURGIMENTO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4454017" y="4851917"/>
            <a:ext cx="4138760" cy="540000"/>
          </a:xfrm>
          <a:prstGeom prst="round2Diag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53 a.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ESPÉCIE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ÚNICA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4053114" y="5467602"/>
            <a:ext cx="5325041" cy="540000"/>
          </a:xfrm>
          <a:prstGeom prst="round2Diag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54.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FRATERNIDADE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UNIVERSAL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4811" y="89167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  <p:sp>
        <p:nvSpPr>
          <p:cNvPr id="12" name="CaixaDeTexto 2"/>
          <p:cNvSpPr txBox="1"/>
          <p:nvPr/>
        </p:nvSpPr>
        <p:spPr>
          <a:xfrm>
            <a:off x="10381130" y="597394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2003459" y="3710654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9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uiExpand="1" build="p"/>
      <p:bldP spid="7" grpId="0" animBg="1"/>
      <p:bldP spid="8" grpId="0" animBg="1"/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12323" y="503155"/>
            <a:ext cx="9844572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3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PLURALIDADE</a:t>
            </a:r>
            <a:r>
              <a:rPr lang="pt-B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  MUNDOS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62605" y="752296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1ª P/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Cap. III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1684099" y="1475709"/>
            <a:ext cx="9369387" cy="2649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</a:t>
            </a: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.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 habitados todos os globos                                                          que se movem no espaço?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“Sim, e o homem terreno está longe de ser, como supõe,                       o primeiro em inteligência, em bondade                                                        e em perfeição...”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com Canto Aparado do Mesmo Lado 14"/>
          <p:cNvSpPr/>
          <p:nvPr/>
        </p:nvSpPr>
        <p:spPr>
          <a:xfrm>
            <a:off x="3406290" y="4350232"/>
            <a:ext cx="6584876" cy="540000"/>
          </a:xfrm>
          <a:prstGeom prst="snip2Same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56.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FÍSICAS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MUNDOS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tângulo com Canto Aparado do Mesmo Lado 15"/>
          <p:cNvSpPr/>
          <p:nvPr/>
        </p:nvSpPr>
        <p:spPr>
          <a:xfrm>
            <a:off x="3406288" y="4942960"/>
            <a:ext cx="6861973" cy="540000"/>
          </a:xfrm>
          <a:prstGeom prst="snip2Same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57.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FÍSICAS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HABITANTES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com Canto Aparado do Mesmo Lado 16"/>
          <p:cNvSpPr/>
          <p:nvPr/>
        </p:nvSpPr>
        <p:spPr>
          <a:xfrm>
            <a:off x="3406288" y="5558645"/>
            <a:ext cx="5377946" cy="540000"/>
          </a:xfrm>
          <a:prstGeom prst="snip2Same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Q. 58.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ADEQUAÇÃO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AOS MEIOS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74811" y="89167"/>
            <a:ext cx="17027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 CRIAÇÃO</a:t>
            </a:r>
            <a:endParaRPr lang="pt-BR" dirty="0"/>
          </a:p>
        </p:txBody>
      </p:sp>
      <p:sp>
        <p:nvSpPr>
          <p:cNvPr id="11" name="CaixaDeTexto 2"/>
          <p:cNvSpPr txBox="1"/>
          <p:nvPr/>
        </p:nvSpPr>
        <p:spPr>
          <a:xfrm>
            <a:off x="10381130" y="5973943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548182" y="3792350"/>
            <a:ext cx="2103302" cy="43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9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uiExpand="1" build="p"/>
      <p:bldP spid="15" grpId="0" animBg="1"/>
      <p:bldP spid="16" grpId="0" animBg="1"/>
      <p:bldP spid="17" grpId="0" animBg="1"/>
      <p:bldP spid="11" grpId="0"/>
    </p:bldLst>
  </p:timing>
</p:sld>
</file>

<file path=ppt/theme/theme1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</TotalTime>
  <Words>635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Agency FB</vt:lpstr>
      <vt:lpstr>Aharoni</vt:lpstr>
      <vt:lpstr>Arial</vt:lpstr>
      <vt:lpstr>Century Gothic</vt:lpstr>
      <vt:lpstr>Wingdings 3</vt:lpstr>
      <vt:lpstr>1_Cacho</vt:lpstr>
      <vt:lpstr>O LIVRO DOS ESPÍRITOS</vt:lpstr>
      <vt:lpstr>Apresentação do PowerPoint</vt:lpstr>
      <vt:lpstr>FORMAÇÃO  DOS  MUNDOS</vt:lpstr>
      <vt:lpstr>FORMAÇÃO  DOS  MUNDOS</vt:lpstr>
      <vt:lpstr>FORMAÇÃO  DOS  SERES  VIVOS</vt:lpstr>
      <vt:lpstr>FORMAÇÃO  DOS  SERES  VIVOS</vt:lpstr>
      <vt:lpstr>POVOAMENTO DA TERRA. ADÃO</vt:lpstr>
      <vt:lpstr>DIVERSIDADE  DAS RAÇAS HUMANAS</vt:lpstr>
      <vt:lpstr>PLURALIDADE DOS  MUNDOS</vt:lpstr>
      <vt:lpstr>CONSIDERAÇÕES  E CONCORDÂNCIAS BÍBLICAS  CONCERNENTES À CRIAÇÃO</vt:lpstr>
      <vt:lpstr>DAS CAUSAS PRIMÁRIAS    DA  CRIAÇÃO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137</cp:revision>
  <dcterms:created xsi:type="dcterms:W3CDTF">2015-03-19T17:38:42Z</dcterms:created>
  <dcterms:modified xsi:type="dcterms:W3CDTF">2015-08-11T19:58:15Z</dcterms:modified>
</cp:coreProperties>
</file>