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6" r:id="rId1"/>
    <p:sldMasterId id="2147483810" r:id="rId2"/>
  </p:sldMasterIdLst>
  <p:sldIdLst>
    <p:sldId id="290" r:id="rId3"/>
    <p:sldId id="291" r:id="rId4"/>
    <p:sldId id="292" r:id="rId5"/>
    <p:sldId id="293" r:id="rId6"/>
    <p:sldId id="289" r:id="rId7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67" d="100"/>
          <a:sy n="67" d="100"/>
        </p:scale>
        <p:origin x="96" y="1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16/05/2016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05248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16/05/2016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5391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16/05/2016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823846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16/05/2016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45345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16/05/2016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160892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16/05/2016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82169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16/05/2016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113716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16/05/2016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11574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12192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2000" b="1">
              <a:solidFill>
                <a:prstClr val="white"/>
              </a:solidFill>
              <a:latin typeface="Times New Roman" charset="0"/>
            </a:endParaRPr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8140700" y="0"/>
            <a:ext cx="40513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2000" b="1">
              <a:solidFill>
                <a:prstClr val="white"/>
              </a:solidFill>
              <a:latin typeface="Times New Roman" charset="0"/>
            </a:endParaRPr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572085" y="3337560"/>
            <a:ext cx="8640064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577400" y="1544812"/>
            <a:ext cx="8640064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2BACC7A-1D4B-47B1-8368-FF3E41D4FB66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16/05/2016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A60E27-92CE-4B7D-B3C6-A23A7D056251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02699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DBBEE46-0AA6-4506-A5C6-C0201488E3AD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16/05/2016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67EEE2-7099-4BE9-AF27-513D9877A985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705733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12192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2000" b="1">
              <a:solidFill>
                <a:prstClr val="white"/>
              </a:solidFill>
              <a:latin typeface="Times New Roman" charset="0"/>
            </a:endParaRPr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8140700" y="0"/>
            <a:ext cx="40513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2000" b="1">
              <a:solidFill>
                <a:prstClr val="white"/>
              </a:solidFill>
              <a:latin typeface="Times New Roman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1" y="3583847"/>
            <a:ext cx="88392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14401" y="2485800"/>
            <a:ext cx="88392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9FD34AB-D4E5-40CA-BD8E-349E90DF25C6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16/05/2016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AF19C5-2F61-4F92-B8E5-5AD4CE4FCAD5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797798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16/05/2016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1486835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</p:spPr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48768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689600" y="1600206"/>
            <a:ext cx="48768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AA7BFFF-A174-4626-9CB2-7FE673CF8CB3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16/05/2016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9F63EC-7734-4E07-992B-BF168A6179C3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096202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09600" y="5486400"/>
            <a:ext cx="538691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6193373" y="5486400"/>
            <a:ext cx="5389033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609600" y="1516912"/>
            <a:ext cx="538691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93373" y="1516912"/>
            <a:ext cx="5389033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F56E7A6-3479-4709-9B62-120DF160B872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16/05/2016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A1870-1672-4A27-BCE5-5139C259E5CE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05857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1" y="274320"/>
            <a:ext cx="9960864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CDF89F6-B990-4560-B453-4961BC80BE20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16/05/2016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E9B1E1C-3C84-4266-ACB9-A92B3DD75DF6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801643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5195FF4-F5DF-44CF-AECB-491F3D1C996C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16/05/2016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461E9B-5913-4168-BF37-D7C488F1D481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082110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1185528"/>
            <a:ext cx="42672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09600" y="214424"/>
            <a:ext cx="36576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609601" y="1981200"/>
            <a:ext cx="94488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0B27FCD-FF64-41DA-B934-04376E4B97D5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16/05/2016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0875264" y="6422074"/>
            <a:ext cx="1016000" cy="365125"/>
          </a:xfrm>
        </p:spPr>
        <p:txBody>
          <a:bodyPr/>
          <a:lstStyle/>
          <a:p>
            <a:pPr>
              <a:defRPr/>
            </a:pPr>
            <a:fld id="{56498C64-527B-49E2-A6B7-0E48DAD07671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294824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408975" y="1705709"/>
            <a:ext cx="4071825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420838" y="1019907"/>
            <a:ext cx="54864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7408981" y="2998765"/>
            <a:ext cx="4071821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09600" y="6422074"/>
            <a:ext cx="2844800" cy="365125"/>
          </a:xfrm>
        </p:spPr>
        <p:txBody>
          <a:bodyPr/>
          <a:lstStyle/>
          <a:p>
            <a:pPr>
              <a:defRPr/>
            </a:pPr>
            <a:fld id="{07CDF2E7-E030-4254-9D60-73922F5ECFAC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16/05/2016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B381F1-F1C7-403B-B302-CFD280F40929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573840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BDF2396-AA9C-456C-9165-9041438C1D36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16/05/2016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2C6519-F4E2-4257-94FA-51EE9526D00F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147177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839201" y="274648"/>
            <a:ext cx="2743200" cy="5851525"/>
          </a:xfrm>
        </p:spPr>
        <p:txBody>
          <a:bodyPr vert="eaVer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09601" y="274648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ADBBAD4-C29C-4E28-85FB-CF7DD9F4BFD7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16/05/2016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52B515-07CA-4A1A-B551-87F09093166F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0191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16/05/2016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1055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16/05/2016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35775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16/05/2016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7164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16/05/2016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5004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16/05/2016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06904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16/05/2016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06892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16/05/2016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06528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89000"/>
              </a:schemeClr>
            </a:gs>
            <a:gs pos="23000">
              <a:schemeClr val="accent3">
                <a:lumMod val="89000"/>
              </a:schemeClr>
            </a:gs>
            <a:gs pos="69000">
              <a:schemeClr val="bg2">
                <a:lumMod val="10000"/>
              </a:schemeClr>
            </a:gs>
            <a:gs pos="97000">
              <a:schemeClr val="accent3">
                <a:lumMod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16/05/2016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8758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  <p:sldLayoutId id="2147483778" r:id="rId2"/>
    <p:sldLayoutId id="2147483779" r:id="rId3"/>
    <p:sldLayoutId id="2147483780" r:id="rId4"/>
    <p:sldLayoutId id="2147483781" r:id="rId5"/>
    <p:sldLayoutId id="2147483782" r:id="rId6"/>
    <p:sldLayoutId id="2147483783" r:id="rId7"/>
    <p:sldLayoutId id="2147483784" r:id="rId8"/>
    <p:sldLayoutId id="2147483785" r:id="rId9"/>
    <p:sldLayoutId id="2147483786" r:id="rId10"/>
    <p:sldLayoutId id="2147483787" r:id="rId11"/>
    <p:sldLayoutId id="2147483788" r:id="rId12"/>
    <p:sldLayoutId id="2147483789" r:id="rId13"/>
    <p:sldLayoutId id="2147483790" r:id="rId14"/>
    <p:sldLayoutId id="2147483791" r:id="rId15"/>
    <p:sldLayoutId id="214748379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a livre 11"/>
          <p:cNvSpPr>
            <a:spLocks/>
          </p:cNvSpPr>
          <p:nvPr/>
        </p:nvSpPr>
        <p:spPr bwMode="auto">
          <a:xfrm>
            <a:off x="0" y="4752126"/>
            <a:ext cx="12192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2000" b="1">
              <a:solidFill>
                <a:prstClr val="white"/>
              </a:solidFill>
              <a:latin typeface="Times New Roman" charset="0"/>
            </a:endParaRPr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9753600" y="0"/>
            <a:ext cx="24384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2000" b="1">
              <a:solidFill>
                <a:prstClr val="white"/>
              </a:solidFill>
              <a:latin typeface="Times New Roman" charset="0"/>
            </a:endParaRPr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609600" y="1600206"/>
            <a:ext cx="995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609600" y="6422074"/>
            <a:ext cx="28448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fld id="{18985528-3EFD-4DBB-A5A4-129D045AF434}" type="datetimeFigureOut">
              <a:rPr lang="pt-BR" smtClean="0">
                <a:solidFill>
                  <a:prstClr val="black">
                    <a:tint val="75000"/>
                  </a:prstClr>
                </a:solidFill>
                <a:latin typeface="Times New Roman" charset="0"/>
              </a:rPr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t>16/05/2016</a:t>
            </a:fld>
            <a:endParaRPr lang="pt-BR">
              <a:solidFill>
                <a:prstClr val="black">
                  <a:tint val="75000"/>
                </a:prstClr>
              </a:solidFill>
              <a:latin typeface="Times New Roman" charset="0"/>
            </a:endParaRPr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4165600" y="6422074"/>
            <a:ext cx="38608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endParaRPr lang="pt-BR">
              <a:solidFill>
                <a:prstClr val="black">
                  <a:tint val="75000"/>
                </a:prstClr>
              </a:solidFill>
              <a:latin typeface="Times New Roman" charset="0"/>
            </a:endParaRPr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10871200" y="6422074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fld id="{DFDF1ED7-0910-4180-8BF1-1682D0BD12F3}" type="slidenum">
              <a:rPr lang="pt-BR" smtClean="0">
                <a:solidFill>
                  <a:prstClr val="black">
                    <a:tint val="75000"/>
                  </a:prstClr>
                </a:solidFill>
                <a:latin typeface="Times New Roman" charset="0"/>
              </a:rPr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t>‹nº›</a:t>
            </a:fld>
            <a:endParaRPr lang="pt-BR">
              <a:solidFill>
                <a:prstClr val="black">
                  <a:tint val="75000"/>
                </a:prstClr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82073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11" r:id="rId1"/>
    <p:sldLayoutId id="2147483812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  <p:sldLayoutId id="2147483820" r:id="rId10"/>
    <p:sldLayoutId id="214748382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LE%20PARTE%20I-%20Cap.%204%20-.pptx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89000"/>
              </a:schemeClr>
            </a:gs>
            <a:gs pos="23000">
              <a:schemeClr val="tx2">
                <a:lumMod val="50000"/>
              </a:schemeClr>
            </a:gs>
            <a:gs pos="69000">
              <a:schemeClr val="bg2">
                <a:lumMod val="10000"/>
              </a:schemeClr>
            </a:gs>
            <a:gs pos="97000">
              <a:schemeClr val="accent3">
                <a:lumMod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69292" y="1838090"/>
            <a:ext cx="11305175" cy="1072283"/>
          </a:xfrm>
        </p:spPr>
        <p:txBody>
          <a:bodyPr>
            <a:normAutofit fontScale="90000"/>
          </a:bodyPr>
          <a:lstStyle/>
          <a:p>
            <a:pPr algn="ctr"/>
            <a:r>
              <a:rPr lang="pt-BR" sz="6600" dirty="0" smtClean="0">
                <a:solidFill>
                  <a:srgbClr val="FFC000"/>
                </a:solidFill>
                <a:latin typeface="Arial Rounded MT Bold" panose="020F0704030504030204" pitchFamily="34" charset="0"/>
              </a:rPr>
              <a:t>ADENDOS</a:t>
            </a:r>
            <a:endParaRPr lang="pt-BR" sz="4800" dirty="0">
              <a:solidFill>
                <a:srgbClr val="FFC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8" name="Subtítulo 2"/>
          <p:cNvSpPr txBox="1">
            <a:spLocks/>
          </p:cNvSpPr>
          <p:nvPr/>
        </p:nvSpPr>
        <p:spPr>
          <a:xfrm>
            <a:off x="2889418" y="3247895"/>
            <a:ext cx="8725066" cy="301766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lnSpc>
                <a:spcPts val="2900"/>
              </a:lnSpc>
              <a:buClr>
                <a:prstClr val="white"/>
              </a:buClr>
              <a:buFont typeface="Arial" panose="020B0604020202020204" pitchFamily="34" charset="0"/>
              <a:buChar char="•"/>
            </a:pPr>
            <a:r>
              <a:rPr lang="pt-BR" sz="2800" b="1" dirty="0" smtClean="0">
                <a:solidFill>
                  <a:prstClr val="white"/>
                </a:solidFill>
              </a:rPr>
              <a:t>A </a:t>
            </a:r>
            <a:r>
              <a:rPr lang="pt-BR" sz="2800" b="1" dirty="0" smtClean="0">
                <a:solidFill>
                  <a:srgbClr val="FFC000"/>
                </a:solidFill>
              </a:rPr>
              <a:t>“INTRODUÇÃO” </a:t>
            </a:r>
            <a:r>
              <a:rPr lang="pt-BR" sz="2800" b="1" dirty="0" smtClean="0">
                <a:solidFill>
                  <a:prstClr val="white"/>
                </a:solidFill>
              </a:rPr>
              <a:t>DO LIVRO DOS ESPÍRITOS</a:t>
            </a:r>
          </a:p>
          <a:p>
            <a:pPr marL="0" indent="0">
              <a:lnSpc>
                <a:spcPts val="2900"/>
              </a:lnSpc>
              <a:buClr>
                <a:prstClr val="white"/>
              </a:buClr>
              <a:buFont typeface="Wingdings 3" charset="2"/>
              <a:buNone/>
            </a:pPr>
            <a:r>
              <a:rPr lang="pt-BR" sz="2800" b="1" dirty="0" smtClean="0">
                <a:solidFill>
                  <a:prstClr val="white"/>
                </a:solidFill>
              </a:rPr>
              <a:t> </a:t>
            </a:r>
          </a:p>
          <a:p>
            <a:pPr marL="285750" indent="-285750">
              <a:lnSpc>
                <a:spcPts val="2900"/>
              </a:lnSpc>
              <a:buClr>
                <a:prstClr val="white"/>
              </a:buClr>
              <a:buFont typeface="Arial" panose="020B0604020202020204" pitchFamily="34" charset="0"/>
              <a:buChar char="•"/>
            </a:pPr>
            <a:r>
              <a:rPr lang="pt-BR" sz="2800" b="1" dirty="0" smtClean="0">
                <a:solidFill>
                  <a:schemeClr val="bg1"/>
                </a:solidFill>
              </a:rPr>
              <a:t>OS</a:t>
            </a:r>
            <a:r>
              <a:rPr lang="pt-BR" sz="2800" b="1" dirty="0" smtClean="0">
                <a:solidFill>
                  <a:srgbClr val="FFC000"/>
                </a:solidFill>
              </a:rPr>
              <a:t> “PROLEGÔMENOS”                                          </a:t>
            </a:r>
            <a:r>
              <a:rPr lang="pt-BR" sz="2800" b="1" dirty="0" smtClean="0">
                <a:solidFill>
                  <a:prstClr val="white"/>
                </a:solidFill>
              </a:rPr>
              <a:t>COM O SÍMBOLO DO TRABALHO DO CRIADOR </a:t>
            </a:r>
          </a:p>
          <a:p>
            <a:pPr marL="285750" indent="-285750">
              <a:lnSpc>
                <a:spcPts val="2900"/>
              </a:lnSpc>
              <a:buClr>
                <a:prstClr val="white"/>
              </a:buClr>
              <a:buFont typeface="Arial" panose="020B0604020202020204" pitchFamily="34" charset="0"/>
              <a:buChar char="•"/>
            </a:pPr>
            <a:endParaRPr lang="pt-BR" sz="2800" b="1" dirty="0" smtClean="0">
              <a:solidFill>
                <a:prstClr val="white"/>
              </a:solidFill>
            </a:endParaRPr>
          </a:p>
          <a:p>
            <a:pPr marL="285750" indent="-285750">
              <a:lnSpc>
                <a:spcPts val="2900"/>
              </a:lnSpc>
              <a:buClr>
                <a:prstClr val="white"/>
              </a:buClr>
              <a:buFont typeface="Arial" panose="020B0604020202020204" pitchFamily="34" charset="0"/>
              <a:buChar char="•"/>
            </a:pPr>
            <a:r>
              <a:rPr lang="pt-BR" sz="2800" b="1" dirty="0" smtClean="0">
                <a:solidFill>
                  <a:prstClr val="white"/>
                </a:solidFill>
              </a:rPr>
              <a:t>A </a:t>
            </a:r>
            <a:r>
              <a:rPr lang="pt-BR" sz="2800" b="1" dirty="0" smtClean="0">
                <a:solidFill>
                  <a:srgbClr val="FFC000"/>
                </a:solidFill>
              </a:rPr>
              <a:t>“CONCLUSÃO</a:t>
            </a:r>
            <a:r>
              <a:rPr lang="pt-BR" sz="2800" b="1" dirty="0" smtClean="0">
                <a:solidFill>
                  <a:srgbClr val="FFC000"/>
                </a:solidFill>
              </a:rPr>
              <a:t>” </a:t>
            </a:r>
            <a:r>
              <a:rPr lang="pt-BR" sz="2800" b="1" dirty="0">
                <a:solidFill>
                  <a:prstClr val="white"/>
                </a:solidFill>
              </a:rPr>
              <a:t>DO LIVRO DOS ESPÍRITOS</a:t>
            </a:r>
            <a:r>
              <a:rPr lang="pt-BR" sz="2800" b="1" dirty="0" smtClean="0">
                <a:solidFill>
                  <a:srgbClr val="FFC000"/>
                </a:solidFill>
              </a:rPr>
              <a:t> </a:t>
            </a:r>
            <a:endParaRPr lang="pt-BR" sz="2800" b="1" dirty="0" smtClean="0">
              <a:solidFill>
                <a:srgbClr val="FFC000"/>
              </a:solidFill>
            </a:endParaRPr>
          </a:p>
        </p:txBody>
      </p:sp>
      <p:sp>
        <p:nvSpPr>
          <p:cNvPr id="7" name="Seta para a direita 6">
            <a:hlinkClick r:id="rId2" action="ppaction://hlinkpres?slideindex=1&amp;slidetitle="/>
          </p:cNvPr>
          <p:cNvSpPr/>
          <p:nvPr/>
        </p:nvSpPr>
        <p:spPr>
          <a:xfrm>
            <a:off x="8188487" y="1899546"/>
            <a:ext cx="2473207" cy="1076399"/>
          </a:xfrm>
          <a:prstGeom prst="rightArrow">
            <a:avLst/>
          </a:prstGeom>
          <a:solidFill>
            <a:srgbClr val="CC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spc="3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A SEGUIR</a:t>
            </a:r>
            <a:endParaRPr lang="pt-BR" sz="2400" b="1" spc="3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1446116" y="136637"/>
            <a:ext cx="9359151" cy="1425387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pt-BR" b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LIVRO DOS ESPÍRITOS</a:t>
            </a:r>
            <a:br>
              <a:rPr lang="pt-BR" b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4000" b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“ESTRUTURADO”</a:t>
            </a:r>
            <a:endParaRPr lang="pt-BR" sz="53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03770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640925" y="227870"/>
            <a:ext cx="6511205" cy="1280890"/>
          </a:xfrm>
        </p:spPr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637212" y="1737360"/>
            <a:ext cx="6513917" cy="3777622"/>
          </a:xfrm>
        </p:spPr>
        <p:txBody>
          <a:bodyPr/>
          <a:lstStyle/>
          <a:p>
            <a:endParaRPr lang="pt-BR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091607" y="1721275"/>
            <a:ext cx="7643193" cy="387798"/>
          </a:xfrm>
          <a:prstGeom prst="rect">
            <a:avLst/>
          </a:prstGeom>
          <a:solidFill>
            <a:schemeClr val="bg1"/>
          </a:solidFill>
          <a:ln w="38100" cmpd="dbl">
            <a:solidFill>
              <a:sysClr val="windowText" lastClr="000000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pt-BR" altLang="pt-BR" sz="2400" b="1" kern="0" dirty="0" smtClean="0">
                <a:solidFill>
                  <a:srgbClr val="000000"/>
                </a:solidFill>
                <a:latin typeface="Arial" pitchFamily="34" charset="0"/>
              </a:rPr>
              <a:t>5   </a:t>
            </a:r>
            <a:r>
              <a:rPr lang="pt-BR" altLang="pt-BR" sz="2400" b="1" kern="0" dirty="0" smtClean="0">
                <a:solidFill>
                  <a:prstClr val="black"/>
                </a:solidFill>
                <a:latin typeface="Arial" pitchFamily="34" charset="0"/>
              </a:rPr>
              <a:t>– A Psicografia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091607" y="3626275"/>
            <a:ext cx="7643193" cy="387798"/>
          </a:xfrm>
          <a:prstGeom prst="rect">
            <a:avLst/>
          </a:prstGeom>
          <a:solidFill>
            <a:schemeClr val="bg1"/>
          </a:solidFill>
          <a:ln w="38100" cmpd="dbl">
            <a:solidFill>
              <a:sysClr val="windowText" lastClr="000000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pt-BR" altLang="pt-BR" sz="2400" b="1" kern="0" dirty="0" smtClean="0">
                <a:solidFill>
                  <a:srgbClr val="000000"/>
                </a:solidFill>
                <a:latin typeface="Arial" pitchFamily="34" charset="0"/>
              </a:rPr>
              <a:t>10 – </a:t>
            </a:r>
            <a:r>
              <a:rPr lang="pt-BR" altLang="pt-BR" sz="2400" b="1" kern="0" dirty="0" smtClean="0">
                <a:solidFill>
                  <a:srgbClr val="FF0000"/>
                </a:solidFill>
                <a:latin typeface="Arial" pitchFamily="34" charset="0"/>
              </a:rPr>
              <a:t>Objeções</a:t>
            </a:r>
            <a:r>
              <a:rPr lang="pt-BR" altLang="pt-BR" sz="2400" b="1" kern="0" dirty="0" smtClean="0">
                <a:solidFill>
                  <a:srgbClr val="000000"/>
                </a:solidFill>
                <a:latin typeface="Arial" pitchFamily="34" charset="0"/>
              </a:rPr>
              <a:t> pela linguagem de certos Espíritos</a:t>
            </a:r>
            <a:endParaRPr lang="pt-BR" altLang="pt-BR" sz="2800" b="1" i="1" kern="0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091607" y="4007275"/>
            <a:ext cx="7643193" cy="387798"/>
          </a:xfrm>
          <a:prstGeom prst="rect">
            <a:avLst/>
          </a:prstGeom>
          <a:solidFill>
            <a:schemeClr val="bg1"/>
          </a:solidFill>
          <a:ln w="38100" cmpd="dbl">
            <a:solidFill>
              <a:sysClr val="windowText" lastClr="000000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pt-BR" altLang="pt-BR" sz="2400" b="1" kern="0" dirty="0" smtClean="0">
                <a:solidFill>
                  <a:srgbClr val="000000"/>
                </a:solidFill>
                <a:latin typeface="Arial" pitchFamily="34" charset="0"/>
              </a:rPr>
              <a:t>11 – </a:t>
            </a:r>
            <a:r>
              <a:rPr lang="pt-BR" altLang="pt-BR" sz="2400" b="1" kern="0" dirty="0" smtClean="0">
                <a:solidFill>
                  <a:srgbClr val="FF0000"/>
                </a:solidFill>
                <a:latin typeface="Arial" pitchFamily="34" charset="0"/>
              </a:rPr>
              <a:t>Objeções</a:t>
            </a:r>
            <a:r>
              <a:rPr lang="pt-BR" altLang="pt-BR" sz="2400" b="1" kern="0" dirty="0" smtClean="0">
                <a:solidFill>
                  <a:srgbClr val="000000"/>
                </a:solidFill>
                <a:latin typeface="Arial" pitchFamily="34" charset="0"/>
              </a:rPr>
              <a:t> pelos nomes importantes</a:t>
            </a:r>
            <a:endParaRPr lang="pt-BR" altLang="pt-BR" sz="2800" b="1" i="1" kern="0" dirty="0" smtClean="0">
              <a:ln>
                <a:solidFill>
                  <a:srgbClr val="FF0000"/>
                </a:solidFill>
              </a:ln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4091607" y="4388275"/>
            <a:ext cx="7643193" cy="387798"/>
          </a:xfrm>
          <a:prstGeom prst="rect">
            <a:avLst/>
          </a:prstGeom>
          <a:solidFill>
            <a:schemeClr val="bg1"/>
          </a:solidFill>
          <a:ln w="38100" cmpd="dbl">
            <a:solidFill>
              <a:sysClr val="windowText" lastClr="000000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pt-BR" altLang="pt-BR" sz="2400" b="1" kern="0" dirty="0" smtClean="0">
                <a:solidFill>
                  <a:srgbClr val="000000"/>
                </a:solidFill>
                <a:latin typeface="Arial" pitchFamily="34" charset="0"/>
              </a:rPr>
              <a:t>12 – </a:t>
            </a:r>
            <a:r>
              <a:rPr lang="pt-BR" altLang="pt-BR" sz="2400" b="1" kern="0" dirty="0" smtClean="0">
                <a:solidFill>
                  <a:srgbClr val="FF0000"/>
                </a:solidFill>
                <a:latin typeface="Arial" pitchFamily="34" charset="0"/>
              </a:rPr>
              <a:t>Objeções</a:t>
            </a:r>
            <a:r>
              <a:rPr lang="pt-BR" altLang="pt-BR" sz="2400" b="1" kern="0" dirty="0" smtClean="0">
                <a:solidFill>
                  <a:srgbClr val="000000"/>
                </a:solidFill>
                <a:latin typeface="Arial" pitchFamily="34" charset="0"/>
              </a:rPr>
              <a:t> pelas dificuldades de identificação</a:t>
            </a:r>
            <a:endParaRPr lang="pt-BR" altLang="pt-BR" sz="2000" b="1" kern="0" dirty="0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4091607" y="197275"/>
            <a:ext cx="7643193" cy="387798"/>
          </a:xfrm>
          <a:prstGeom prst="rect">
            <a:avLst/>
          </a:prstGeom>
          <a:solidFill>
            <a:schemeClr val="bg1"/>
          </a:solidFill>
          <a:ln w="38100" cmpd="dbl">
            <a:solidFill>
              <a:sysClr val="windowText" lastClr="000000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pt-BR" altLang="pt-BR" sz="2400" b="1" kern="0" dirty="0" smtClean="0">
                <a:solidFill>
                  <a:srgbClr val="000000"/>
                </a:solidFill>
                <a:latin typeface="Arial" pitchFamily="34" charset="0"/>
              </a:rPr>
              <a:t>1   – Espiritismo e Espiritualismo</a:t>
            </a:r>
            <a:endParaRPr lang="pt-BR" altLang="pt-BR" sz="2800" b="1" i="1" kern="0" dirty="0" smtClean="0">
              <a:ln>
                <a:solidFill>
                  <a:srgbClr val="FF0000"/>
                </a:solidFill>
              </a:ln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4091607" y="578275"/>
            <a:ext cx="7643193" cy="387798"/>
          </a:xfrm>
          <a:prstGeom prst="rect">
            <a:avLst/>
          </a:prstGeom>
          <a:solidFill>
            <a:schemeClr val="bg1"/>
          </a:solidFill>
          <a:ln w="38100" cmpd="dbl">
            <a:solidFill>
              <a:sysClr val="windowText" lastClr="000000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pt-BR" altLang="pt-BR" sz="2400" b="1" kern="0" dirty="0" smtClean="0">
                <a:solidFill>
                  <a:srgbClr val="000000"/>
                </a:solidFill>
                <a:latin typeface="Arial" pitchFamily="34" charset="0"/>
              </a:rPr>
              <a:t>2   – </a:t>
            </a:r>
            <a:r>
              <a:rPr lang="pt-BR" altLang="pt-BR" sz="2400" b="1" kern="0" dirty="0" smtClean="0">
                <a:solidFill>
                  <a:prstClr val="black"/>
                </a:solidFill>
                <a:latin typeface="Arial" pitchFamily="34" charset="0"/>
              </a:rPr>
              <a:t>Definições da Alma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4091607" y="959275"/>
            <a:ext cx="7643193" cy="387798"/>
          </a:xfrm>
          <a:prstGeom prst="rect">
            <a:avLst/>
          </a:prstGeom>
          <a:solidFill>
            <a:schemeClr val="bg1"/>
          </a:solidFill>
          <a:ln w="38100" cmpd="dbl">
            <a:solidFill>
              <a:sysClr val="windowText" lastClr="000000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pt-BR" altLang="pt-BR" sz="2400" b="1" kern="0" dirty="0" smtClean="0">
                <a:solidFill>
                  <a:srgbClr val="000000"/>
                </a:solidFill>
                <a:latin typeface="Arial" pitchFamily="34" charset="0"/>
              </a:rPr>
              <a:t>3   – Os Fatos Espíritas</a:t>
            </a:r>
            <a:endParaRPr lang="pt-BR" altLang="pt-BR" sz="2400" b="1" kern="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4091607" y="1340275"/>
            <a:ext cx="7643193" cy="387798"/>
          </a:xfrm>
          <a:prstGeom prst="rect">
            <a:avLst/>
          </a:prstGeom>
          <a:solidFill>
            <a:schemeClr val="bg1"/>
          </a:solidFill>
          <a:ln w="38100" cmpd="dbl">
            <a:solidFill>
              <a:sysClr val="windowText" lastClr="000000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pt-BR" altLang="pt-BR" sz="2400" b="1" kern="0" dirty="0" smtClean="0">
                <a:solidFill>
                  <a:srgbClr val="000000"/>
                </a:solidFill>
                <a:latin typeface="Arial" pitchFamily="34" charset="0"/>
              </a:rPr>
              <a:t>4   – Manifestações Inteligentes</a:t>
            </a: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4091607" y="2102275"/>
            <a:ext cx="7643193" cy="387798"/>
          </a:xfrm>
          <a:prstGeom prst="rect">
            <a:avLst/>
          </a:prstGeom>
          <a:solidFill>
            <a:schemeClr val="bg1"/>
          </a:solidFill>
          <a:ln w="38100" cmpd="dbl">
            <a:solidFill>
              <a:sysClr val="windowText" lastClr="000000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pt-BR" altLang="pt-BR" sz="2400" b="1" kern="0" dirty="0" smtClean="0">
                <a:solidFill>
                  <a:srgbClr val="000000"/>
                </a:solidFill>
                <a:latin typeface="Arial" pitchFamily="34" charset="0"/>
              </a:rPr>
              <a:t>6   – Resumo da Doutrina Espírita</a:t>
            </a:r>
            <a:endParaRPr lang="pt-BR" altLang="pt-BR" sz="2800" b="1" kern="0" dirty="0" smtClean="0">
              <a:solidFill>
                <a:srgbClr val="475A8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4091607" y="2483275"/>
            <a:ext cx="7643193" cy="387798"/>
          </a:xfrm>
          <a:prstGeom prst="rect">
            <a:avLst/>
          </a:prstGeom>
          <a:solidFill>
            <a:schemeClr val="bg1"/>
          </a:solidFill>
          <a:ln w="38100" cmpd="dbl">
            <a:solidFill>
              <a:sysClr val="windowText" lastClr="000000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pt-BR" altLang="pt-BR" sz="2400" b="1" kern="0" dirty="0" smtClean="0">
                <a:solidFill>
                  <a:srgbClr val="000000"/>
                </a:solidFill>
                <a:latin typeface="Arial" pitchFamily="34" charset="0"/>
              </a:rPr>
              <a:t>7   – </a:t>
            </a:r>
            <a:r>
              <a:rPr lang="pt-BR" altLang="pt-BR" sz="2400" b="1" kern="0" dirty="0" smtClean="0">
                <a:solidFill>
                  <a:srgbClr val="FF0000"/>
                </a:solidFill>
                <a:latin typeface="Arial" pitchFamily="34" charset="0"/>
              </a:rPr>
              <a:t>Objeções</a:t>
            </a:r>
            <a:r>
              <a:rPr lang="pt-BR" altLang="pt-BR" sz="2400" b="1" kern="0" dirty="0" smtClean="0">
                <a:solidFill>
                  <a:srgbClr val="000000"/>
                </a:solidFill>
                <a:latin typeface="Arial" pitchFamily="34" charset="0"/>
              </a:rPr>
              <a:t> da Ciência</a:t>
            </a:r>
            <a:endParaRPr lang="pt-BR" altLang="pt-BR" sz="2800" i="1" kern="0" dirty="0" smtClean="0">
              <a:ln>
                <a:solidFill>
                  <a:srgbClr val="FF0000"/>
                </a:solidFill>
              </a:ln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4091607" y="2864275"/>
            <a:ext cx="7643193" cy="387798"/>
          </a:xfrm>
          <a:prstGeom prst="rect">
            <a:avLst/>
          </a:prstGeom>
          <a:solidFill>
            <a:schemeClr val="bg1"/>
          </a:solidFill>
          <a:ln w="38100" cmpd="dbl">
            <a:solidFill>
              <a:sysClr val="windowText" lastClr="000000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pt-BR" altLang="pt-BR" sz="2400" b="1" kern="0" dirty="0" smtClean="0">
                <a:solidFill>
                  <a:srgbClr val="000000"/>
                </a:solidFill>
                <a:latin typeface="Arial" pitchFamily="34" charset="0"/>
              </a:rPr>
              <a:t>8   – </a:t>
            </a:r>
            <a:r>
              <a:rPr lang="pt-BR" altLang="pt-BR" sz="2400" b="1" kern="0" dirty="0" smtClean="0">
                <a:solidFill>
                  <a:srgbClr val="FF0000"/>
                </a:solidFill>
                <a:latin typeface="Arial" pitchFamily="34" charset="0"/>
              </a:rPr>
              <a:t>Objeções</a:t>
            </a:r>
            <a:r>
              <a:rPr lang="pt-BR" altLang="pt-BR" sz="2400" b="1" kern="0" dirty="0" smtClean="0">
                <a:solidFill>
                  <a:srgbClr val="000000"/>
                </a:solidFill>
                <a:latin typeface="Arial" pitchFamily="34" charset="0"/>
              </a:rPr>
              <a:t> por resultados obtidos</a:t>
            </a:r>
            <a:endParaRPr lang="pt-BR" altLang="pt-BR" sz="2800" i="1" kern="0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4091607" y="3245275"/>
            <a:ext cx="7643193" cy="387798"/>
          </a:xfrm>
          <a:prstGeom prst="rect">
            <a:avLst/>
          </a:prstGeom>
          <a:solidFill>
            <a:schemeClr val="bg1"/>
          </a:solidFill>
          <a:ln w="38100" cmpd="dbl">
            <a:solidFill>
              <a:sysClr val="windowText" lastClr="000000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pt-BR" altLang="pt-BR" sz="2400" b="1" kern="0" dirty="0" smtClean="0">
                <a:solidFill>
                  <a:srgbClr val="000000"/>
                </a:solidFill>
                <a:latin typeface="Arial" pitchFamily="34" charset="0"/>
              </a:rPr>
              <a:t>9   – </a:t>
            </a:r>
            <a:r>
              <a:rPr lang="pt-BR" altLang="pt-BR" sz="2400" b="1" kern="0" dirty="0" smtClean="0">
                <a:solidFill>
                  <a:srgbClr val="FF0000"/>
                </a:solidFill>
                <a:latin typeface="Arial" pitchFamily="34" charset="0"/>
              </a:rPr>
              <a:t>Objeções</a:t>
            </a:r>
            <a:r>
              <a:rPr lang="pt-BR" altLang="pt-BR" sz="2400" b="1" kern="0" dirty="0" smtClean="0">
                <a:solidFill>
                  <a:srgbClr val="000000"/>
                </a:solidFill>
                <a:latin typeface="Arial" pitchFamily="34" charset="0"/>
              </a:rPr>
              <a:t> relativas à ignorância ou a má fé</a:t>
            </a:r>
            <a:endParaRPr lang="pt-BR" altLang="pt-BR" sz="2800" kern="0" dirty="0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4091607" y="4769275"/>
            <a:ext cx="7643193" cy="387798"/>
          </a:xfrm>
          <a:prstGeom prst="rect">
            <a:avLst/>
          </a:prstGeom>
          <a:solidFill>
            <a:schemeClr val="bg1"/>
          </a:solidFill>
          <a:ln w="38100" cmpd="dbl">
            <a:solidFill>
              <a:sysClr val="windowText" lastClr="000000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pt-BR" altLang="pt-BR" sz="2400" b="1" kern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13</a:t>
            </a:r>
            <a:r>
              <a:rPr lang="pt-BR" altLang="pt-BR" sz="2400" b="1" kern="0" dirty="0" smtClean="0">
                <a:solidFill>
                  <a:srgbClr val="000000"/>
                </a:solidFill>
                <a:latin typeface="Arial" pitchFamily="34" charset="0"/>
              </a:rPr>
              <a:t> –</a:t>
            </a:r>
            <a:r>
              <a:rPr lang="pt-BR" altLang="pt-BR" sz="2400" b="1" kern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  <a:r>
              <a:rPr lang="pt-BR" altLang="pt-BR" sz="2400" b="1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Objeções</a:t>
            </a:r>
            <a:r>
              <a:rPr lang="pt-BR" altLang="pt-BR" sz="2400" b="1" kern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pelas divergências de linguagem </a:t>
            </a:r>
            <a:endParaRPr lang="pt-BR" altLang="pt-BR" sz="2800" b="1" i="1" kern="0" dirty="0" smtClean="0">
              <a:ln>
                <a:solidFill>
                  <a:srgbClr val="FF0000"/>
                </a:solidFill>
              </a:ln>
              <a:solidFill>
                <a:srgbClr val="FF0000"/>
              </a:solidFill>
              <a:latin typeface="Arial" pitchFamily="34" charset="0"/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4091607" y="5145514"/>
            <a:ext cx="7643193" cy="382788"/>
          </a:xfrm>
          <a:prstGeom prst="rect">
            <a:avLst/>
          </a:prstGeom>
          <a:solidFill>
            <a:schemeClr val="bg1"/>
          </a:solidFill>
          <a:ln w="38100" cmpd="dbl">
            <a:solidFill>
              <a:sysClr val="windowText" lastClr="000000"/>
            </a:solidFill>
            <a:miter lim="800000"/>
            <a:headEnd/>
            <a:tailEnd/>
          </a:ln>
          <a:effectLst/>
          <a:extLst/>
        </p:spPr>
        <p:txBody>
          <a:bodyPr wrap="square" tIns="72000">
            <a:spAutoFit/>
          </a:bodyPr>
          <a:lstStyle/>
          <a:p>
            <a:pPr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pt-BR" altLang="pt-BR" sz="2400" b="1" kern="0" dirty="0" smtClean="0">
                <a:solidFill>
                  <a:srgbClr val="000000"/>
                </a:solidFill>
                <a:latin typeface="Arial" pitchFamily="34" charset="0"/>
              </a:rPr>
              <a:t>14 – </a:t>
            </a:r>
            <a:r>
              <a:rPr lang="pt-BR" altLang="pt-BR" sz="2400" b="1" kern="0" dirty="0" smtClean="0">
                <a:solidFill>
                  <a:srgbClr val="FF0000"/>
                </a:solidFill>
                <a:latin typeface="Arial" pitchFamily="34" charset="0"/>
              </a:rPr>
              <a:t>Objeções</a:t>
            </a:r>
            <a:r>
              <a:rPr lang="pt-BR" altLang="pt-BR" sz="2400" b="1" kern="0" dirty="0" smtClean="0">
                <a:solidFill>
                  <a:srgbClr val="000000"/>
                </a:solidFill>
                <a:latin typeface="Arial" pitchFamily="34" charset="0"/>
              </a:rPr>
              <a:t> pelos erros de ortografia</a:t>
            </a:r>
            <a:endParaRPr lang="pt-BR" altLang="pt-BR" sz="2800" b="1" i="1" kern="0" dirty="0" smtClean="0">
              <a:ln>
                <a:solidFill>
                  <a:srgbClr val="475A8D"/>
                </a:solidFill>
              </a:ln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4091607" y="5527084"/>
            <a:ext cx="7643193" cy="419140"/>
          </a:xfrm>
          <a:prstGeom prst="rect">
            <a:avLst/>
          </a:prstGeom>
          <a:solidFill>
            <a:schemeClr val="bg1"/>
          </a:solidFill>
          <a:ln w="38100" cmpd="dbl">
            <a:solidFill>
              <a:sysClr val="windowText" lastClr="000000"/>
            </a:solidFill>
            <a:miter lim="800000"/>
            <a:headEnd/>
            <a:tailEnd/>
          </a:ln>
          <a:effectLst/>
          <a:extLst/>
        </p:spPr>
        <p:txBody>
          <a:bodyPr wrap="square" tIns="108000">
            <a:spAutoFit/>
          </a:bodyPr>
          <a:lstStyle/>
          <a:p>
            <a:pPr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pt-BR" altLang="pt-BR" sz="2400" b="1" kern="0" dirty="0" smtClean="0">
                <a:solidFill>
                  <a:srgbClr val="000000"/>
                </a:solidFill>
                <a:latin typeface="Arial" pitchFamily="34" charset="0"/>
              </a:rPr>
              <a:t>15 – </a:t>
            </a:r>
            <a:r>
              <a:rPr lang="pt-BR" altLang="pt-BR" sz="2400" b="1" kern="0" dirty="0" smtClean="0">
                <a:solidFill>
                  <a:srgbClr val="FF0000"/>
                </a:solidFill>
                <a:latin typeface="Arial" pitchFamily="34" charset="0"/>
              </a:rPr>
              <a:t>Objeções </a:t>
            </a:r>
            <a:r>
              <a:rPr lang="pt-BR" altLang="pt-BR" sz="2400" b="1" kern="0" dirty="0" smtClean="0">
                <a:solidFill>
                  <a:srgbClr val="000000"/>
                </a:solidFill>
                <a:latin typeface="Arial" pitchFamily="34" charset="0"/>
              </a:rPr>
              <a:t>por “induzir” à loucura</a:t>
            </a:r>
            <a:endParaRPr lang="pt-BR" altLang="pt-BR" sz="2800" b="1" i="1" kern="0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</p:txBody>
      </p: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04040" y="2594237"/>
            <a:ext cx="3177755" cy="3882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/>
        </p:spPr>
      </p:pic>
      <p:sp>
        <p:nvSpPr>
          <p:cNvPr id="20" name="Rectangle 22"/>
          <p:cNvSpPr>
            <a:spLocks noChangeArrowheads="1"/>
          </p:cNvSpPr>
          <p:nvPr/>
        </p:nvSpPr>
        <p:spPr bwMode="auto">
          <a:xfrm>
            <a:off x="333345" y="581439"/>
            <a:ext cx="3635430" cy="1090862"/>
          </a:xfrm>
          <a:prstGeom prst="rect">
            <a:avLst/>
          </a:prstGeom>
          <a:solidFill>
            <a:schemeClr val="bg1"/>
          </a:solidFill>
          <a:ln w="38100" cmpd="dbl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  <a:extLst/>
        </p:spPr>
        <p:txBody>
          <a:bodyPr wrap="square" tIns="108000">
            <a:spAutoFit/>
          </a:bodyPr>
          <a:lstStyle/>
          <a:p>
            <a:pPr algn="ctr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pt-BR" altLang="pt-BR" sz="3600" b="1" kern="0" dirty="0" smtClean="0">
                <a:solidFill>
                  <a:srgbClr val="964305">
                    <a:lumMod val="75000"/>
                  </a:srgb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anose="020F0704030504030204" pitchFamily="34" charset="0"/>
                <a:cs typeface="Aharoni" panose="02010803020104030203" pitchFamily="2" charset="-79"/>
              </a:rPr>
              <a:t>INTRODUÇÃO</a:t>
            </a:r>
            <a:r>
              <a:rPr lang="pt-BR" altLang="pt-BR" b="1" kern="0" dirty="0" smtClean="0">
                <a:solidFill>
                  <a:srgbClr val="964305">
                    <a:lumMod val="75000"/>
                  </a:srgb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anose="020F0704030504030204" pitchFamily="34" charset="0"/>
                <a:cs typeface="Aharoni" panose="02010803020104030203" pitchFamily="2" charset="-79"/>
              </a:rPr>
              <a:t> </a:t>
            </a:r>
            <a:r>
              <a:rPr lang="pt-BR" altLang="pt-BR" sz="2000" b="1" kern="0" dirty="0" smtClean="0">
                <a:solidFill>
                  <a:srgbClr val="964305">
                    <a:lumMod val="75000"/>
                  </a:srgb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anose="020F0704030504030204" pitchFamily="34" charset="0"/>
                <a:cs typeface="Aharoni" panose="02010803020104030203" pitchFamily="2" charset="-79"/>
              </a:rPr>
              <a:t>AO ESTUDO                                          DA DOUTRINA ESPÍRITA</a:t>
            </a:r>
            <a:endParaRPr lang="pt-BR" altLang="pt-BR" sz="3600" b="1" kern="0" dirty="0" smtClean="0">
              <a:solidFill>
                <a:srgbClr val="964305">
                  <a:lumMod val="75000"/>
                </a:srgb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Rounded MT Bold" panose="020F0704030504030204" pitchFamily="34" charset="0"/>
              <a:cs typeface="Aharoni" panose="02010803020104030203" pitchFamily="2" charset="-79"/>
            </a:endParaRPr>
          </a:p>
        </p:txBody>
      </p:sp>
      <p:sp>
        <p:nvSpPr>
          <p:cNvPr id="22" name="Rectangle 17"/>
          <p:cNvSpPr>
            <a:spLocks noChangeArrowheads="1"/>
          </p:cNvSpPr>
          <p:nvPr/>
        </p:nvSpPr>
        <p:spPr bwMode="auto">
          <a:xfrm>
            <a:off x="4091107" y="5938564"/>
            <a:ext cx="7643193" cy="419140"/>
          </a:xfrm>
          <a:prstGeom prst="rect">
            <a:avLst/>
          </a:prstGeom>
          <a:solidFill>
            <a:schemeClr val="bg1"/>
          </a:solidFill>
          <a:ln w="38100" cmpd="dbl">
            <a:solidFill>
              <a:sysClr val="windowText" lastClr="000000"/>
            </a:solidFill>
            <a:miter lim="800000"/>
            <a:headEnd/>
            <a:tailEnd/>
          </a:ln>
          <a:effectLst/>
          <a:extLst/>
        </p:spPr>
        <p:txBody>
          <a:bodyPr wrap="square" tIns="108000">
            <a:spAutoFit/>
          </a:bodyPr>
          <a:lstStyle/>
          <a:p>
            <a:pPr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pt-BR" altLang="pt-BR" sz="2400" b="1" kern="0" dirty="0" smtClean="0">
                <a:solidFill>
                  <a:srgbClr val="000000"/>
                </a:solidFill>
                <a:latin typeface="Arial" pitchFamily="34" charset="0"/>
              </a:rPr>
              <a:t>16 – </a:t>
            </a:r>
            <a:r>
              <a:rPr lang="pt-BR" altLang="pt-BR" sz="2400" b="1" kern="0" dirty="0" smtClean="0">
                <a:solidFill>
                  <a:srgbClr val="FF0000"/>
                </a:solidFill>
                <a:latin typeface="Arial" pitchFamily="34" charset="0"/>
              </a:rPr>
              <a:t>Objeções</a:t>
            </a:r>
            <a:r>
              <a:rPr lang="pt-BR" altLang="pt-BR" sz="2400" b="1" kern="0" dirty="0" smtClean="0">
                <a:solidFill>
                  <a:srgbClr val="000000"/>
                </a:solidFill>
                <a:latin typeface="Arial" pitchFamily="34" charset="0"/>
              </a:rPr>
              <a:t>: o magnetismo e o meio ambiente</a:t>
            </a:r>
            <a:endParaRPr lang="pt-BR" altLang="pt-BR" sz="2800" b="1" i="1" kern="0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</p:txBody>
      </p:sp>
      <p:sp>
        <p:nvSpPr>
          <p:cNvPr id="23" name="Rectangle 17"/>
          <p:cNvSpPr>
            <a:spLocks noChangeArrowheads="1"/>
          </p:cNvSpPr>
          <p:nvPr/>
        </p:nvSpPr>
        <p:spPr bwMode="auto">
          <a:xfrm>
            <a:off x="4091107" y="6334804"/>
            <a:ext cx="7643193" cy="419140"/>
          </a:xfrm>
          <a:prstGeom prst="rect">
            <a:avLst/>
          </a:prstGeom>
          <a:solidFill>
            <a:schemeClr val="bg1"/>
          </a:solidFill>
          <a:ln w="38100" cmpd="dbl">
            <a:solidFill>
              <a:sysClr val="windowText" lastClr="000000"/>
            </a:solidFill>
            <a:miter lim="800000"/>
            <a:headEnd/>
            <a:tailEnd/>
          </a:ln>
          <a:effectLst/>
          <a:extLst/>
        </p:spPr>
        <p:txBody>
          <a:bodyPr wrap="square" tIns="108000">
            <a:spAutoFit/>
          </a:bodyPr>
          <a:lstStyle/>
          <a:p>
            <a:pPr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pt-BR" altLang="pt-BR" sz="2400" b="1" kern="0" dirty="0" smtClean="0">
                <a:solidFill>
                  <a:srgbClr val="000000"/>
                </a:solidFill>
                <a:latin typeface="Arial" pitchFamily="34" charset="0"/>
              </a:rPr>
              <a:t>17 – </a:t>
            </a:r>
            <a:r>
              <a:rPr lang="pt-BR" altLang="pt-BR" sz="2400" b="1" kern="0" dirty="0" smtClean="0">
                <a:solidFill>
                  <a:srgbClr val="000000"/>
                </a:solidFill>
                <a:latin typeface="Arial" pitchFamily="34" charset="0"/>
              </a:rPr>
              <a:t>A Verdadeira </a:t>
            </a:r>
            <a:r>
              <a:rPr lang="pt-BR" altLang="pt-BR" sz="2400" b="1" kern="0" smtClean="0">
                <a:solidFill>
                  <a:srgbClr val="000000"/>
                </a:solidFill>
                <a:latin typeface="Arial" pitchFamily="34" charset="0"/>
              </a:rPr>
              <a:t>Doutrina Espírita</a:t>
            </a:r>
            <a:endParaRPr lang="pt-BR" altLang="pt-BR" sz="2800" b="1" i="1" kern="0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</p:txBody>
      </p:sp>
      <p:pic>
        <p:nvPicPr>
          <p:cNvPr id="26" name="Imagem 25"/>
          <p:cNvPicPr>
            <a:picLocks noChangeAspect="1"/>
          </p:cNvPicPr>
          <p:nvPr/>
        </p:nvPicPr>
        <p:blipFill rotWithShape="1">
          <a:blip r:embed="rId3"/>
          <a:srcRect l="35891" r="19017"/>
          <a:stretch/>
        </p:blipFill>
        <p:spPr>
          <a:xfrm rot="373004">
            <a:off x="9147956" y="453958"/>
            <a:ext cx="2850776" cy="152966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5" name="Imagem 24"/>
          <p:cNvPicPr>
            <a:picLocks noChangeAspect="1"/>
          </p:cNvPicPr>
          <p:nvPr/>
        </p:nvPicPr>
        <p:blipFill rotWithShape="1">
          <a:blip r:embed="rId4"/>
          <a:srcRect l="5845" t="30026" r="5553" b="36489"/>
          <a:stretch/>
        </p:blipFill>
        <p:spPr>
          <a:xfrm>
            <a:off x="0" y="77263"/>
            <a:ext cx="4091107" cy="448659"/>
          </a:xfrm>
          <a:prstGeom prst="rect">
            <a:avLst/>
          </a:prstGeom>
        </p:spPr>
      </p:pic>
      <p:pic>
        <p:nvPicPr>
          <p:cNvPr id="27" name="Imagem 2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98433" y="2001647"/>
            <a:ext cx="2846868" cy="592590"/>
          </a:xfrm>
          <a:prstGeom prst="rect">
            <a:avLst/>
          </a:prstGeom>
          <a:solidFill>
            <a:srgbClr val="FFC000"/>
          </a:solidFill>
        </p:spPr>
      </p:pic>
    </p:spTree>
    <p:extLst>
      <p:ext uri="{BB962C8B-B14F-4D97-AF65-F5344CB8AC3E}">
        <p14:creationId xmlns:p14="http://schemas.microsoft.com/office/powerpoint/2010/main" val="1204846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1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150"/>
                            </p:stCondLst>
                            <p:childTnLst>
                              <p:par>
                                <p:cTn id="2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1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300"/>
                            </p:stCondLst>
                            <p:childTnLst>
                              <p:par>
                                <p:cTn id="2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1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450"/>
                            </p:stCondLst>
                            <p:childTnLst>
                              <p:par>
                                <p:cTn id="3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1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600"/>
                            </p:stCondLst>
                            <p:childTnLst>
                              <p:par>
                                <p:cTn id="3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1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750"/>
                            </p:stCondLst>
                            <p:childTnLst>
                              <p:par>
                                <p:cTn id="4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1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900"/>
                            </p:stCondLst>
                            <p:childTnLst>
                              <p:par>
                                <p:cTn id="4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1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050"/>
                            </p:stCondLst>
                            <p:childTnLst>
                              <p:par>
                                <p:cTn id="4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1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200"/>
                            </p:stCondLst>
                            <p:childTnLst>
                              <p:par>
                                <p:cTn id="5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1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350"/>
                            </p:stCondLst>
                            <p:childTnLst>
                              <p:par>
                                <p:cTn id="5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1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3500"/>
                            </p:stCondLst>
                            <p:childTnLst>
                              <p:par>
                                <p:cTn id="6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1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3650"/>
                            </p:stCondLst>
                            <p:childTnLst>
                              <p:par>
                                <p:cTn id="6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1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3800"/>
                            </p:stCondLst>
                            <p:childTnLst>
                              <p:par>
                                <p:cTn id="6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1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3950"/>
                            </p:stCondLst>
                            <p:childTnLst>
                              <p:par>
                                <p:cTn id="7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4" dur="1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4100"/>
                            </p:stCondLst>
                            <p:childTnLst>
                              <p:par>
                                <p:cTn id="7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8" dur="1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4250"/>
                            </p:stCondLst>
                            <p:childTnLst>
                              <p:par>
                                <p:cTn id="8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1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4400"/>
                            </p:stCondLst>
                            <p:childTnLst>
                              <p:par>
                                <p:cTn id="8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6" dur="1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400"/>
                            </p:stCondLst>
                            <p:childTnLst>
                              <p:par>
                                <p:cTn id="93" presetID="26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500" tmFilter="0, 0; .2, .5; .8, .5; 1, 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5" dur="250" autoRev="1" fill="hold"/>
                                        <p:tgtEl>
                                          <p:spTgt spid="2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20" grpId="0" animBg="1"/>
      <p:bldP spid="22" grpId="0" animBg="1"/>
      <p:bldP spid="2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8000">
              <a:srgbClr val="000000"/>
            </a:gs>
            <a:gs pos="61000">
              <a:srgbClr val="0A128C"/>
            </a:gs>
            <a:gs pos="70000">
              <a:srgbClr val="181CC7"/>
            </a:gs>
            <a:gs pos="95000">
              <a:srgbClr val="7005D4"/>
            </a:gs>
            <a:gs pos="98000">
              <a:schemeClr val="tx1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orma livre 15"/>
          <p:cNvSpPr/>
          <p:nvPr/>
        </p:nvSpPr>
        <p:spPr>
          <a:xfrm flipH="1">
            <a:off x="6516752" y="5527372"/>
            <a:ext cx="3267327" cy="1104270"/>
          </a:xfrm>
          <a:custGeom>
            <a:avLst/>
            <a:gdLst>
              <a:gd name="connsiteX0" fmla="*/ 204645 w 2063215"/>
              <a:gd name="connsiteY0" fmla="*/ 841936 h 1104270"/>
              <a:gd name="connsiteX1" fmla="*/ 30473 w 2063215"/>
              <a:gd name="connsiteY1" fmla="*/ 754850 h 1104270"/>
              <a:gd name="connsiteX2" fmla="*/ 30473 w 2063215"/>
              <a:gd name="connsiteY2" fmla="*/ 362965 h 1104270"/>
              <a:gd name="connsiteX3" fmla="*/ 335273 w 2063215"/>
              <a:gd name="connsiteY3" fmla="*/ 58165 h 1104270"/>
              <a:gd name="connsiteX4" fmla="*/ 1017445 w 2063215"/>
              <a:gd name="connsiteY4" fmla="*/ 108 h 1104270"/>
              <a:gd name="connsiteX5" fmla="*/ 1162588 w 2063215"/>
              <a:gd name="connsiteY5" fmla="*/ 43650 h 1104270"/>
              <a:gd name="connsiteX6" fmla="*/ 1859273 w 2063215"/>
              <a:gd name="connsiteY6" fmla="*/ 43650 h 1104270"/>
              <a:gd name="connsiteX7" fmla="*/ 2062473 w 2063215"/>
              <a:gd name="connsiteY7" fmla="*/ 333936 h 1104270"/>
              <a:gd name="connsiteX8" fmla="*/ 1888302 w 2063215"/>
              <a:gd name="connsiteY8" fmla="*/ 870965 h 1104270"/>
              <a:gd name="connsiteX9" fmla="*/ 1075502 w 2063215"/>
              <a:gd name="connsiteY9" fmla="*/ 1074165 h 1104270"/>
              <a:gd name="connsiteX10" fmla="*/ 393331 w 2063215"/>
              <a:gd name="connsiteY10" fmla="*/ 1074165 h 1104270"/>
              <a:gd name="connsiteX11" fmla="*/ 161102 w 2063215"/>
              <a:gd name="connsiteY11" fmla="*/ 798393 h 1104270"/>
              <a:gd name="connsiteX12" fmla="*/ 161102 w 2063215"/>
              <a:gd name="connsiteY12" fmla="*/ 798393 h 1104270"/>
              <a:gd name="connsiteX13" fmla="*/ 117559 w 2063215"/>
              <a:gd name="connsiteY13" fmla="*/ 798393 h 11042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063215" h="1104270">
                <a:moveTo>
                  <a:pt x="204645" y="841936"/>
                </a:moveTo>
                <a:cubicBezTo>
                  <a:pt x="132073" y="838307"/>
                  <a:pt x="59502" y="834679"/>
                  <a:pt x="30473" y="754850"/>
                </a:cubicBezTo>
                <a:cubicBezTo>
                  <a:pt x="1444" y="675021"/>
                  <a:pt x="-20327" y="479079"/>
                  <a:pt x="30473" y="362965"/>
                </a:cubicBezTo>
                <a:cubicBezTo>
                  <a:pt x="81273" y="246851"/>
                  <a:pt x="170778" y="118641"/>
                  <a:pt x="335273" y="58165"/>
                </a:cubicBezTo>
                <a:cubicBezTo>
                  <a:pt x="499768" y="-2311"/>
                  <a:pt x="879559" y="2527"/>
                  <a:pt x="1017445" y="108"/>
                </a:cubicBezTo>
                <a:cubicBezTo>
                  <a:pt x="1155331" y="-2311"/>
                  <a:pt x="1022283" y="36393"/>
                  <a:pt x="1162588" y="43650"/>
                </a:cubicBezTo>
                <a:cubicBezTo>
                  <a:pt x="1302893" y="50907"/>
                  <a:pt x="1709292" y="-4731"/>
                  <a:pt x="1859273" y="43650"/>
                </a:cubicBezTo>
                <a:cubicBezTo>
                  <a:pt x="2009254" y="92031"/>
                  <a:pt x="2057635" y="196050"/>
                  <a:pt x="2062473" y="333936"/>
                </a:cubicBezTo>
                <a:cubicBezTo>
                  <a:pt x="2067311" y="471822"/>
                  <a:pt x="2052797" y="747594"/>
                  <a:pt x="1888302" y="870965"/>
                </a:cubicBezTo>
                <a:cubicBezTo>
                  <a:pt x="1723807" y="994336"/>
                  <a:pt x="1324664" y="1040298"/>
                  <a:pt x="1075502" y="1074165"/>
                </a:cubicBezTo>
                <a:cubicBezTo>
                  <a:pt x="826340" y="1108032"/>
                  <a:pt x="545731" y="1120127"/>
                  <a:pt x="393331" y="1074165"/>
                </a:cubicBezTo>
                <a:cubicBezTo>
                  <a:pt x="240931" y="1028203"/>
                  <a:pt x="161102" y="798393"/>
                  <a:pt x="161102" y="798393"/>
                </a:cubicBezTo>
                <a:lnTo>
                  <a:pt x="161102" y="798393"/>
                </a:lnTo>
                <a:lnTo>
                  <a:pt x="117559" y="798393"/>
                </a:lnTo>
              </a:path>
            </a:pathLst>
          </a:custGeom>
          <a:gradFill>
            <a:gsLst>
              <a:gs pos="48000">
                <a:srgbClr val="7030A0"/>
              </a:gs>
              <a:gs pos="61000">
                <a:srgbClr val="0A128C"/>
              </a:gs>
              <a:gs pos="70000">
                <a:srgbClr val="181CC7"/>
              </a:gs>
              <a:gs pos="95000">
                <a:schemeClr val="bg1">
                  <a:lumMod val="95000"/>
                  <a:lumOff val="5000"/>
                </a:schemeClr>
              </a:gs>
              <a:gs pos="98000">
                <a:schemeClr val="tx1"/>
              </a:gs>
            </a:gsLst>
            <a:path path="shape">
              <a:fillToRect l="50000" t="50000" r="50000" b="50000"/>
            </a:path>
          </a:gra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endParaRPr lang="pt-BR" sz="2000" b="1">
              <a:ln>
                <a:solidFill>
                  <a:srgbClr val="FFC00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27" name="Forma livre 26"/>
          <p:cNvSpPr/>
          <p:nvPr/>
        </p:nvSpPr>
        <p:spPr>
          <a:xfrm flipH="1">
            <a:off x="5441242" y="2291728"/>
            <a:ext cx="1176688" cy="436483"/>
          </a:xfrm>
          <a:custGeom>
            <a:avLst/>
            <a:gdLst>
              <a:gd name="connsiteX0" fmla="*/ 204645 w 2063215"/>
              <a:gd name="connsiteY0" fmla="*/ 841936 h 1104270"/>
              <a:gd name="connsiteX1" fmla="*/ 30473 w 2063215"/>
              <a:gd name="connsiteY1" fmla="*/ 754850 h 1104270"/>
              <a:gd name="connsiteX2" fmla="*/ 30473 w 2063215"/>
              <a:gd name="connsiteY2" fmla="*/ 362965 h 1104270"/>
              <a:gd name="connsiteX3" fmla="*/ 335273 w 2063215"/>
              <a:gd name="connsiteY3" fmla="*/ 58165 h 1104270"/>
              <a:gd name="connsiteX4" fmla="*/ 1017445 w 2063215"/>
              <a:gd name="connsiteY4" fmla="*/ 108 h 1104270"/>
              <a:gd name="connsiteX5" fmla="*/ 1162588 w 2063215"/>
              <a:gd name="connsiteY5" fmla="*/ 43650 h 1104270"/>
              <a:gd name="connsiteX6" fmla="*/ 1859273 w 2063215"/>
              <a:gd name="connsiteY6" fmla="*/ 43650 h 1104270"/>
              <a:gd name="connsiteX7" fmla="*/ 2062473 w 2063215"/>
              <a:gd name="connsiteY7" fmla="*/ 333936 h 1104270"/>
              <a:gd name="connsiteX8" fmla="*/ 1888302 w 2063215"/>
              <a:gd name="connsiteY8" fmla="*/ 870965 h 1104270"/>
              <a:gd name="connsiteX9" fmla="*/ 1075502 w 2063215"/>
              <a:gd name="connsiteY9" fmla="*/ 1074165 h 1104270"/>
              <a:gd name="connsiteX10" fmla="*/ 393331 w 2063215"/>
              <a:gd name="connsiteY10" fmla="*/ 1074165 h 1104270"/>
              <a:gd name="connsiteX11" fmla="*/ 161102 w 2063215"/>
              <a:gd name="connsiteY11" fmla="*/ 798393 h 1104270"/>
              <a:gd name="connsiteX12" fmla="*/ 161102 w 2063215"/>
              <a:gd name="connsiteY12" fmla="*/ 798393 h 1104270"/>
              <a:gd name="connsiteX13" fmla="*/ 117559 w 2063215"/>
              <a:gd name="connsiteY13" fmla="*/ 798393 h 11042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063215" h="1104270">
                <a:moveTo>
                  <a:pt x="204645" y="841936"/>
                </a:moveTo>
                <a:cubicBezTo>
                  <a:pt x="132073" y="838307"/>
                  <a:pt x="59502" y="834679"/>
                  <a:pt x="30473" y="754850"/>
                </a:cubicBezTo>
                <a:cubicBezTo>
                  <a:pt x="1444" y="675021"/>
                  <a:pt x="-20327" y="479079"/>
                  <a:pt x="30473" y="362965"/>
                </a:cubicBezTo>
                <a:cubicBezTo>
                  <a:pt x="81273" y="246851"/>
                  <a:pt x="170778" y="118641"/>
                  <a:pt x="335273" y="58165"/>
                </a:cubicBezTo>
                <a:cubicBezTo>
                  <a:pt x="499768" y="-2311"/>
                  <a:pt x="879559" y="2527"/>
                  <a:pt x="1017445" y="108"/>
                </a:cubicBezTo>
                <a:cubicBezTo>
                  <a:pt x="1155331" y="-2311"/>
                  <a:pt x="1022283" y="36393"/>
                  <a:pt x="1162588" y="43650"/>
                </a:cubicBezTo>
                <a:cubicBezTo>
                  <a:pt x="1302893" y="50907"/>
                  <a:pt x="1709292" y="-4731"/>
                  <a:pt x="1859273" y="43650"/>
                </a:cubicBezTo>
                <a:cubicBezTo>
                  <a:pt x="2009254" y="92031"/>
                  <a:pt x="2057635" y="196050"/>
                  <a:pt x="2062473" y="333936"/>
                </a:cubicBezTo>
                <a:cubicBezTo>
                  <a:pt x="2067311" y="471822"/>
                  <a:pt x="2052797" y="747594"/>
                  <a:pt x="1888302" y="870965"/>
                </a:cubicBezTo>
                <a:cubicBezTo>
                  <a:pt x="1723807" y="994336"/>
                  <a:pt x="1324664" y="1040298"/>
                  <a:pt x="1075502" y="1074165"/>
                </a:cubicBezTo>
                <a:cubicBezTo>
                  <a:pt x="826340" y="1108032"/>
                  <a:pt x="545731" y="1120127"/>
                  <a:pt x="393331" y="1074165"/>
                </a:cubicBezTo>
                <a:cubicBezTo>
                  <a:pt x="240931" y="1028203"/>
                  <a:pt x="161102" y="798393"/>
                  <a:pt x="161102" y="798393"/>
                </a:cubicBezTo>
                <a:lnTo>
                  <a:pt x="161102" y="798393"/>
                </a:lnTo>
                <a:lnTo>
                  <a:pt x="117559" y="798393"/>
                </a:lnTo>
              </a:path>
            </a:pathLst>
          </a:cu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endParaRPr lang="pt-BR" sz="2000" b="1">
              <a:ln>
                <a:solidFill>
                  <a:srgbClr val="FFC00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30" name="Forma livre 29"/>
          <p:cNvSpPr/>
          <p:nvPr/>
        </p:nvSpPr>
        <p:spPr>
          <a:xfrm flipH="1">
            <a:off x="1827712" y="3232904"/>
            <a:ext cx="1501908" cy="972000"/>
          </a:xfrm>
          <a:custGeom>
            <a:avLst/>
            <a:gdLst>
              <a:gd name="connsiteX0" fmla="*/ 204645 w 2063215"/>
              <a:gd name="connsiteY0" fmla="*/ 841936 h 1104270"/>
              <a:gd name="connsiteX1" fmla="*/ 30473 w 2063215"/>
              <a:gd name="connsiteY1" fmla="*/ 754850 h 1104270"/>
              <a:gd name="connsiteX2" fmla="*/ 30473 w 2063215"/>
              <a:gd name="connsiteY2" fmla="*/ 362965 h 1104270"/>
              <a:gd name="connsiteX3" fmla="*/ 335273 w 2063215"/>
              <a:gd name="connsiteY3" fmla="*/ 58165 h 1104270"/>
              <a:gd name="connsiteX4" fmla="*/ 1017445 w 2063215"/>
              <a:gd name="connsiteY4" fmla="*/ 108 h 1104270"/>
              <a:gd name="connsiteX5" fmla="*/ 1162588 w 2063215"/>
              <a:gd name="connsiteY5" fmla="*/ 43650 h 1104270"/>
              <a:gd name="connsiteX6" fmla="*/ 1859273 w 2063215"/>
              <a:gd name="connsiteY6" fmla="*/ 43650 h 1104270"/>
              <a:gd name="connsiteX7" fmla="*/ 2062473 w 2063215"/>
              <a:gd name="connsiteY7" fmla="*/ 333936 h 1104270"/>
              <a:gd name="connsiteX8" fmla="*/ 1888302 w 2063215"/>
              <a:gd name="connsiteY8" fmla="*/ 870965 h 1104270"/>
              <a:gd name="connsiteX9" fmla="*/ 1075502 w 2063215"/>
              <a:gd name="connsiteY9" fmla="*/ 1074165 h 1104270"/>
              <a:gd name="connsiteX10" fmla="*/ 393331 w 2063215"/>
              <a:gd name="connsiteY10" fmla="*/ 1074165 h 1104270"/>
              <a:gd name="connsiteX11" fmla="*/ 161102 w 2063215"/>
              <a:gd name="connsiteY11" fmla="*/ 798393 h 1104270"/>
              <a:gd name="connsiteX12" fmla="*/ 161102 w 2063215"/>
              <a:gd name="connsiteY12" fmla="*/ 798393 h 1104270"/>
              <a:gd name="connsiteX13" fmla="*/ 117559 w 2063215"/>
              <a:gd name="connsiteY13" fmla="*/ 798393 h 11042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063215" h="1104270">
                <a:moveTo>
                  <a:pt x="204645" y="841936"/>
                </a:moveTo>
                <a:cubicBezTo>
                  <a:pt x="132073" y="838307"/>
                  <a:pt x="59502" y="834679"/>
                  <a:pt x="30473" y="754850"/>
                </a:cubicBezTo>
                <a:cubicBezTo>
                  <a:pt x="1444" y="675021"/>
                  <a:pt x="-20327" y="479079"/>
                  <a:pt x="30473" y="362965"/>
                </a:cubicBezTo>
                <a:cubicBezTo>
                  <a:pt x="81273" y="246851"/>
                  <a:pt x="170778" y="118641"/>
                  <a:pt x="335273" y="58165"/>
                </a:cubicBezTo>
                <a:cubicBezTo>
                  <a:pt x="499768" y="-2311"/>
                  <a:pt x="879559" y="2527"/>
                  <a:pt x="1017445" y="108"/>
                </a:cubicBezTo>
                <a:cubicBezTo>
                  <a:pt x="1155331" y="-2311"/>
                  <a:pt x="1022283" y="36393"/>
                  <a:pt x="1162588" y="43650"/>
                </a:cubicBezTo>
                <a:cubicBezTo>
                  <a:pt x="1302893" y="50907"/>
                  <a:pt x="1709292" y="-4731"/>
                  <a:pt x="1859273" y="43650"/>
                </a:cubicBezTo>
                <a:cubicBezTo>
                  <a:pt x="2009254" y="92031"/>
                  <a:pt x="2057635" y="196050"/>
                  <a:pt x="2062473" y="333936"/>
                </a:cubicBezTo>
                <a:cubicBezTo>
                  <a:pt x="2067311" y="471822"/>
                  <a:pt x="2052797" y="747594"/>
                  <a:pt x="1888302" y="870965"/>
                </a:cubicBezTo>
                <a:cubicBezTo>
                  <a:pt x="1723807" y="994336"/>
                  <a:pt x="1324664" y="1040298"/>
                  <a:pt x="1075502" y="1074165"/>
                </a:cubicBezTo>
                <a:cubicBezTo>
                  <a:pt x="826340" y="1108032"/>
                  <a:pt x="545731" y="1120127"/>
                  <a:pt x="393331" y="1074165"/>
                </a:cubicBezTo>
                <a:cubicBezTo>
                  <a:pt x="240931" y="1028203"/>
                  <a:pt x="161102" y="798393"/>
                  <a:pt x="161102" y="798393"/>
                </a:cubicBezTo>
                <a:lnTo>
                  <a:pt x="161102" y="798393"/>
                </a:lnTo>
                <a:lnTo>
                  <a:pt x="117559" y="798393"/>
                </a:lnTo>
              </a:path>
            </a:pathLst>
          </a:custGeom>
          <a:solidFill>
            <a:schemeClr val="bg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endParaRPr lang="pt-BR" sz="2000" b="1">
              <a:ln>
                <a:solidFill>
                  <a:srgbClr val="FFC00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24" name="Text Box 13"/>
          <p:cNvSpPr txBox="1">
            <a:spLocks noChangeArrowheads="1"/>
          </p:cNvSpPr>
          <p:nvPr/>
        </p:nvSpPr>
        <p:spPr bwMode="auto">
          <a:xfrm>
            <a:off x="4131146" y="1838506"/>
            <a:ext cx="3935412" cy="126188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2400" kern="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O HOMEM QUINTESSENCIA O </a:t>
            </a:r>
            <a:r>
              <a:rPr lang="pt-BR" sz="2800" b="1" kern="0" dirty="0">
                <a:solidFill>
                  <a:srgbClr val="FFFFFF"/>
                </a:solidFill>
                <a:latin typeface="Arial Narrow" panose="020B0606020202030204" pitchFamily="34" charset="0"/>
              </a:rPr>
              <a:t>espírito  </a:t>
            </a:r>
            <a:r>
              <a:rPr lang="pt-BR" sz="2400" b="1" kern="0" dirty="0">
                <a:solidFill>
                  <a:srgbClr val="FFC000"/>
                </a:solidFill>
                <a:latin typeface="Arial Narrow" panose="020B0606020202030204" pitchFamily="34" charset="0"/>
              </a:rPr>
              <a:t>P</a:t>
            </a:r>
            <a:r>
              <a:rPr lang="pt-BR" sz="2400" kern="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ELO TRABALHO.</a:t>
            </a:r>
          </a:p>
        </p:txBody>
      </p:sp>
      <p:sp>
        <p:nvSpPr>
          <p:cNvPr id="25" name="Text Box 14"/>
          <p:cNvSpPr txBox="1">
            <a:spLocks noChangeArrowheads="1"/>
          </p:cNvSpPr>
          <p:nvPr/>
        </p:nvSpPr>
        <p:spPr bwMode="auto">
          <a:xfrm>
            <a:off x="3522218" y="1841486"/>
            <a:ext cx="5210791" cy="1261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sz="2400" kern="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SÓ MEDIANTE O TRABALHO DO </a:t>
            </a:r>
            <a:r>
              <a:rPr lang="pt-BR" sz="2800" b="1" kern="0" dirty="0">
                <a:solidFill>
                  <a:srgbClr val="FFFFFF"/>
                </a:solidFill>
                <a:latin typeface="Arial Narrow" panose="020B0606020202030204" pitchFamily="34" charset="0"/>
              </a:rPr>
              <a:t>corpo</a:t>
            </a:r>
            <a:r>
              <a:rPr lang="pt-BR" sz="2800" kern="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 </a:t>
            </a:r>
            <a:r>
              <a:rPr lang="pt-BR" sz="2400" kern="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O </a:t>
            </a:r>
            <a:r>
              <a:rPr lang="pt-BR" sz="2800" b="1" kern="0" dirty="0">
                <a:solidFill>
                  <a:srgbClr val="FFFFFF"/>
                </a:solidFill>
                <a:latin typeface="Arial Narrow" panose="020B0606020202030204" pitchFamily="34" charset="0"/>
              </a:rPr>
              <a:t>Espírito</a:t>
            </a:r>
            <a:r>
              <a:rPr lang="pt-BR" sz="2800" kern="0" dirty="0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 </a:t>
            </a:r>
            <a:r>
              <a:rPr lang="pt-BR" sz="2400" kern="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ADQUIRE </a:t>
            </a:r>
            <a:r>
              <a:rPr lang="pt-BR" sz="2400" kern="0" dirty="0">
                <a:ln>
                  <a:solidFill>
                    <a:prstClr val="black"/>
                  </a:solidFill>
                </a:ln>
                <a:solidFill>
                  <a:srgbClr val="FF66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CONHECIMENTOS</a:t>
            </a:r>
            <a:r>
              <a:rPr lang="pt-BR" sz="2400" kern="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.</a:t>
            </a:r>
          </a:p>
        </p:txBody>
      </p:sp>
      <p:sp>
        <p:nvSpPr>
          <p:cNvPr id="26" name="Forma livre 25"/>
          <p:cNvSpPr/>
          <p:nvPr/>
        </p:nvSpPr>
        <p:spPr>
          <a:xfrm flipH="1">
            <a:off x="3882951" y="5315658"/>
            <a:ext cx="2168090" cy="1104270"/>
          </a:xfrm>
          <a:custGeom>
            <a:avLst/>
            <a:gdLst>
              <a:gd name="connsiteX0" fmla="*/ 204645 w 2063215"/>
              <a:gd name="connsiteY0" fmla="*/ 841936 h 1104270"/>
              <a:gd name="connsiteX1" fmla="*/ 30473 w 2063215"/>
              <a:gd name="connsiteY1" fmla="*/ 754850 h 1104270"/>
              <a:gd name="connsiteX2" fmla="*/ 30473 w 2063215"/>
              <a:gd name="connsiteY2" fmla="*/ 362965 h 1104270"/>
              <a:gd name="connsiteX3" fmla="*/ 335273 w 2063215"/>
              <a:gd name="connsiteY3" fmla="*/ 58165 h 1104270"/>
              <a:gd name="connsiteX4" fmla="*/ 1017445 w 2063215"/>
              <a:gd name="connsiteY4" fmla="*/ 108 h 1104270"/>
              <a:gd name="connsiteX5" fmla="*/ 1162588 w 2063215"/>
              <a:gd name="connsiteY5" fmla="*/ 43650 h 1104270"/>
              <a:gd name="connsiteX6" fmla="*/ 1859273 w 2063215"/>
              <a:gd name="connsiteY6" fmla="*/ 43650 h 1104270"/>
              <a:gd name="connsiteX7" fmla="*/ 2062473 w 2063215"/>
              <a:gd name="connsiteY7" fmla="*/ 333936 h 1104270"/>
              <a:gd name="connsiteX8" fmla="*/ 1888302 w 2063215"/>
              <a:gd name="connsiteY8" fmla="*/ 870965 h 1104270"/>
              <a:gd name="connsiteX9" fmla="*/ 1075502 w 2063215"/>
              <a:gd name="connsiteY9" fmla="*/ 1074165 h 1104270"/>
              <a:gd name="connsiteX10" fmla="*/ 393331 w 2063215"/>
              <a:gd name="connsiteY10" fmla="*/ 1074165 h 1104270"/>
              <a:gd name="connsiteX11" fmla="*/ 161102 w 2063215"/>
              <a:gd name="connsiteY11" fmla="*/ 798393 h 1104270"/>
              <a:gd name="connsiteX12" fmla="*/ 161102 w 2063215"/>
              <a:gd name="connsiteY12" fmla="*/ 798393 h 1104270"/>
              <a:gd name="connsiteX13" fmla="*/ 117559 w 2063215"/>
              <a:gd name="connsiteY13" fmla="*/ 798393 h 11042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063215" h="1104270">
                <a:moveTo>
                  <a:pt x="204645" y="841936"/>
                </a:moveTo>
                <a:cubicBezTo>
                  <a:pt x="132073" y="838307"/>
                  <a:pt x="59502" y="834679"/>
                  <a:pt x="30473" y="754850"/>
                </a:cubicBezTo>
                <a:cubicBezTo>
                  <a:pt x="1444" y="675021"/>
                  <a:pt x="-20327" y="479079"/>
                  <a:pt x="30473" y="362965"/>
                </a:cubicBezTo>
                <a:cubicBezTo>
                  <a:pt x="81273" y="246851"/>
                  <a:pt x="170778" y="118641"/>
                  <a:pt x="335273" y="58165"/>
                </a:cubicBezTo>
                <a:cubicBezTo>
                  <a:pt x="499768" y="-2311"/>
                  <a:pt x="879559" y="2527"/>
                  <a:pt x="1017445" y="108"/>
                </a:cubicBezTo>
                <a:cubicBezTo>
                  <a:pt x="1155331" y="-2311"/>
                  <a:pt x="1022283" y="36393"/>
                  <a:pt x="1162588" y="43650"/>
                </a:cubicBezTo>
                <a:cubicBezTo>
                  <a:pt x="1302893" y="50907"/>
                  <a:pt x="1709292" y="-4731"/>
                  <a:pt x="1859273" y="43650"/>
                </a:cubicBezTo>
                <a:cubicBezTo>
                  <a:pt x="2009254" y="92031"/>
                  <a:pt x="2057635" y="196050"/>
                  <a:pt x="2062473" y="333936"/>
                </a:cubicBezTo>
                <a:cubicBezTo>
                  <a:pt x="2067311" y="471822"/>
                  <a:pt x="2052797" y="747594"/>
                  <a:pt x="1888302" y="870965"/>
                </a:cubicBezTo>
                <a:cubicBezTo>
                  <a:pt x="1723807" y="994336"/>
                  <a:pt x="1324664" y="1040298"/>
                  <a:pt x="1075502" y="1074165"/>
                </a:cubicBezTo>
                <a:cubicBezTo>
                  <a:pt x="826340" y="1108032"/>
                  <a:pt x="545731" y="1120127"/>
                  <a:pt x="393331" y="1074165"/>
                </a:cubicBezTo>
                <a:cubicBezTo>
                  <a:pt x="240931" y="1028203"/>
                  <a:pt x="161102" y="798393"/>
                  <a:pt x="161102" y="798393"/>
                </a:cubicBezTo>
                <a:lnTo>
                  <a:pt x="161102" y="798393"/>
                </a:lnTo>
                <a:lnTo>
                  <a:pt x="117559" y="798393"/>
                </a:lnTo>
              </a:path>
            </a:pathLst>
          </a:custGeom>
          <a:solidFill>
            <a:srgbClr val="7030A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endParaRPr lang="pt-BR" sz="2000" b="1">
              <a:ln>
                <a:solidFill>
                  <a:srgbClr val="FFC000"/>
                </a:solidFill>
              </a:ln>
              <a:solidFill>
                <a:prstClr val="white"/>
              </a:solidFill>
            </a:endParaRP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1060" y="3195573"/>
            <a:ext cx="5418387" cy="196356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Line 5"/>
          <p:cNvSpPr>
            <a:spLocks noChangeShapeType="1"/>
          </p:cNvSpPr>
          <p:nvPr/>
        </p:nvSpPr>
        <p:spPr bwMode="auto">
          <a:xfrm>
            <a:off x="3290694" y="3576038"/>
            <a:ext cx="550150" cy="834881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endParaRPr lang="pt-BR" kern="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18" name="Text Box 6"/>
          <p:cNvSpPr txBox="1">
            <a:spLocks noChangeArrowheads="1"/>
          </p:cNvSpPr>
          <p:nvPr/>
        </p:nvSpPr>
        <p:spPr bwMode="auto">
          <a:xfrm>
            <a:off x="1793925" y="3200310"/>
            <a:ext cx="1496775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pt-BR" sz="2800" b="1" kern="0" dirty="0">
                <a:solidFill>
                  <a:srgbClr val="FFFFFF"/>
                </a:solidFill>
                <a:latin typeface="Arial Narrow" panose="020B0606020202030204" pitchFamily="34" charset="0"/>
              </a:rPr>
              <a:t>corpo</a:t>
            </a:r>
            <a:r>
              <a:rPr lang="pt-BR" sz="2800" kern="0" dirty="0">
                <a:solidFill>
                  <a:srgbClr val="FFFFFF"/>
                </a:solidFill>
                <a:latin typeface="Arial Narrow" panose="020B0606020202030204" pitchFamily="34" charset="0"/>
              </a:rPr>
              <a:t> </a:t>
            </a:r>
            <a:r>
              <a:rPr lang="pt-BR" sz="2400" kern="0" dirty="0">
                <a:solidFill>
                  <a:srgbClr val="FFFFFF"/>
                </a:solidFill>
                <a:latin typeface="Arial Narrow" panose="020B0606020202030204" pitchFamily="34" charset="0"/>
              </a:rPr>
              <a:t>(CEPA)</a:t>
            </a:r>
          </a:p>
        </p:txBody>
      </p:sp>
      <p:sp>
        <p:nvSpPr>
          <p:cNvPr id="19" name="Line 7"/>
          <p:cNvSpPr>
            <a:spLocks noChangeShapeType="1"/>
          </p:cNvSpPr>
          <p:nvPr/>
        </p:nvSpPr>
        <p:spPr bwMode="auto">
          <a:xfrm flipH="1">
            <a:off x="4899021" y="4217290"/>
            <a:ext cx="42863" cy="1116013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endParaRPr lang="pt-BR" kern="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20" name="Text Box 8"/>
          <p:cNvSpPr txBox="1">
            <a:spLocks noChangeArrowheads="1"/>
          </p:cNvSpPr>
          <p:nvPr/>
        </p:nvSpPr>
        <p:spPr bwMode="auto">
          <a:xfrm>
            <a:off x="4027482" y="5293604"/>
            <a:ext cx="1428750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sz="2800" b="1" kern="0" dirty="0">
                <a:ln>
                  <a:solidFill>
                    <a:sysClr val="windowText" lastClr="000000"/>
                  </a:solidFill>
                </a:ln>
                <a:solidFill>
                  <a:srgbClr val="FFFFFF"/>
                </a:solidFill>
                <a:latin typeface="Arial Narrow" panose="020B0606020202030204" pitchFamily="34" charset="0"/>
              </a:rPr>
              <a:t>espírito</a:t>
            </a:r>
            <a:r>
              <a:rPr lang="pt-BR" sz="2800" kern="0" dirty="0">
                <a:ln>
                  <a:solidFill>
                    <a:sysClr val="windowText" lastClr="000000"/>
                  </a:solidFill>
                </a:ln>
                <a:solidFill>
                  <a:srgbClr val="FFFFFF"/>
                </a:solidFill>
                <a:latin typeface="Arial Narrow" panose="020B0606020202030204" pitchFamily="34" charset="0"/>
              </a:rPr>
              <a:t> </a:t>
            </a:r>
            <a:r>
              <a:rPr lang="pt-BR" sz="2400" kern="0" dirty="0">
                <a:solidFill>
                  <a:srgbClr val="FFFFFF"/>
                </a:solidFill>
                <a:latin typeface="Arial Narrow" panose="020B0606020202030204" pitchFamily="34" charset="0"/>
              </a:rPr>
              <a:t>(SEIVA)</a:t>
            </a:r>
          </a:p>
        </p:txBody>
      </p:sp>
      <p:sp>
        <p:nvSpPr>
          <p:cNvPr id="21" name="Line 9"/>
          <p:cNvSpPr>
            <a:spLocks noChangeShapeType="1"/>
          </p:cNvSpPr>
          <p:nvPr/>
        </p:nvSpPr>
        <p:spPr bwMode="auto">
          <a:xfrm flipH="1" flipV="1">
            <a:off x="7268243" y="4840660"/>
            <a:ext cx="35719" cy="686712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endParaRPr lang="pt-BR" kern="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22" name="Text Box 10"/>
          <p:cNvSpPr txBox="1">
            <a:spLocks noChangeArrowheads="1"/>
          </p:cNvSpPr>
          <p:nvPr/>
        </p:nvSpPr>
        <p:spPr bwMode="auto">
          <a:xfrm>
            <a:off x="6562161" y="5527376"/>
            <a:ext cx="2750564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sz="2800" b="1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espírito </a:t>
            </a:r>
            <a:r>
              <a:rPr lang="pt-BR" sz="2400" b="1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LIGADO À MATÉRIA (BAGO)</a:t>
            </a:r>
          </a:p>
        </p:txBody>
      </p:sp>
      <p:sp>
        <p:nvSpPr>
          <p:cNvPr id="23" name="WordArt 12"/>
          <p:cNvSpPr>
            <a:spLocks noChangeArrowheads="1" noChangeShapeType="1" noTextEdit="1"/>
          </p:cNvSpPr>
          <p:nvPr/>
        </p:nvSpPr>
        <p:spPr bwMode="auto">
          <a:xfrm>
            <a:off x="3732078" y="2418527"/>
            <a:ext cx="4614866" cy="923739"/>
          </a:xfrm>
          <a:prstGeom prst="rect">
            <a:avLst/>
          </a:prstGeom>
        </p:spPr>
        <p:txBody>
          <a:bodyPr wrap="none" fromWordArt="1"/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pt-BR" sz="3200" b="1" kern="10" spc="-150" dirty="0" smtClean="0">
                <a:ln w="28575">
                  <a:solidFill>
                    <a:sysClr val="windowText" lastClr="000000"/>
                  </a:solidFill>
                  <a:round/>
                  <a:headEnd/>
                  <a:tailEnd/>
                </a:ln>
                <a:solidFill>
                  <a:prstClr val="white"/>
                </a:solidFill>
                <a:latin typeface="Berlin Sans FB Demi" panose="020E0802020502020306" pitchFamily="34" charset="0"/>
              </a:rPr>
              <a:t>O SÍMBOLO DO </a:t>
            </a:r>
            <a:r>
              <a:rPr lang="pt-BR" sz="3200" b="1" kern="10" spc="-150" dirty="0">
                <a:ln w="28575">
                  <a:solidFill>
                    <a:sysClr val="windowText" lastClr="000000"/>
                  </a:solidFill>
                  <a:round/>
                  <a:headEnd/>
                  <a:tailEnd/>
                </a:ln>
                <a:solidFill>
                  <a:prstClr val="white"/>
                </a:solidFill>
                <a:latin typeface="Berlin Sans FB Demi" panose="020E0802020502020306" pitchFamily="34" charset="0"/>
              </a:rPr>
              <a:t>TRABALHO DO </a:t>
            </a:r>
            <a:r>
              <a:rPr lang="pt-BR" sz="3200" b="1" kern="10" spc="-150" dirty="0" smtClean="0">
                <a:ln w="28575">
                  <a:solidFill>
                    <a:sysClr val="windowText" lastClr="000000"/>
                  </a:solidFill>
                  <a:round/>
                  <a:headEnd/>
                  <a:tailEnd/>
                </a:ln>
                <a:solidFill>
                  <a:prstClr val="white"/>
                </a:solidFill>
                <a:latin typeface="Berlin Sans FB Demi" panose="020E0802020502020306" pitchFamily="34" charset="0"/>
              </a:rPr>
              <a:t>CRIADOR</a:t>
            </a:r>
            <a:endParaRPr lang="pt-BR" sz="3200" b="1" kern="10" spc="-150" dirty="0">
              <a:ln w="28575">
                <a:solidFill>
                  <a:sysClr val="windowText" lastClr="000000"/>
                </a:solidFill>
                <a:round/>
                <a:headEnd/>
                <a:tailEnd/>
              </a:ln>
              <a:solidFill>
                <a:prstClr val="white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28" name="Rectangle 4"/>
          <p:cNvSpPr>
            <a:spLocks noChangeArrowheads="1"/>
          </p:cNvSpPr>
          <p:nvPr/>
        </p:nvSpPr>
        <p:spPr bwMode="auto">
          <a:xfrm>
            <a:off x="2848127" y="37941"/>
            <a:ext cx="6490741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5400" b="1" dirty="0">
                <a:solidFill>
                  <a:prstClr val="white"/>
                </a:solidFill>
                <a:latin typeface="Arial Narrow" panose="020B0606020202030204" pitchFamily="34" charset="0"/>
              </a:rPr>
              <a:t>“</a:t>
            </a:r>
            <a:r>
              <a:rPr lang="pt-BR" sz="5400" b="1" dirty="0">
                <a:solidFill>
                  <a:prstClr val="white"/>
                </a:solidFill>
                <a:latin typeface="Algerian" panose="04020705040A02060702" pitchFamily="82" charset="0"/>
              </a:rPr>
              <a:t>PROLEGÔMENOS</a:t>
            </a:r>
            <a:r>
              <a:rPr lang="pt-BR" sz="5400" b="1" dirty="0">
                <a:solidFill>
                  <a:prstClr val="white"/>
                </a:solidFill>
                <a:latin typeface="Arial Narrow" panose="020B0606020202030204" pitchFamily="34" charset="0"/>
              </a:rPr>
              <a:t>”</a:t>
            </a:r>
          </a:p>
        </p:txBody>
      </p:sp>
      <p:sp>
        <p:nvSpPr>
          <p:cNvPr id="29" name="Text Box 10"/>
          <p:cNvSpPr txBox="1">
            <a:spLocks noChangeArrowheads="1"/>
          </p:cNvSpPr>
          <p:nvPr/>
        </p:nvSpPr>
        <p:spPr bwMode="auto">
          <a:xfrm>
            <a:off x="6546921" y="5527376"/>
            <a:ext cx="2750564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sz="2800" b="1" kern="0" dirty="0" smtClean="0">
                <a:ln>
                  <a:solidFill>
                    <a:prstClr val="black"/>
                  </a:solidFill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Espírito</a:t>
            </a:r>
            <a:r>
              <a:rPr lang="pt-BR" sz="28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pt-BR" sz="2400" b="1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LIGADO À MATÉRIA (BAGO)</a:t>
            </a:r>
          </a:p>
        </p:txBody>
      </p:sp>
      <p:pic>
        <p:nvPicPr>
          <p:cNvPr id="31" name="Imagem 3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84039">
            <a:off x="451657" y="1540997"/>
            <a:ext cx="2846868" cy="592590"/>
          </a:xfrm>
          <a:prstGeom prst="rect">
            <a:avLst/>
          </a:prstGeom>
          <a:solidFill>
            <a:srgbClr val="FFC000"/>
          </a:solidFill>
        </p:spPr>
      </p:pic>
    </p:spTree>
    <p:extLst>
      <p:ext uri="{BB962C8B-B14F-4D97-AF65-F5344CB8AC3E}">
        <p14:creationId xmlns:p14="http://schemas.microsoft.com/office/powerpoint/2010/main" val="2190975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0.02546 L -2.5E-6 -0.22454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6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3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500"/>
                            </p:stCondLst>
                            <p:childTnLst>
                              <p:par>
                                <p:cTn id="3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500"/>
                            </p:stCondLst>
                            <p:childTnLst>
                              <p:par>
                                <p:cTn id="4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7000"/>
                            </p:stCondLst>
                            <p:childTnLst>
                              <p:par>
                                <p:cTn id="4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500"/>
                            </p:stCondLst>
                            <p:childTnLst>
                              <p:par>
                                <p:cTn id="5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8500"/>
                            </p:stCondLst>
                            <p:childTnLst>
                              <p:par>
                                <p:cTn id="5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1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500"/>
                            </p:stCondLst>
                            <p:childTnLst>
                              <p:par>
                                <p:cTn id="6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5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00"/>
                            </p:stCondLst>
                            <p:childTnLst>
                              <p:par>
                                <p:cTn id="7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9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3000"/>
                            </p:stCondLst>
                            <p:childTnLst>
                              <p:par>
                                <p:cTn id="84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000"/>
                            </p:stCondLst>
                            <p:childTnLst>
                              <p:par>
                                <p:cTn id="8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500"/>
                            </p:stCondLst>
                            <p:childTnLst>
                              <p:par>
                                <p:cTn id="92" presetID="16" presetClass="entr" presetSubtype="21" repeatCount="3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4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7" grpId="0" animBg="1"/>
      <p:bldP spid="30" grpId="0" animBg="1"/>
      <p:bldP spid="24" grpId="0"/>
      <p:bldP spid="24" grpId="1"/>
      <p:bldP spid="25" grpId="0"/>
      <p:bldP spid="26" grpId="0" animBg="1"/>
      <p:bldP spid="17" grpId="0" animBg="1"/>
      <p:bldP spid="18" grpId="0"/>
      <p:bldP spid="19" grpId="0" animBg="1"/>
      <p:bldP spid="20" grpId="0"/>
      <p:bldP spid="21" grpId="0" animBg="1"/>
      <p:bldP spid="22" grpId="0"/>
      <p:bldP spid="23" grpId="0"/>
      <p:bldP spid="23" grpId="1"/>
      <p:bldP spid="28" grpId="0"/>
      <p:bldP spid="28" grpId="1"/>
      <p:bldP spid="2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 rotWithShape="1">
          <a:blip r:embed="rId2"/>
          <a:srcRect l="10115" r="19100"/>
          <a:stretch/>
        </p:blipFill>
        <p:spPr>
          <a:xfrm>
            <a:off x="6327865" y="735967"/>
            <a:ext cx="4475018" cy="141712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04040" y="2565287"/>
            <a:ext cx="3177755" cy="3882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/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916796" y="4144480"/>
            <a:ext cx="8275204" cy="387798"/>
          </a:xfrm>
          <a:prstGeom prst="rect">
            <a:avLst/>
          </a:prstGeom>
          <a:solidFill>
            <a:schemeClr val="bg1"/>
          </a:solidFill>
          <a:ln w="38100" cmpd="dbl">
            <a:solidFill>
              <a:sysClr val="windowText" lastClr="000000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pt-BR" altLang="pt-BR" sz="2400" b="1" kern="0" dirty="0" smtClean="0">
                <a:solidFill>
                  <a:srgbClr val="000000"/>
                </a:solidFill>
                <a:latin typeface="Arial" pitchFamily="34" charset="0"/>
              </a:rPr>
              <a:t>5 </a:t>
            </a:r>
            <a:r>
              <a:rPr lang="pt-BR" altLang="pt-BR" sz="2400" b="1" kern="0" dirty="0" smtClean="0">
                <a:solidFill>
                  <a:prstClr val="black"/>
                </a:solidFill>
                <a:latin typeface="Arial" pitchFamily="34" charset="0"/>
              </a:rPr>
              <a:t>– Como combater o Espiritismo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3916796" y="2620480"/>
            <a:ext cx="8275204" cy="387798"/>
          </a:xfrm>
          <a:prstGeom prst="rect">
            <a:avLst/>
          </a:prstGeom>
          <a:solidFill>
            <a:schemeClr val="bg1"/>
          </a:solidFill>
          <a:ln w="38100" cmpd="dbl">
            <a:solidFill>
              <a:sysClr val="windowText" lastClr="000000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pt-BR" altLang="pt-BR" sz="2400" b="1" kern="0" dirty="0" smtClean="0">
                <a:solidFill>
                  <a:srgbClr val="000000"/>
                </a:solidFill>
                <a:latin typeface="Arial" pitchFamily="34" charset="0"/>
              </a:rPr>
              <a:t>1 – A Filosofia vem dos Espíritos</a:t>
            </a:r>
            <a:endParaRPr lang="pt-BR" altLang="pt-BR" sz="2800" b="1" i="1" kern="0" dirty="0" smtClean="0">
              <a:ln>
                <a:solidFill>
                  <a:srgbClr val="FF0000"/>
                </a:solidFill>
              </a:ln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3916796" y="3001480"/>
            <a:ext cx="8275204" cy="387798"/>
          </a:xfrm>
          <a:prstGeom prst="rect">
            <a:avLst/>
          </a:prstGeom>
          <a:solidFill>
            <a:schemeClr val="bg1"/>
          </a:solidFill>
          <a:ln w="38100" cmpd="dbl">
            <a:solidFill>
              <a:sysClr val="windowText" lastClr="000000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pt-BR" altLang="pt-BR" sz="2400" b="1" kern="0" dirty="0" smtClean="0">
                <a:solidFill>
                  <a:srgbClr val="000000"/>
                </a:solidFill>
                <a:latin typeface="Arial" pitchFamily="34" charset="0"/>
              </a:rPr>
              <a:t>2 – </a:t>
            </a:r>
            <a:r>
              <a:rPr lang="pt-BR" altLang="pt-BR" sz="2400" b="1" kern="0" dirty="0" smtClean="0">
                <a:solidFill>
                  <a:prstClr val="black"/>
                </a:solidFill>
                <a:latin typeface="Arial" pitchFamily="34" charset="0"/>
              </a:rPr>
              <a:t>Os fenômenos Espíritas resultam de leis gerais 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3916796" y="3382480"/>
            <a:ext cx="8275204" cy="387798"/>
          </a:xfrm>
          <a:prstGeom prst="rect">
            <a:avLst/>
          </a:prstGeom>
          <a:solidFill>
            <a:schemeClr val="bg1"/>
          </a:solidFill>
          <a:ln w="38100" cmpd="dbl">
            <a:solidFill>
              <a:sysClr val="windowText" lastClr="000000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pt-BR" altLang="pt-BR" sz="2400" b="1" kern="0" dirty="0" smtClean="0">
                <a:solidFill>
                  <a:srgbClr val="000000"/>
                </a:solidFill>
                <a:latin typeface="Arial" pitchFamily="34" charset="0"/>
              </a:rPr>
              <a:t>3 – Comparação do materialismo com o Espiritismo</a:t>
            </a:r>
            <a:endParaRPr lang="pt-BR" altLang="pt-BR" sz="2400" b="1" kern="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3916796" y="3763480"/>
            <a:ext cx="8275204" cy="387798"/>
          </a:xfrm>
          <a:prstGeom prst="rect">
            <a:avLst/>
          </a:prstGeom>
          <a:solidFill>
            <a:schemeClr val="bg1"/>
          </a:solidFill>
          <a:ln w="38100" cmpd="dbl">
            <a:solidFill>
              <a:sysClr val="windowText" lastClr="000000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pt-BR" altLang="pt-BR" sz="2400" b="1" kern="0" dirty="0" smtClean="0">
                <a:solidFill>
                  <a:srgbClr val="000000"/>
                </a:solidFill>
                <a:latin typeface="Arial" pitchFamily="34" charset="0"/>
              </a:rPr>
              <a:t>4 – Espiritismo: A maior alavanca do progresso</a:t>
            </a: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3916796" y="4525480"/>
            <a:ext cx="8275204" cy="387798"/>
          </a:xfrm>
          <a:prstGeom prst="rect">
            <a:avLst/>
          </a:prstGeom>
          <a:solidFill>
            <a:schemeClr val="bg1"/>
          </a:solidFill>
          <a:ln w="38100" cmpd="dbl">
            <a:solidFill>
              <a:sysClr val="windowText" lastClr="000000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pt-BR" altLang="pt-BR" sz="2400" b="1" kern="0" dirty="0" smtClean="0">
                <a:solidFill>
                  <a:srgbClr val="000000"/>
                </a:solidFill>
                <a:latin typeface="Arial" pitchFamily="34" charset="0"/>
              </a:rPr>
              <a:t>6 – Combater o Espiritismo é combater a Natureza</a:t>
            </a:r>
            <a:endParaRPr lang="pt-BR" altLang="pt-BR" sz="2800" b="1" kern="0" dirty="0" smtClean="0">
              <a:solidFill>
                <a:srgbClr val="475A8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3916796" y="4919927"/>
            <a:ext cx="8275204" cy="387798"/>
          </a:xfrm>
          <a:prstGeom prst="rect">
            <a:avLst/>
          </a:prstGeom>
          <a:solidFill>
            <a:schemeClr val="bg1"/>
          </a:solidFill>
          <a:ln w="38100" cmpd="dbl">
            <a:solidFill>
              <a:sysClr val="windowText" lastClr="000000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pt-BR" altLang="pt-BR" sz="2400" b="1" kern="0" dirty="0" smtClean="0">
                <a:solidFill>
                  <a:srgbClr val="000000"/>
                </a:solidFill>
                <a:latin typeface="Arial" pitchFamily="34" charset="0"/>
              </a:rPr>
              <a:t>7 – </a:t>
            </a:r>
            <a:r>
              <a:rPr lang="pt-BR" altLang="pt-BR" sz="2400" b="1" kern="0" dirty="0" smtClean="0">
                <a:solidFill>
                  <a:prstClr val="black"/>
                </a:solidFill>
                <a:latin typeface="Arial" pitchFamily="34" charset="0"/>
              </a:rPr>
              <a:t>Classes</a:t>
            </a:r>
            <a:r>
              <a:rPr lang="pt-BR" altLang="pt-BR" sz="2400" b="1" kern="0" dirty="0" smtClean="0">
                <a:solidFill>
                  <a:srgbClr val="000000"/>
                </a:solidFill>
                <a:latin typeface="Arial" pitchFamily="34" charset="0"/>
              </a:rPr>
              <a:t> de adeptos, de adversários, e seus efeitos </a:t>
            </a:r>
            <a:endParaRPr lang="pt-BR" altLang="pt-BR" sz="2800" i="1" kern="0" dirty="0" smtClean="0">
              <a:ln>
                <a:solidFill>
                  <a:srgbClr val="FF0000"/>
                </a:solidFill>
              </a:ln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3916796" y="5287480"/>
            <a:ext cx="8275204" cy="387798"/>
          </a:xfrm>
          <a:prstGeom prst="rect">
            <a:avLst/>
          </a:prstGeom>
          <a:solidFill>
            <a:schemeClr val="bg1"/>
          </a:solidFill>
          <a:ln w="38100" cmpd="dbl">
            <a:solidFill>
              <a:sysClr val="windowText" lastClr="000000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pt-BR" altLang="pt-BR" sz="2400" b="1" kern="0" dirty="0" smtClean="0">
                <a:solidFill>
                  <a:srgbClr val="000000"/>
                </a:solidFill>
                <a:latin typeface="Arial" pitchFamily="34" charset="0"/>
              </a:rPr>
              <a:t>8 – O Espiritismo ensina a moral do Cristo</a:t>
            </a:r>
            <a:endParaRPr lang="pt-BR" altLang="pt-BR" sz="2800" i="1" kern="0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3916796" y="5668480"/>
            <a:ext cx="8275204" cy="387798"/>
          </a:xfrm>
          <a:prstGeom prst="rect">
            <a:avLst/>
          </a:prstGeom>
          <a:solidFill>
            <a:schemeClr val="bg1"/>
          </a:solidFill>
          <a:ln w="38100" cmpd="dbl">
            <a:solidFill>
              <a:sysClr val="windowText" lastClr="000000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pt-BR" altLang="pt-BR" sz="2400" b="1" kern="0" dirty="0" smtClean="0">
                <a:solidFill>
                  <a:srgbClr val="000000"/>
                </a:solidFill>
                <a:latin typeface="Arial" pitchFamily="34" charset="0"/>
              </a:rPr>
              <a:t>9 – As divergências e a unidade no Espiritismo</a:t>
            </a:r>
            <a:endParaRPr lang="pt-BR" altLang="pt-BR" sz="2800" kern="0" dirty="0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20" name="Rectangle 22"/>
          <p:cNvSpPr>
            <a:spLocks noChangeArrowheads="1"/>
          </p:cNvSpPr>
          <p:nvPr/>
        </p:nvSpPr>
        <p:spPr bwMode="auto">
          <a:xfrm>
            <a:off x="3957137" y="778971"/>
            <a:ext cx="3635430" cy="678441"/>
          </a:xfrm>
          <a:prstGeom prst="rect">
            <a:avLst/>
          </a:prstGeom>
          <a:solidFill>
            <a:schemeClr val="bg1"/>
          </a:solidFill>
          <a:ln w="38100" cmpd="dbl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  <a:extLst/>
        </p:spPr>
        <p:txBody>
          <a:bodyPr wrap="square" tIns="108000">
            <a:spAutoFit/>
          </a:bodyPr>
          <a:lstStyle/>
          <a:p>
            <a:pPr algn="ctr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pt-BR" altLang="pt-BR" sz="4000" b="1" kern="0" dirty="0" smtClean="0">
                <a:solidFill>
                  <a:srgbClr val="964305">
                    <a:lumMod val="75000"/>
                  </a:srgb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CONCLUSÃO</a:t>
            </a:r>
            <a:endParaRPr lang="pt-BR" altLang="pt-BR" sz="4000" b="1" kern="0" dirty="0" smtClean="0">
              <a:solidFill>
                <a:srgbClr val="964305">
                  <a:lumMod val="75000"/>
                </a:srgb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18" name="Imagem 17"/>
          <p:cNvPicPr>
            <a:picLocks noChangeAspect="1"/>
          </p:cNvPicPr>
          <p:nvPr/>
        </p:nvPicPr>
        <p:blipFill rotWithShape="1">
          <a:blip r:embed="rId4"/>
          <a:srcRect l="5845" t="30026" r="5553" b="36489"/>
          <a:stretch/>
        </p:blipFill>
        <p:spPr>
          <a:xfrm>
            <a:off x="0" y="77263"/>
            <a:ext cx="4091107" cy="448659"/>
          </a:xfrm>
          <a:prstGeom prst="rect">
            <a:avLst/>
          </a:prstGeom>
        </p:spPr>
      </p:pic>
      <p:pic>
        <p:nvPicPr>
          <p:cNvPr id="17" name="Imagem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769595">
            <a:off x="1098433" y="1805700"/>
            <a:ext cx="2846868" cy="592590"/>
          </a:xfrm>
          <a:prstGeom prst="rect">
            <a:avLst/>
          </a:prstGeom>
          <a:solidFill>
            <a:srgbClr val="FFC000"/>
          </a:solidFill>
        </p:spPr>
      </p:pic>
    </p:spTree>
    <p:extLst>
      <p:ext uri="{BB962C8B-B14F-4D97-AF65-F5344CB8AC3E}">
        <p14:creationId xmlns:p14="http://schemas.microsoft.com/office/powerpoint/2010/main" val="3501628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1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150"/>
                            </p:stCondLst>
                            <p:childTnLst>
                              <p:par>
                                <p:cTn id="2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1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300"/>
                            </p:stCondLst>
                            <p:childTnLst>
                              <p:par>
                                <p:cTn id="2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1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450"/>
                            </p:stCondLst>
                            <p:childTnLst>
                              <p:par>
                                <p:cTn id="3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1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600"/>
                            </p:stCondLst>
                            <p:childTnLst>
                              <p:par>
                                <p:cTn id="3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1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750"/>
                            </p:stCondLst>
                            <p:childTnLst>
                              <p:par>
                                <p:cTn id="4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1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900"/>
                            </p:stCondLst>
                            <p:childTnLst>
                              <p:par>
                                <p:cTn id="4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1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050"/>
                            </p:stCondLst>
                            <p:childTnLst>
                              <p:par>
                                <p:cTn id="4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1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200"/>
                            </p:stCondLst>
                            <p:childTnLst>
                              <p:par>
                                <p:cTn id="5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1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2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2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04040" y="1700154"/>
            <a:ext cx="3177755" cy="3882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/>
        </p:spPr>
      </p:pic>
      <p:sp>
        <p:nvSpPr>
          <p:cNvPr id="20" name="Rectangle 22"/>
          <p:cNvSpPr>
            <a:spLocks noChangeArrowheads="1"/>
          </p:cNvSpPr>
          <p:nvPr/>
        </p:nvSpPr>
        <p:spPr bwMode="auto">
          <a:xfrm>
            <a:off x="4565693" y="1530566"/>
            <a:ext cx="3060613" cy="647857"/>
          </a:xfrm>
          <a:prstGeom prst="rect">
            <a:avLst/>
          </a:prstGeom>
          <a:solidFill>
            <a:schemeClr val="bg1"/>
          </a:solidFill>
          <a:ln w="38100" cmpd="dbl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  <a:extLst/>
        </p:spPr>
        <p:txBody>
          <a:bodyPr wrap="square" tIns="108000">
            <a:spAutoFit/>
          </a:bodyPr>
          <a:lstStyle/>
          <a:p>
            <a:pPr algn="ctr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pt-BR" altLang="pt-BR" sz="4000" b="1" kern="0" dirty="0" smtClean="0">
                <a:solidFill>
                  <a:srgbClr val="964305">
                    <a:lumMod val="75000"/>
                  </a:srgb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ADENDOS</a:t>
            </a:r>
            <a:endParaRPr lang="pt-BR" altLang="pt-BR" sz="4000" b="1" kern="0" dirty="0" smtClean="0">
              <a:solidFill>
                <a:srgbClr val="964305">
                  <a:lumMod val="75000"/>
                </a:srgb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24" name="CaixaDeTexto 23"/>
          <p:cNvSpPr txBox="1"/>
          <p:nvPr/>
        </p:nvSpPr>
        <p:spPr>
          <a:xfrm>
            <a:off x="8345307" y="5534561"/>
            <a:ext cx="424927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0" dirty="0" smtClean="0">
                <a:solidFill>
                  <a:prstClr val="white"/>
                </a:solidFill>
                <a:latin typeface="Algerian" panose="04020705040A02060702" pitchFamily="82" charset="0"/>
              </a:rPr>
              <a:t>FIM</a:t>
            </a:r>
            <a:endParaRPr lang="pt-BR" sz="8000" dirty="0">
              <a:solidFill>
                <a:prstClr val="white"/>
              </a:solidFill>
              <a:latin typeface="Algerian" panose="04020705040A02060702" pitchFamily="82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4177552" y="3166299"/>
            <a:ext cx="6096000" cy="1951816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lvl="0" indent="-285750">
              <a:lnSpc>
                <a:spcPts val="2900"/>
              </a:lnSpc>
              <a:buClr>
                <a:prstClr val="white"/>
              </a:buClr>
              <a:buFont typeface="Arial" panose="020B0604020202020204" pitchFamily="34" charset="0"/>
              <a:buChar char="•"/>
            </a:pPr>
            <a:r>
              <a:rPr lang="pt-BR" sz="2800" b="1" dirty="0" smtClean="0">
                <a:solidFill>
                  <a:srgbClr val="FFC000"/>
                </a:solidFill>
              </a:rPr>
              <a:t>“</a:t>
            </a:r>
            <a:r>
              <a:rPr lang="pt-BR" sz="2800" b="1" dirty="0">
                <a:solidFill>
                  <a:srgbClr val="FFC000"/>
                </a:solidFill>
              </a:rPr>
              <a:t>INTRODUÇÃO</a:t>
            </a:r>
            <a:r>
              <a:rPr lang="pt-BR" sz="2800" b="1" dirty="0" smtClean="0">
                <a:solidFill>
                  <a:srgbClr val="FFC000"/>
                </a:solidFill>
              </a:rPr>
              <a:t>”</a:t>
            </a:r>
            <a:endParaRPr lang="pt-BR" sz="2800" b="1" dirty="0">
              <a:solidFill>
                <a:prstClr val="white"/>
              </a:solidFill>
            </a:endParaRPr>
          </a:p>
          <a:p>
            <a:pPr lvl="0">
              <a:lnSpc>
                <a:spcPts val="2900"/>
              </a:lnSpc>
              <a:buClr>
                <a:prstClr val="white"/>
              </a:buClr>
            </a:pPr>
            <a:r>
              <a:rPr lang="pt-BR" sz="2800" b="1" dirty="0">
                <a:solidFill>
                  <a:prstClr val="white"/>
                </a:solidFill>
              </a:rPr>
              <a:t> </a:t>
            </a:r>
          </a:p>
          <a:p>
            <a:pPr marL="285750" lvl="0" indent="-285750">
              <a:lnSpc>
                <a:spcPts val="2900"/>
              </a:lnSpc>
              <a:buClr>
                <a:prstClr val="white"/>
              </a:buClr>
              <a:buFont typeface="Arial" panose="020B0604020202020204" pitchFamily="34" charset="0"/>
              <a:buChar char="•"/>
            </a:pPr>
            <a:r>
              <a:rPr lang="pt-BR" sz="2800" b="1" dirty="0" smtClean="0">
                <a:solidFill>
                  <a:srgbClr val="FFC000"/>
                </a:solidFill>
              </a:rPr>
              <a:t>“</a:t>
            </a:r>
            <a:r>
              <a:rPr lang="pt-BR" sz="2800" b="1" dirty="0">
                <a:solidFill>
                  <a:srgbClr val="FFC000"/>
                </a:solidFill>
              </a:rPr>
              <a:t>PROLEGÔMENOS</a:t>
            </a:r>
            <a:r>
              <a:rPr lang="pt-BR" sz="2800" b="1" dirty="0" smtClean="0">
                <a:solidFill>
                  <a:srgbClr val="FFC000"/>
                </a:solidFill>
              </a:rPr>
              <a:t>”</a:t>
            </a:r>
            <a:endParaRPr lang="pt-BR" sz="2800" b="1" dirty="0">
              <a:solidFill>
                <a:prstClr val="white"/>
              </a:solidFill>
            </a:endParaRPr>
          </a:p>
          <a:p>
            <a:pPr marL="285750" lvl="0" indent="-285750">
              <a:lnSpc>
                <a:spcPts val="2900"/>
              </a:lnSpc>
              <a:buClr>
                <a:prstClr val="white"/>
              </a:buClr>
              <a:buFont typeface="Arial" panose="020B0604020202020204" pitchFamily="34" charset="0"/>
              <a:buChar char="•"/>
            </a:pPr>
            <a:endParaRPr lang="pt-BR" sz="2800" b="1" dirty="0">
              <a:solidFill>
                <a:prstClr val="white"/>
              </a:solidFill>
            </a:endParaRPr>
          </a:p>
          <a:p>
            <a:pPr marL="285750" lvl="0" indent="-285750">
              <a:lnSpc>
                <a:spcPts val="2900"/>
              </a:lnSpc>
              <a:buClr>
                <a:prstClr val="white"/>
              </a:buClr>
              <a:buFont typeface="Arial" panose="020B0604020202020204" pitchFamily="34" charset="0"/>
              <a:buChar char="•"/>
            </a:pPr>
            <a:r>
              <a:rPr lang="pt-BR" sz="2800" b="1" dirty="0" smtClean="0">
                <a:solidFill>
                  <a:srgbClr val="FFC000"/>
                </a:solidFill>
              </a:rPr>
              <a:t>“</a:t>
            </a:r>
            <a:r>
              <a:rPr lang="pt-BR" sz="2800" b="1" dirty="0">
                <a:solidFill>
                  <a:srgbClr val="FFC000"/>
                </a:solidFill>
              </a:rPr>
              <a:t>CONCLUSÃO” </a:t>
            </a:r>
          </a:p>
        </p:txBody>
      </p:sp>
    </p:spTree>
    <p:extLst>
      <p:ext uri="{BB962C8B-B14F-4D97-AF65-F5344CB8AC3E}">
        <p14:creationId xmlns:p14="http://schemas.microsoft.com/office/powerpoint/2010/main" val="1236076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6" presetClass="emph" presetSubtype="0" repeatCount="200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4" grpId="0" build="allAtOnce"/>
      <p:bldP spid="24" grpId="1" build="p"/>
    </p:bldLst>
  </p:timing>
</p:sld>
</file>

<file path=ppt/theme/theme1.xml><?xml version="1.0" encoding="utf-8"?>
<a:theme xmlns:a="http://schemas.openxmlformats.org/drawingml/2006/main" name="1_Cacho">
  <a:themeElements>
    <a:clrScheme name="Cacho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Cach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Técnica">
  <a:themeElements>
    <a:clrScheme name="Técnic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écnic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1821</TotalTime>
  <Words>292</Words>
  <Application>Microsoft Office PowerPoint</Application>
  <PresentationFormat>Widescreen</PresentationFormat>
  <Paragraphs>51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11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5</vt:i4>
      </vt:variant>
    </vt:vector>
  </HeadingPairs>
  <TitlesOfParts>
    <vt:vector size="18" baseType="lpstr">
      <vt:lpstr>Aharoni</vt:lpstr>
      <vt:lpstr>Algerian</vt:lpstr>
      <vt:lpstr>Arial</vt:lpstr>
      <vt:lpstr>Arial Narrow</vt:lpstr>
      <vt:lpstr>Arial Rounded MT Bold</vt:lpstr>
      <vt:lpstr>Berlin Sans FB Demi</vt:lpstr>
      <vt:lpstr>Century Gothic</vt:lpstr>
      <vt:lpstr>Franklin Gothic Book</vt:lpstr>
      <vt:lpstr>Times New Roman</vt:lpstr>
      <vt:lpstr>Wingdings 2</vt:lpstr>
      <vt:lpstr>Wingdings 3</vt:lpstr>
      <vt:lpstr>1_Cacho</vt:lpstr>
      <vt:lpstr>Técnica</vt:lpstr>
      <vt:lpstr>ADENDOS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 LIVRO DOS ESPÍRITOS</dc:title>
  <dc:creator>GILSON</dc:creator>
  <cp:lastModifiedBy>Gilson</cp:lastModifiedBy>
  <cp:revision>200</cp:revision>
  <dcterms:created xsi:type="dcterms:W3CDTF">2015-03-19T17:38:42Z</dcterms:created>
  <dcterms:modified xsi:type="dcterms:W3CDTF">2016-05-16T20:11:46Z</dcterms:modified>
</cp:coreProperties>
</file>