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  <p:sldMasterId id="2147483793" r:id="rId2"/>
    <p:sldMasterId id="2147483810" r:id="rId3"/>
  </p:sldMasterIdLst>
  <p:sldIdLst>
    <p:sldId id="342" r:id="rId4"/>
    <p:sldId id="329" r:id="rId5"/>
    <p:sldId id="335" r:id="rId6"/>
    <p:sldId id="338" r:id="rId7"/>
    <p:sldId id="321" r:id="rId8"/>
    <p:sldId id="331" r:id="rId9"/>
    <p:sldId id="343" r:id="rId10"/>
    <p:sldId id="344" r:id="rId11"/>
    <p:sldId id="327" r:id="rId12"/>
    <p:sldId id="341" r:id="rId13"/>
    <p:sldId id="33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FFFF"/>
    <a:srgbClr val="2A4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372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24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39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384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34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089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216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37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157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838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35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76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868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50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63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477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435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318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303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212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49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145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89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55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694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521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873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188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280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997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15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971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597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23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7750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052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116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883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684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43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837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098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42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31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00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90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89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52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bg2">
                <a:lumMod val="10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75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tx1">
                <a:lumMod val="95000"/>
                <a:lumOff val="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46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1">
                <a:lumMod val="50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72776-6B94-4EDB-902B-09DC5D1D327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2F57C0-3DDB-4582-B415-FB41CE22CE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52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LE%20PARTE%20I-%20Cap.%204%20-.ppt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1731" y="31172"/>
            <a:ext cx="10707103" cy="1422549"/>
          </a:xfrm>
        </p:spPr>
        <p:txBody>
          <a:bodyPr>
            <a:normAutofit fontScale="90000"/>
          </a:bodyPr>
          <a:lstStyle/>
          <a:p>
            <a:pPr algn="ctr">
              <a:lnSpc>
                <a:spcPts val="4700"/>
              </a:lnSpc>
            </a:pP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LIVRO DOS ESPÍRITOS</a:t>
            </a: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“ESTRUTURADO PARA AUTOAVALIAÇÕES”</a:t>
            </a:r>
            <a:endParaRPr lang="pt-BR" sz="49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9681" y="-911"/>
            <a:ext cx="15520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ESTUDOS 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DO CEFAK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8" descr="http://euronet5.eurob.it/contenuti/apfer_it/image/SIMBOLO-FERRAMENTA-BL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150" y="4336882"/>
            <a:ext cx="1124262" cy="11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0758703" y="16329"/>
            <a:ext cx="135165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CÓPIAS</a:t>
            </a:r>
            <a:endParaRPr lang="pt-BR" b="1" dirty="0" smtClean="0">
              <a:solidFill>
                <a:schemeClr val="bg1"/>
              </a:solidFill>
            </a:endParaRPr>
          </a:p>
          <a:p>
            <a:pPr algn="r"/>
            <a:r>
              <a:rPr lang="pt-BR" dirty="0" smtClean="0">
                <a:solidFill>
                  <a:schemeClr val="bg1"/>
                </a:solidFill>
              </a:rPr>
              <a:t>LIVRES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025284" y="1760215"/>
            <a:ext cx="4134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APRESENTAÇÃO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39296" y="5609194"/>
            <a:ext cx="9287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 smtClean="0">
                <a:ln>
                  <a:solidFill>
                    <a:srgbClr val="FFC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MÉTODO:  COMENTAR PROPOSIÇÕES </a:t>
            </a:r>
            <a:r>
              <a:rPr lang="pt-BR" sz="2400" b="1" i="1" dirty="0">
                <a:ln>
                  <a:solidFill>
                    <a:srgbClr val="FFC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GERADAS                              </a:t>
            </a:r>
            <a:r>
              <a:rPr lang="pt-BR" sz="2400" b="1" i="1" dirty="0" smtClean="0">
                <a:ln>
                  <a:solidFill>
                    <a:srgbClr val="FFC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EM IDEIAS </a:t>
            </a:r>
            <a:r>
              <a:rPr lang="pt-BR" sz="2400" b="1" i="1" dirty="0">
                <a:ln>
                  <a:solidFill>
                    <a:srgbClr val="FFC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CONTIDAS NAS QUESTÕES DO LIVRO</a:t>
            </a:r>
            <a:endParaRPr lang="pt-BR" sz="2400" dirty="0">
              <a:ln>
                <a:solidFill>
                  <a:srgbClr val="FFC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49832" y="2693892"/>
            <a:ext cx="83508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É UMA FERRAMENTA</a:t>
            </a:r>
            <a:endParaRPr lang="pt-BR" sz="2800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PARA  VERIFICAR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NOSSAS CERTEZAS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SOBRE AS QUESTÕES DO LIVRO DOS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ESPÍRITOS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tx2">
                <a:lumMod val="50000"/>
              </a:schemeClr>
            </a:gs>
            <a:gs pos="69000">
              <a:schemeClr val="bg2">
                <a:lumMod val="10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640156" y="2472072"/>
            <a:ext cx="9286887" cy="2780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None/>
            </a:pP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40156" y="117535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dirty="0" smtClean="0">
                <a:solidFill>
                  <a:srgbClr val="CCFF33"/>
                </a:solidFill>
              </a:rPr>
              <a:t>UM  MÉTODO</a:t>
            </a:r>
          </a:p>
          <a:p>
            <a:pPr algn="ctr"/>
            <a:r>
              <a:rPr lang="pt-BR" sz="3000" b="1" i="1" dirty="0" smtClean="0">
                <a:solidFill>
                  <a:srgbClr val="CCFF33"/>
                </a:solidFill>
              </a:rPr>
              <a:t>PARA </a:t>
            </a:r>
            <a:r>
              <a:rPr lang="pt-BR" sz="3000" b="1" i="1" dirty="0" smtClean="0">
                <a:solidFill>
                  <a:srgbClr val="CCFF33"/>
                </a:solidFill>
              </a:rPr>
              <a:t>ESTUDAR UM ASSUNTO </a:t>
            </a:r>
            <a:r>
              <a:rPr lang="pt-BR" sz="3000" b="1" i="1" dirty="0" smtClean="0">
                <a:solidFill>
                  <a:srgbClr val="CCFF33"/>
                </a:solidFill>
              </a:rPr>
              <a:t>EM GRUPO</a:t>
            </a:r>
            <a:endParaRPr lang="pt-BR" sz="3000" b="1" i="1" dirty="0">
              <a:solidFill>
                <a:srgbClr val="CCFF33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485313" y="4205112"/>
            <a:ext cx="9286887" cy="1119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None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AO INICIAR,                                                                              APRESENTA-LO COMO CONSTA,                                                     EM “O LIVRO DOS ESPÍRITOS.”</a:t>
            </a:r>
            <a:endParaRPr lang="pt-BR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tx2">
                <a:lumMod val="50000"/>
              </a:schemeClr>
            </a:gs>
            <a:gs pos="69000">
              <a:schemeClr val="bg2">
                <a:lumMod val="10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85291" y="-159024"/>
            <a:ext cx="12562581" cy="144488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2">
                    <a:lumMod val="75000"/>
                  </a:schemeClr>
                </a:solidFill>
              </a:rPr>
              <a:t>O LIVRO DOS ESPÍRITOS “ESTRUTURADO”</a:t>
            </a:r>
            <a:br>
              <a:rPr lang="pt-BR" sz="40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3200" b="1" dirty="0" smtClean="0">
                <a:solidFill>
                  <a:schemeClr val="bg2">
                    <a:lumMod val="75000"/>
                  </a:schemeClr>
                </a:solidFill>
              </a:rPr>
              <a:t>“É UMA SIMPLES FERRAMENTA”</a:t>
            </a:r>
            <a:endParaRPr lang="pt-BR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3805755" y="1314860"/>
            <a:ext cx="4531115" cy="2133534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None/>
            </a:pPr>
            <a:r>
              <a:rPr lang="pt-BR" sz="3200" b="1" u="sng" dirty="0" smtClean="0">
                <a:solidFill>
                  <a:srgbClr val="CCFF33"/>
                </a:solidFill>
              </a:rPr>
              <a:t>MOTIVA:</a:t>
            </a:r>
            <a:r>
              <a:rPr lang="pt-BR" sz="3200" b="1" u="sng" dirty="0" smtClean="0">
                <a:solidFill>
                  <a:schemeClr val="bg1"/>
                </a:solidFill>
              </a:rPr>
              <a:t> </a:t>
            </a:r>
            <a:endParaRPr lang="pt-BR" sz="2800" b="1" u="sng" dirty="0" smtClean="0">
              <a:solidFill>
                <a:schemeClr val="bg1"/>
              </a:solidFill>
            </a:endParaRP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</a:rPr>
              <a:t>AUTOAVALIAR-SE</a:t>
            </a: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</a:rPr>
              <a:t>ESTUDAR EM </a:t>
            </a:r>
            <a:r>
              <a:rPr lang="pt-BR" sz="2400" b="1" dirty="0" smtClean="0">
                <a:solidFill>
                  <a:schemeClr val="bg1"/>
                </a:solidFill>
              </a:rPr>
              <a:t>GRUPO</a:t>
            </a:r>
          </a:p>
        </p:txBody>
      </p:sp>
      <p:pic>
        <p:nvPicPr>
          <p:cNvPr id="9" name="Picture 8" descr="http://euronet5.eurob.it/contenuti/apfer_it/image/SIMBOLO-FERRAMENTA-BL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36" y="1415893"/>
            <a:ext cx="1423263" cy="142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8058428" y="5479451"/>
            <a:ext cx="42492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prstClr val="white"/>
                </a:solidFill>
                <a:latin typeface="Algerian" panose="04020705040A02060702" pitchFamily="82" charset="0"/>
              </a:rPr>
              <a:t>FIM</a:t>
            </a:r>
            <a:endParaRPr lang="pt-BR" sz="9600" dirty="0">
              <a:solidFill>
                <a:prstClr val="white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o Explicativo 3 11"/>
          <p:cNvSpPr/>
          <p:nvPr/>
        </p:nvSpPr>
        <p:spPr>
          <a:xfrm flipH="1">
            <a:off x="4407407" y="5271104"/>
            <a:ext cx="3363333" cy="1162477"/>
          </a:xfrm>
          <a:prstGeom prst="borderCallout3">
            <a:avLst>
              <a:gd name="adj1" fmla="val 835"/>
              <a:gd name="adj2" fmla="val 31"/>
              <a:gd name="adj3" fmla="val -9"/>
              <a:gd name="adj4" fmla="val 408"/>
              <a:gd name="adj5" fmla="val 2267"/>
              <a:gd name="adj6" fmla="val -750"/>
              <a:gd name="adj7" fmla="val 1923"/>
              <a:gd name="adj8" fmla="val 145"/>
            </a:avLst>
          </a:prstGeom>
          <a:solidFill>
            <a:schemeClr val="accent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 CRIATIVIDADE</a:t>
            </a:r>
          </a:p>
          <a:p>
            <a:pPr algn="ctr"/>
            <a:r>
              <a:rPr lang="pt-BR" sz="2400" dirty="0" smtClean="0">
                <a:latin typeface="Arial Rounded MT Bold" panose="020F0704030504030204" pitchFamily="34" charset="0"/>
              </a:rPr>
              <a:t>AO COMENTAR                 </a:t>
            </a:r>
            <a:r>
              <a:rPr lang="pt-B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AS 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PROPOSIÇÕES</a:t>
            </a:r>
            <a:endParaRPr lang="pt-BR" sz="24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1636852" y="2874023"/>
            <a:ext cx="8837094" cy="1882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pt-BR" sz="3200" b="1" u="sng" dirty="0" smtClean="0">
                <a:solidFill>
                  <a:srgbClr val="CCFF33"/>
                </a:solidFill>
              </a:rPr>
              <a:t>SUA BASE</a:t>
            </a:r>
            <a:r>
              <a:rPr lang="pt-BR" sz="3200" b="1" dirty="0" smtClean="0">
                <a:solidFill>
                  <a:srgbClr val="CCFF33"/>
                </a:solidFill>
              </a:rPr>
              <a:t>:</a:t>
            </a:r>
          </a:p>
          <a:p>
            <a:pPr algn="ctr">
              <a:buClr>
                <a:schemeClr val="bg1"/>
              </a:buClr>
            </a:pPr>
            <a:r>
              <a:rPr lang="pt-BR" sz="2400" b="1" dirty="0" smtClean="0">
                <a:solidFill>
                  <a:schemeClr val="bg1"/>
                </a:solidFill>
              </a:rPr>
              <a:t>O  CONHECIMENTO   DO  ASSUNTO </a:t>
            </a:r>
          </a:p>
          <a:p>
            <a:pPr algn="ctr">
              <a:buClr>
                <a:schemeClr val="bg1"/>
              </a:buClr>
            </a:pPr>
            <a:r>
              <a:rPr lang="pt-BR" sz="2400" b="1" dirty="0" smtClean="0">
                <a:solidFill>
                  <a:schemeClr val="bg1"/>
                </a:solidFill>
              </a:rPr>
              <a:t> NO LIVRO DOS ESPÍRITOS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50301" y="4560084"/>
            <a:ext cx="7724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white"/>
              </a:buClr>
            </a:pPr>
            <a:r>
              <a:rPr lang="pt-BR" sz="3200" b="1" u="sng" dirty="0" smtClean="0">
                <a:solidFill>
                  <a:srgbClr val="CCFF33"/>
                </a:solidFill>
              </a:rPr>
              <a:t>SUA “CHAVE</a:t>
            </a:r>
            <a:r>
              <a:rPr lang="pt-BR" sz="3200" b="1" dirty="0" smtClean="0">
                <a:solidFill>
                  <a:srgbClr val="CCFF33"/>
                </a:solidFill>
              </a:rPr>
              <a:t>” </a:t>
            </a:r>
          </a:p>
          <a:p>
            <a:pPr lvl="0" algn="ctr">
              <a:buClr>
                <a:prstClr val="white"/>
              </a:buClr>
            </a:pPr>
            <a:r>
              <a:rPr lang="pt-BR" sz="2400" b="1" dirty="0" smtClean="0">
                <a:solidFill>
                  <a:srgbClr val="CCFF33"/>
                </a:solidFill>
              </a:rPr>
              <a:t> </a:t>
            </a:r>
            <a:endParaRPr lang="pt-BR" sz="2400" b="1" dirty="0">
              <a:solidFill>
                <a:srgbClr val="CCFF33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39730"/>
          <a:stretch/>
        </p:blipFill>
        <p:spPr>
          <a:xfrm>
            <a:off x="0" y="4164716"/>
            <a:ext cx="324816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build="allAtOnce"/>
      <p:bldP spid="10" grpId="1" build="p"/>
      <p:bldP spid="12" grpId="0" animBg="1"/>
      <p:bldP spid="14" grpId="0" uiExpand="1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3320" y="18171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bg1"/>
                </a:solidFill>
              </a:rPr>
              <a:t>ROTEIRO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Subtítulo 2"/>
          <p:cNvSpPr>
            <a:spLocks noGrp="1"/>
          </p:cNvSpPr>
          <p:nvPr>
            <p:ph idx="1"/>
          </p:nvPr>
        </p:nvSpPr>
        <p:spPr>
          <a:xfrm>
            <a:off x="1632802" y="1316095"/>
            <a:ext cx="8837094" cy="1882057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pt-BR" sz="3200" b="1" dirty="0" smtClean="0">
                <a:solidFill>
                  <a:srgbClr val="CCFF33"/>
                </a:solidFill>
              </a:rPr>
              <a:t>A BASE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CONHECER  O  ASSUNTO  NO  LIVRO  DOS  ESPÍRITOS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663269" y="5033945"/>
            <a:ext cx="8837094" cy="1143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Font typeface="Wingdings 3" charset="2"/>
              <a:buNone/>
            </a:pPr>
            <a:r>
              <a:rPr lang="pt-BR" sz="2800" b="1" dirty="0" smtClean="0">
                <a:solidFill>
                  <a:srgbClr val="00FFFF"/>
                </a:solidFill>
              </a:rPr>
              <a:t>QUALIDADE A SER APRIMORADA: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A </a:t>
            </a:r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CRIATIVIDADE,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QUE </a:t>
            </a:r>
            <a:r>
              <a:rPr lang="pt-BR" sz="2400" b="1" dirty="0" smtClean="0">
                <a:solidFill>
                  <a:schemeClr val="bg1"/>
                </a:solidFill>
              </a:rPr>
              <a:t>É A                                                                  “</a:t>
            </a:r>
            <a:r>
              <a:rPr lang="pt-BR" sz="2400" b="1" dirty="0" smtClean="0">
                <a:solidFill>
                  <a:srgbClr val="FFC000"/>
                </a:solidFill>
              </a:rPr>
              <a:t>CHAVE</a:t>
            </a:r>
            <a:r>
              <a:rPr lang="pt-BR" sz="2400" b="1" dirty="0" smtClean="0">
                <a:solidFill>
                  <a:schemeClr val="bg1"/>
                </a:solidFill>
              </a:rPr>
              <a:t>” PARA DESENVOLVER AS </a:t>
            </a:r>
            <a:r>
              <a:rPr lang="pt-BR" sz="2400" b="1" dirty="0" smtClean="0">
                <a:solidFill>
                  <a:schemeClr val="bg1"/>
                </a:solidFill>
              </a:rPr>
              <a:t>IDÉIAS</a:t>
            </a:r>
            <a:endParaRPr lang="pt-B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2257574" y="767767"/>
            <a:ext cx="4764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5">
              <a:buClr>
                <a:schemeClr val="bg1"/>
              </a:buClr>
            </a:pPr>
            <a:r>
              <a:rPr lang="pt-BR" sz="2400" b="1" dirty="0" smtClean="0">
                <a:solidFill>
                  <a:schemeClr val="bg1"/>
                </a:solidFill>
              </a:rPr>
              <a:t>UTILIZAÇÃO DA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8" descr="http://euronet5.eurob.it/contenuti/apfer_it/image/SIMBOLO-FERRAMENTA-BL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43" y="631400"/>
            <a:ext cx="766482" cy="76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8144" r="25512"/>
          <a:stretch/>
        </p:blipFill>
        <p:spPr>
          <a:xfrm>
            <a:off x="2495006" y="2668878"/>
            <a:ext cx="7223760" cy="2170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74920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960699" y="145614"/>
            <a:ext cx="103301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b="1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QUAL O MELHOR MODO DE ESTUDAR                          “ O LIVRO DOS ESPÍRITOS ? ”</a:t>
            </a:r>
            <a:endParaRPr lang="pt-BR" sz="360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http://www.uselimeira.org.br/wp-content/uploads/2013/04/livro-dos-esp%C3%ADrit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01" y="1712592"/>
            <a:ext cx="3249849" cy="461702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631952" y="1733653"/>
            <a:ext cx="92340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É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MEDITAR, 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LENDO AS PERGUNTAS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E AS RESPOSTAS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NO PRÓPRIO LIVRO.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r="39242"/>
          <a:stretch/>
        </p:blipFill>
        <p:spPr>
          <a:xfrm>
            <a:off x="5090937" y="3645130"/>
            <a:ext cx="6053317" cy="29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52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bg2">
                <a:lumMod val="25000"/>
              </a:schemeClr>
            </a:gs>
            <a:gs pos="69000">
              <a:schemeClr val="bg2">
                <a:lumMod val="10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8547" y="-439012"/>
            <a:ext cx="10652759" cy="2262781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>
                <a:solidFill>
                  <a:schemeClr val="bg2">
                    <a:lumMod val="75000"/>
                  </a:schemeClr>
                </a:solidFill>
              </a:rPr>
              <a:t>O LIVRO DOS ESPÍRITOS</a:t>
            </a:r>
            <a:br>
              <a:rPr lang="pt-BR" sz="48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pt-BR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231215" y="-720232"/>
            <a:ext cx="8316557" cy="2686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 smtClean="0">
                <a:ln w="10160">
                  <a:solidFill>
                    <a:srgbClr val="92AA4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I- DAS CAUSAS PRIMÁRIAS</a:t>
            </a:r>
            <a:endParaRPr lang="pt-BR" sz="2800" b="1" dirty="0">
              <a:ln w="10160">
                <a:solidFill>
                  <a:srgbClr val="92AA4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247569" y="3498747"/>
            <a:ext cx="10858947" cy="1817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 smtClean="0">
                <a:ln w="10160">
                  <a:solidFill>
                    <a:srgbClr val="92AA4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IV - DAS ESPERANÇAS E CONSOLAÇÕES</a:t>
            </a:r>
            <a:endParaRPr lang="pt-BR" sz="2800" b="1" dirty="0">
              <a:ln w="10160">
                <a:solidFill>
                  <a:srgbClr val="92AA4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31214" y="827186"/>
            <a:ext cx="8316557" cy="2686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 smtClean="0">
                <a:ln w="10160">
                  <a:solidFill>
                    <a:srgbClr val="92AA4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II - DO MUNDO DOS ESPÍRITOS</a:t>
            </a:r>
          </a:p>
          <a:p>
            <a:r>
              <a:rPr lang="pt-BR" sz="2800" b="1" i="1" spc="50" dirty="0" smtClean="0">
                <a:ln w="0"/>
                <a:solidFill>
                  <a:srgbClr val="E3EAC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 </a:t>
            </a:r>
            <a:endParaRPr lang="pt-BR" sz="2800" b="1" i="1" spc="50" dirty="0">
              <a:ln w="0"/>
              <a:solidFill>
                <a:srgbClr val="E3EAC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rial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247569" y="2438376"/>
            <a:ext cx="5889787" cy="1817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 smtClean="0">
                <a:ln w="10160">
                  <a:solidFill>
                    <a:srgbClr val="92AA4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III - DAS LEIS MORAIS</a:t>
            </a:r>
            <a:endParaRPr lang="pt-BR" sz="2800" b="1" dirty="0">
              <a:ln w="10160">
                <a:solidFill>
                  <a:srgbClr val="92AA4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0768"/>
          <a:stretch/>
        </p:blipFill>
        <p:spPr>
          <a:xfrm>
            <a:off x="328102" y="2943704"/>
            <a:ext cx="1712733" cy="8626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253" y="1445144"/>
            <a:ext cx="2860668" cy="4932091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2305263" y="4417146"/>
            <a:ext cx="4281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5">
              <a:buClr>
                <a:prstClr val="white"/>
              </a:buClr>
            </a:pPr>
            <a:r>
              <a:rPr lang="pt-BR" sz="2800" b="1" dirty="0" smtClean="0">
                <a:solidFill>
                  <a:prstClr val="white"/>
                </a:solidFill>
              </a:rPr>
              <a:t>MATÉRIAS:</a:t>
            </a:r>
            <a:endParaRPr lang="pt-BR" sz="3200" b="1" dirty="0">
              <a:solidFill>
                <a:prstClr val="white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>
            <a:off x="1976678" y="1445144"/>
            <a:ext cx="300254" cy="3871144"/>
          </a:xfrm>
          <a:prstGeom prst="leftBrace">
            <a:avLst>
              <a:gd name="adj1" fmla="val 163752"/>
              <a:gd name="adj2" fmla="val 500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6"/>
          <p:cNvSpPr/>
          <p:nvPr/>
        </p:nvSpPr>
        <p:spPr>
          <a:xfrm flipH="1">
            <a:off x="87455" y="1873357"/>
            <a:ext cx="2131538" cy="845597"/>
          </a:xfrm>
          <a:prstGeom prst="leftArrow">
            <a:avLst>
              <a:gd name="adj1" fmla="val 50000"/>
              <a:gd name="adj2" fmla="val 7777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spc="-150" dirty="0" smtClean="0">
                <a:solidFill>
                  <a:prstClr val="black"/>
                </a:solidFill>
              </a:rPr>
              <a:t>4 PARTES</a:t>
            </a:r>
            <a:endParaRPr lang="pt-BR" sz="2400" b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95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2" grpId="0"/>
      <p:bldP spid="12" grpId="1"/>
      <p:bldP spid="13" grpId="0"/>
      <p:bldP spid="13" grpId="1"/>
      <p:bldP spid="10" grpId="0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3">
                <a:lumMod val="89000"/>
              </a:schemeClr>
            </a:gs>
            <a:gs pos="23000">
              <a:schemeClr val="tx2">
                <a:lumMod val="75000"/>
              </a:schemeClr>
            </a:gs>
            <a:gs pos="69000">
              <a:schemeClr val="bg2">
                <a:lumMod val="10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39465" y="1692677"/>
            <a:ext cx="5602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DAS </a:t>
            </a:r>
            <a:r>
              <a:rPr lang="pt-BR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CAUSAS </a:t>
            </a:r>
            <a:r>
              <a:rPr lang="pt-BR" sz="3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PRIMÁRIAS</a:t>
            </a:r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9276" y="-735993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chemeClr val="bg2">
                    <a:lumMod val="75000"/>
                  </a:schemeClr>
                </a:solidFill>
              </a:rPr>
              <a:t>O LIVRO DOS ESPÍRITOS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85951" y="1781945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Cap. I</a:t>
            </a:r>
            <a:endParaRPr lang="pt-BR" sz="2400" dirty="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62292" y="2832973"/>
            <a:ext cx="86372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pt-BR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DE  DEUS</a:t>
            </a:r>
          </a:p>
          <a:p>
            <a:pPr marL="857250" indent="-857250">
              <a:buFont typeface="+mj-lt"/>
              <a:buAutoNum type="arabicPeriod"/>
            </a:pPr>
            <a:endParaRPr lang="pt-BR" sz="28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pt-BR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DOS ELEMENTOS GERAIS DO UNIVERSO</a:t>
            </a:r>
          </a:p>
          <a:p>
            <a:pPr marL="857250" indent="-857250">
              <a:buFont typeface="+mj-lt"/>
              <a:buAutoNum type="arabicPeriod"/>
            </a:pPr>
            <a:endParaRPr lang="pt-BR" sz="28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pt-BR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DA CRIAÇÃO</a:t>
            </a:r>
          </a:p>
          <a:p>
            <a:pPr marL="857250" indent="-857250">
              <a:buFont typeface="+mj-lt"/>
              <a:buAutoNum type="arabicPeriod"/>
            </a:pPr>
            <a:endParaRPr lang="pt-BR" sz="28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pt-BR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DO PRINCÍPIO VITAL</a:t>
            </a:r>
          </a:p>
          <a:p>
            <a:pPr marL="857250" indent="-857250">
              <a:buFont typeface="+mj-lt"/>
              <a:buAutoNum type="arabicPeriod"/>
            </a:pPr>
            <a:endParaRPr lang="pt-BR" sz="28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857250" indent="-857250">
              <a:buFont typeface="+mj-lt"/>
              <a:buAutoNum type="arabicPeriod"/>
            </a:pPr>
            <a:endParaRPr 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eta para a direita 9">
            <a:hlinkClick r:id="rId2" action="ppaction://hlinkpres?slideindex=1&amp;slidetitle="/>
          </p:cNvPr>
          <p:cNvSpPr/>
          <p:nvPr/>
        </p:nvSpPr>
        <p:spPr>
          <a:xfrm>
            <a:off x="2856768" y="1695514"/>
            <a:ext cx="1381071" cy="696337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TEMA</a:t>
            </a:r>
            <a:endParaRPr lang="pt-BR" sz="24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751" y="2832973"/>
            <a:ext cx="2621507" cy="390177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93" y="2832973"/>
            <a:ext cx="1121307" cy="315800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-2276772" y="1780523"/>
            <a:ext cx="3732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5">
              <a:buClr>
                <a:schemeClr val="bg1"/>
              </a:buClr>
            </a:pPr>
            <a:r>
              <a:rPr lang="pt-BR" sz="2400" b="1" dirty="0" smtClean="0">
                <a:solidFill>
                  <a:schemeClr val="bg1"/>
                </a:solidFill>
              </a:rPr>
              <a:t>1ª PARTE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398" y="9856"/>
            <a:ext cx="8155773" cy="10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04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6" grpId="1"/>
      <p:bldP spid="5" grpId="0"/>
      <p:bldP spid="10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932998" y="2552527"/>
            <a:ext cx="670387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b="1" i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endParaRPr lang="pt-BR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2400" b="1" i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Questão nº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Que é Deus?</a:t>
            </a:r>
          </a:p>
          <a:p>
            <a:pPr marL="0" indent="0" algn="ctr">
              <a:buNone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-Deus é a inteligência suprema,                             causa primária de todas as coisas.</a:t>
            </a:r>
          </a:p>
          <a:p>
            <a:pPr marL="0" indent="0" algn="ctr">
              <a:buNone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42716" y="1557017"/>
            <a:ext cx="8911687" cy="77850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 E  O  INFINITO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8817" y="752296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1ª Parte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b="1" dirty="0">
              <a:solidFill>
                <a:prstClr val="white"/>
              </a:solidFill>
            </a:endParaRPr>
          </a:p>
        </p:txBody>
      </p:sp>
      <p:sp>
        <p:nvSpPr>
          <p:cNvPr id="2" name="Texto Explicativo 3 1"/>
          <p:cNvSpPr/>
          <p:nvPr/>
        </p:nvSpPr>
        <p:spPr>
          <a:xfrm>
            <a:off x="9178082" y="2348730"/>
            <a:ext cx="2404317" cy="1884056"/>
          </a:xfrm>
          <a:prstGeom prst="borderCallout3">
            <a:avLst>
              <a:gd name="adj1" fmla="val 14516"/>
              <a:gd name="adj2" fmla="val -418"/>
              <a:gd name="adj3" fmla="val 23129"/>
              <a:gd name="adj4" fmla="val -12930"/>
              <a:gd name="adj5" fmla="val 113066"/>
              <a:gd name="adj6" fmla="val -12733"/>
              <a:gd name="adj7" fmla="val 113065"/>
              <a:gd name="adj8" fmla="val -115145"/>
            </a:avLst>
          </a:prstGeom>
          <a:solidFill>
            <a:schemeClr val="accent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ABERTURA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</a:t>
            </a:r>
            <a:r>
              <a:rPr lang="pt-BR" sz="2400" b="1" dirty="0" smtClean="0">
                <a:solidFill>
                  <a:srgbClr val="CCFF33"/>
                </a:solidFill>
              </a:rPr>
              <a:t>DE CADA SUBTÍTULO:                  </a:t>
            </a:r>
            <a:r>
              <a:rPr lang="pt-BR" sz="2000" b="1" dirty="0" smtClean="0"/>
              <a:t> </a:t>
            </a:r>
            <a:r>
              <a:rPr lang="pt-BR" sz="2400" b="1" dirty="0" smtClean="0"/>
              <a:t>TRANSCRIÇÃO</a:t>
            </a:r>
            <a:endParaRPr lang="pt-BR" sz="2000" b="1" dirty="0" smtClean="0"/>
          </a:p>
          <a:p>
            <a:pPr algn="ctr"/>
            <a:r>
              <a:rPr lang="pt-BR" sz="2000" b="1" i="1" dirty="0" smtClean="0"/>
              <a:t>DO ORIGINAL</a:t>
            </a:r>
            <a:endParaRPr lang="pt-BR" sz="2000" b="1" i="1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243" y="1557017"/>
            <a:ext cx="1963936" cy="70680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3543723" y="4738294"/>
            <a:ext cx="8182112" cy="612000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0">
                <a:schemeClr val="accent3">
                  <a:lumMod val="89000"/>
                </a:schemeClr>
              </a:gs>
              <a:gs pos="64000">
                <a:schemeClr val="bg2">
                  <a:lumMod val="10000"/>
                </a:schemeClr>
              </a:gs>
              <a:gs pos="97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</a:gra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0"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Questão 2. A 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RELAÇÃO 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INFINITO</a:t>
            </a:r>
            <a: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 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DESCONHECIDO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528734" y="5435206"/>
            <a:ext cx="7137389" cy="612000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0">
                <a:schemeClr val="accent3">
                  <a:lumMod val="89000"/>
                </a:schemeClr>
              </a:gs>
              <a:gs pos="64000">
                <a:schemeClr val="bg2">
                  <a:lumMod val="10000"/>
                </a:schemeClr>
              </a:gs>
              <a:gs pos="97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</a:gra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Questão 3. A 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RELAÇÃO 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DEUS 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E O 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INFINITO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0456" y="643794"/>
            <a:ext cx="3086554" cy="69592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294" y="54798"/>
            <a:ext cx="1469829" cy="65032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-2216772" y="124192"/>
            <a:ext cx="4984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5">
              <a:buClr>
                <a:schemeClr val="bg1"/>
              </a:buClr>
            </a:pPr>
            <a:r>
              <a:rPr lang="pt-BR" sz="2400" b="1" dirty="0" smtClean="0">
                <a:solidFill>
                  <a:schemeClr val="bg1"/>
                </a:solidFill>
              </a:rPr>
              <a:t>Cap. 1 - DE DEUS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21" name="Texto Explicativo 3 20"/>
          <p:cNvSpPr/>
          <p:nvPr/>
        </p:nvSpPr>
        <p:spPr>
          <a:xfrm>
            <a:off x="310897" y="4254356"/>
            <a:ext cx="2733978" cy="1801463"/>
          </a:xfrm>
          <a:prstGeom prst="borderCallout3">
            <a:avLst>
              <a:gd name="adj1" fmla="val 101942"/>
              <a:gd name="adj2" fmla="val 1484"/>
              <a:gd name="adj3" fmla="val 101353"/>
              <a:gd name="adj4" fmla="val 99263"/>
              <a:gd name="adj5" fmla="val 103863"/>
              <a:gd name="adj6" fmla="val 183130"/>
              <a:gd name="adj7" fmla="val 105396"/>
              <a:gd name="adj8" fmla="val 409691"/>
            </a:avLst>
          </a:prstGeom>
          <a:solidFill>
            <a:schemeClr val="accent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OUTRAS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pt-BR" sz="2400" b="1" dirty="0" smtClean="0">
                <a:solidFill>
                  <a:srgbClr val="CCFF33"/>
                </a:solidFill>
              </a:rPr>
              <a:t>QUESTÕES:                  </a:t>
            </a:r>
            <a:r>
              <a:rPr lang="pt-BR" sz="2000" b="1" dirty="0" smtClean="0"/>
              <a:t> </a:t>
            </a:r>
            <a:r>
              <a:rPr lang="pt-BR" sz="2400" b="1" dirty="0" smtClean="0"/>
              <a:t>PROPOSIÇÕES</a:t>
            </a:r>
            <a:endParaRPr lang="pt-BR" sz="2000" b="1" dirty="0" smtClean="0"/>
          </a:p>
          <a:p>
            <a:pPr algn="ctr"/>
            <a:r>
              <a:rPr lang="pt-BR" sz="2000" b="1" i="1" dirty="0" smtClean="0"/>
              <a:t>PARA SEREM COMENTADAS</a:t>
            </a:r>
            <a:endParaRPr lang="pt-BR" sz="2000" b="1" i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702" y="227964"/>
            <a:ext cx="6281901" cy="106971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80208" y="6209347"/>
            <a:ext cx="940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 algn="ctr">
              <a:buClr>
                <a:schemeClr val="bg1"/>
              </a:buClr>
            </a:pPr>
            <a:r>
              <a:rPr lang="pt-BR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Mistral" panose="03090702030407020403" pitchFamily="66" charset="0"/>
              </a:rPr>
              <a:t>O OBJETIVO </a:t>
            </a:r>
            <a:r>
              <a:rPr lang="pt-BR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istral" panose="03090702030407020403" pitchFamily="66" charset="0"/>
              </a:rPr>
              <a:t>É  COMENTAR  AS  PROPOSIÇÕES</a:t>
            </a:r>
            <a:endParaRPr lang="pt-BR" sz="3200" b="1" dirty="0">
              <a:solidFill>
                <a:schemeClr val="accent2">
                  <a:lumMod val="20000"/>
                  <a:lumOff val="80000"/>
                </a:schemeClr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/>
      <p:bldP spid="2" grpId="0" animBg="1"/>
      <p:bldP spid="18" grpId="0" animBg="1"/>
      <p:bldP spid="19" grpId="0" animBg="1"/>
      <p:bldP spid="22" grpId="0"/>
      <p:bldP spid="21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27475" y="862035"/>
            <a:ext cx="9844572" cy="77850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INTELIGÊNCIA</a:t>
            </a:r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INSTINTO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62605" y="752296"/>
            <a:ext cx="1603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rgbClr val="E3EACF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1ª P/</a:t>
            </a:r>
            <a:r>
              <a:rPr lang="pt-B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Cap.IV</a:t>
            </a:r>
            <a:endParaRPr lang="pt-BR" sz="2000" b="1" dirty="0">
              <a:solidFill>
                <a:prstClr val="white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729754" y="4460480"/>
            <a:ext cx="8202706" cy="57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tx1">
                  <a:lumMod val="95000"/>
                  <a:lumOff val="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75. A </a:t>
            </a:r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POSSIBILIDADE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t-BR" sz="24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INSTINTO SER INFALÍVEL</a:t>
            </a:r>
            <a:endParaRPr lang="pt-BR" sz="2400" b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729754" y="5086065"/>
            <a:ext cx="8202706" cy="57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tx1">
                  <a:lumMod val="95000"/>
                  <a:lumOff val="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75 a. A </a:t>
            </a:r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POSSIBILIDADE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pt-BR" sz="24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RAZÃO SER INFALÍVEL</a:t>
            </a:r>
            <a:endParaRPr lang="pt-BR" sz="2400" b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89011" y="3267237"/>
            <a:ext cx="6321864" cy="109353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tx1">
                  <a:lumMod val="95000"/>
                  <a:lumOff val="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74. 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DISTINÇÃO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                          DA </a:t>
            </a:r>
            <a:r>
              <a:rPr lang="pt-BR" sz="24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INTELIGÊNCIA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DO  </a:t>
            </a:r>
            <a:r>
              <a:rPr lang="pt-BR" sz="24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INSTINTO</a:t>
            </a:r>
            <a:endParaRPr lang="pt-B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8551" y="49626"/>
            <a:ext cx="240642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prstClr val="white"/>
                </a:solidFill>
              </a:rPr>
              <a:t>DO PRINCÍPIO VITAL</a:t>
            </a:r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66608">
            <a:off x="1739019" y="2891031"/>
            <a:ext cx="2393962" cy="48017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662" y="34638"/>
            <a:ext cx="1496879" cy="129894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346101" y="165378"/>
            <a:ext cx="6219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5" algn="ctr">
              <a:buClr>
                <a:prstClr val="white"/>
              </a:buClr>
            </a:pPr>
            <a:r>
              <a:rPr lang="pt-BR" sz="3600" b="1" dirty="0" smtClean="0">
                <a:solidFill>
                  <a:prstClr val="white"/>
                </a:solidFill>
                <a:latin typeface="Bradley Hand ITC" panose="03070402050302030203" pitchFamily="66" charset="0"/>
              </a:rPr>
              <a:t>MAIS EXEMPLOS</a:t>
            </a:r>
            <a:endParaRPr lang="pt-BR" sz="4000" b="1" dirty="0">
              <a:solidFill>
                <a:prstClr val="white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" name="Texto Explicativo 3 16"/>
          <p:cNvSpPr/>
          <p:nvPr/>
        </p:nvSpPr>
        <p:spPr>
          <a:xfrm>
            <a:off x="29705" y="3465514"/>
            <a:ext cx="2565274" cy="2196552"/>
          </a:xfrm>
          <a:prstGeom prst="borderCallout3">
            <a:avLst>
              <a:gd name="adj1" fmla="val 101942"/>
              <a:gd name="adj2" fmla="val 1484"/>
              <a:gd name="adj3" fmla="val 101353"/>
              <a:gd name="adj4" fmla="val 99263"/>
              <a:gd name="adj5" fmla="val 101414"/>
              <a:gd name="adj6" fmla="val 183130"/>
              <a:gd name="adj7" fmla="val 100171"/>
              <a:gd name="adj8" fmla="val 408707"/>
            </a:avLst>
          </a:prstGeom>
          <a:solidFill>
            <a:schemeClr val="accent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“PROPOSIÇÕES”</a:t>
            </a:r>
            <a:endParaRPr lang="pt-BR" sz="2000" b="1" dirty="0" smtClean="0"/>
          </a:p>
          <a:p>
            <a:pPr algn="ctr"/>
            <a:r>
              <a:rPr lang="pt-BR" sz="2000" b="1" i="1" dirty="0" smtClean="0"/>
              <a:t>PARA SEREM COMENTADAS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2847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8" grpId="0" animBg="1"/>
      <p:bldP spid="11" grpId="0" animBg="1"/>
      <p:bldP spid="14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>
            <a:off x="2879433" y="3147155"/>
            <a:ext cx="7673642" cy="432000"/>
          </a:xfrm>
          <a:prstGeom prst="snipRound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1">
                  <a:lumMod val="50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80.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ORIGEM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DOS ESPÍRITOS  </a:t>
            </a:r>
            <a:r>
              <a:rPr lang="pt-BR" sz="2400" b="1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 TEMPO) </a:t>
            </a:r>
          </a:p>
        </p:txBody>
      </p:sp>
      <p:sp>
        <p:nvSpPr>
          <p:cNvPr id="6" name="Retângulo com Único Canto Aparado e Arredondado 5"/>
          <p:cNvSpPr/>
          <p:nvPr/>
        </p:nvSpPr>
        <p:spPr>
          <a:xfrm>
            <a:off x="2902356" y="3649177"/>
            <a:ext cx="7436268" cy="432000"/>
          </a:xfrm>
          <a:prstGeom prst="snipRound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1">
                  <a:lumMod val="50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81.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PROCEDÊNCIA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 ESPÍRITOS  </a:t>
            </a:r>
            <a:r>
              <a:rPr lang="pt-BR" sz="2400" b="1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 MODO</a:t>
            </a:r>
            <a:r>
              <a:rPr lang="pt-BR" sz="2400" b="1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Retângulo com Único Canto Aparado e Arredondado 6"/>
          <p:cNvSpPr/>
          <p:nvPr/>
        </p:nvSpPr>
        <p:spPr>
          <a:xfrm>
            <a:off x="2918028" y="4151199"/>
            <a:ext cx="7422228" cy="432000"/>
          </a:xfrm>
          <a:prstGeom prst="snipRound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1">
                  <a:lumMod val="50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82.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MATÉRIA  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DOS ESPÍRITOS</a:t>
            </a:r>
            <a:endParaRPr lang="pt-BR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com Único Canto Aparado e Arredondado 7"/>
          <p:cNvSpPr/>
          <p:nvPr/>
        </p:nvSpPr>
        <p:spPr>
          <a:xfrm>
            <a:off x="2893938" y="4639774"/>
            <a:ext cx="7660050" cy="432000"/>
          </a:xfrm>
          <a:prstGeom prst="snipRound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1">
                  <a:lumMod val="50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83.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                    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ESPÍRITOS  </a:t>
            </a:r>
            <a:r>
              <a:rPr lang="pt-BR" sz="2400" b="1" i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 TEMPO)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6589">
            <a:off x="586874" y="2725491"/>
            <a:ext cx="2448338" cy="50963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-25490" y="752296"/>
            <a:ext cx="1502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2ª P/ </a:t>
            </a:r>
            <a:r>
              <a:rPr lang="pt-B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Cap. I</a:t>
            </a:r>
            <a:endParaRPr lang="pt-BR" sz="2000" b="1" dirty="0">
              <a:solidFill>
                <a:prstClr val="white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840922" y="728005"/>
            <a:ext cx="9535290" cy="131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5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2AA4C"/>
                </a:solidFill>
                <a:effectLst>
                  <a:outerShdw blurRad="12700" dist="38100" dir="2700000" algn="tl" rotWithShape="0">
                    <a:srgbClr val="92AA4C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ORIGEM  E  NATUREZA</a:t>
            </a:r>
          </a:p>
          <a:p>
            <a:pPr algn="ctr"/>
            <a:r>
              <a:rPr lang="pt-BR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2AA4C"/>
                </a:solidFill>
                <a:effectLst>
                  <a:outerShdw blurRad="12700" dist="38100" dir="2700000" algn="tl" rotWithShape="0">
                    <a:srgbClr val="92AA4C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DOS  ESPÍRITOS</a:t>
            </a:r>
            <a:endParaRPr lang="pt-BR" sz="40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89774" y="194086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prstClr val="white"/>
                </a:solidFill>
              </a:rPr>
              <a:t>DOS ESPÍRITOS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6" name="CaixaDeTexto 2"/>
          <p:cNvSpPr txBox="1"/>
          <p:nvPr/>
        </p:nvSpPr>
        <p:spPr>
          <a:xfrm>
            <a:off x="6005439" y="5645353"/>
            <a:ext cx="565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solidFill>
                  <a:prstClr val="white"/>
                </a:solidFill>
              </a:rPr>
              <a:t>FIM </a:t>
            </a:r>
            <a:r>
              <a:rPr lang="pt-BR" sz="2400" i="1" dirty="0" smtClean="0">
                <a:solidFill>
                  <a:prstClr val="white"/>
                </a:solidFill>
              </a:rPr>
              <a:t>DO SUBTÍTULO</a:t>
            </a:r>
            <a:endParaRPr lang="pt-BR" sz="3200" i="1" dirty="0">
              <a:solidFill>
                <a:prstClr val="white"/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853" y="80915"/>
            <a:ext cx="1518036" cy="1164437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2033166" y="90428"/>
            <a:ext cx="6415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5" algn="ctr">
              <a:buClr>
                <a:prstClr val="white"/>
              </a:buClr>
            </a:pPr>
            <a:r>
              <a:rPr lang="pt-BR" sz="3600" b="1" dirty="0" smtClean="0">
                <a:solidFill>
                  <a:prstClr val="white"/>
                </a:solidFill>
                <a:latin typeface="Bradley Hand ITC" panose="03070402050302030203" pitchFamily="66" charset="0"/>
              </a:rPr>
              <a:t> OUTRO EXEMPLO</a:t>
            </a:r>
            <a:endParaRPr lang="pt-BR" sz="4000" b="1" dirty="0">
              <a:solidFill>
                <a:prstClr val="white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tx2">
                <a:lumMod val="50000"/>
              </a:schemeClr>
            </a:gs>
            <a:gs pos="69000">
              <a:schemeClr val="bg2">
                <a:lumMod val="10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9780" y="-784744"/>
            <a:ext cx="11305175" cy="2932441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O LIVRO DOS ESPÍRITOS </a:t>
            </a:r>
            <a:r>
              <a:rPr lang="pt-BR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pt-BR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pt-BR" sz="36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“</a:t>
            </a:r>
            <a:r>
              <a:rPr lang="pt-BR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ESTRUTURADO</a:t>
            </a:r>
            <a:r>
              <a:rPr lang="pt-BR" sz="36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”</a:t>
            </a:r>
            <a:r>
              <a:rPr lang="pt-BR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br>
              <a:rPr lang="pt-BR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endParaRPr lang="pt-BR" sz="4800" dirty="0">
              <a:solidFill>
                <a:srgbClr val="00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24838" y="1749100"/>
            <a:ext cx="10128076" cy="2780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900"/>
              </a:lnSpc>
              <a:buClr>
                <a:schemeClr val="bg1"/>
              </a:buClr>
              <a:buNone/>
            </a:pPr>
            <a:r>
              <a:rPr lang="pt-BR" sz="36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FACILITA:</a:t>
            </a:r>
            <a:r>
              <a:rPr lang="pt-BR" sz="3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pt-BR" sz="3600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ts val="2900"/>
              </a:lnSpc>
              <a:buClr>
                <a:schemeClr val="bg1"/>
              </a:buClr>
              <a:buNone/>
            </a:pPr>
            <a:endParaRPr lang="pt-BR" sz="3600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FFC000"/>
                </a:solidFill>
              </a:rPr>
              <a:t>AUTOAVALIAR-SE                                                                   </a:t>
            </a:r>
            <a:r>
              <a:rPr lang="pt-BR" sz="2800" b="1" dirty="0" smtClean="0">
                <a:solidFill>
                  <a:schemeClr val="bg1"/>
                </a:solidFill>
              </a:rPr>
              <a:t> QUANTO A CERTEZA </a:t>
            </a:r>
            <a:r>
              <a:rPr lang="pt-BR" sz="2800" b="1" dirty="0" smtClean="0">
                <a:solidFill>
                  <a:schemeClr val="bg1"/>
                </a:solidFill>
              </a:rPr>
              <a:t>DO CONHECIMENTO                         RELATIVO </a:t>
            </a:r>
            <a:r>
              <a:rPr lang="pt-BR" sz="2800" b="1" dirty="0" smtClean="0">
                <a:solidFill>
                  <a:schemeClr val="bg1"/>
                </a:solidFill>
              </a:rPr>
              <a:t>AOS ASSUNTOS ABORDADOS  </a:t>
            </a:r>
            <a:r>
              <a:rPr lang="pt-BR" sz="2800" b="1" dirty="0" smtClean="0">
                <a:solidFill>
                  <a:schemeClr val="bg1"/>
                </a:solidFill>
              </a:rPr>
              <a:t>                                                          </a:t>
            </a:r>
            <a:r>
              <a:rPr lang="pt-BR" sz="2800" b="1" dirty="0" smtClean="0">
                <a:solidFill>
                  <a:schemeClr val="bg1"/>
                </a:solidFill>
              </a:rPr>
              <a:t>NO LIVRO DOS ESPÍRITOS.</a:t>
            </a:r>
          </a:p>
          <a:p>
            <a:pPr algn="ct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FFC000"/>
                </a:solidFill>
              </a:rPr>
              <a:t>ESTUDAR EM </a:t>
            </a:r>
            <a:r>
              <a:rPr lang="pt-BR" sz="2800" b="1" dirty="0" smtClean="0">
                <a:solidFill>
                  <a:srgbClr val="FFC000"/>
                </a:solidFill>
              </a:rPr>
              <a:t>GRUPO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DISCUTIR EM </a:t>
            </a:r>
            <a:r>
              <a:rPr lang="pt-BR" sz="2400" b="1" dirty="0">
                <a:solidFill>
                  <a:schemeClr val="bg1"/>
                </a:solidFill>
              </a:rPr>
              <a:t>CADA </a:t>
            </a:r>
            <a:r>
              <a:rPr lang="pt-BR" sz="2400" b="1" dirty="0" smtClean="0">
                <a:solidFill>
                  <a:schemeClr val="bg1"/>
                </a:solidFill>
              </a:rPr>
              <a:t>TÍTULO, O  </a:t>
            </a:r>
            <a:r>
              <a:rPr lang="pt-BR" sz="2400" b="1" dirty="0" smtClean="0">
                <a:solidFill>
                  <a:schemeClr val="bg1"/>
                </a:solidFill>
              </a:rPr>
              <a:t>SEU </a:t>
            </a:r>
            <a:r>
              <a:rPr lang="pt-BR" sz="2400" b="1" dirty="0" smtClean="0">
                <a:solidFill>
                  <a:srgbClr val="CCFF33"/>
                </a:solidFill>
              </a:rPr>
              <a:t>OBJETIVO</a:t>
            </a:r>
            <a:r>
              <a:rPr lang="pt-BR" sz="2400" b="1" dirty="0" smtClean="0">
                <a:solidFill>
                  <a:schemeClr val="bg1"/>
                </a:solidFill>
              </a:rPr>
              <a:t>,                                        </a:t>
            </a:r>
            <a:r>
              <a:rPr lang="pt-BR" sz="2400" b="1" dirty="0" smtClean="0">
                <a:solidFill>
                  <a:schemeClr val="bg1"/>
                </a:solidFill>
              </a:rPr>
              <a:t>AS </a:t>
            </a:r>
            <a:r>
              <a:rPr lang="pt-BR" sz="2400" b="1" dirty="0" smtClean="0">
                <a:solidFill>
                  <a:srgbClr val="CCFF33"/>
                </a:solidFill>
              </a:rPr>
              <a:t>DÚVIDAS</a:t>
            </a:r>
            <a:r>
              <a:rPr lang="pt-BR" sz="2400" b="1" dirty="0" smtClean="0">
                <a:solidFill>
                  <a:schemeClr val="bg1"/>
                </a:solidFill>
              </a:rPr>
              <a:t> E AS </a:t>
            </a:r>
            <a:r>
              <a:rPr lang="pt-BR" sz="2400" b="1" dirty="0" smtClean="0">
                <a:solidFill>
                  <a:srgbClr val="CCFF33"/>
                </a:solidFill>
              </a:rPr>
              <a:t>DIFICULDADES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prstClr val="white"/>
                </a:solidFill>
              </a:rPr>
              <a:t>DOS ASSUNTOS NELE DESENVOLVIDOS, </a:t>
            </a:r>
            <a:r>
              <a:rPr lang="pt-BR" sz="2400" b="1" dirty="0" smtClean="0">
                <a:solidFill>
                  <a:schemeClr val="bg1"/>
                </a:solidFill>
              </a:rPr>
              <a:t>AS  </a:t>
            </a:r>
            <a:r>
              <a:rPr lang="pt-BR" sz="2400" b="1" dirty="0" smtClean="0">
                <a:solidFill>
                  <a:schemeClr val="bg1"/>
                </a:solidFill>
              </a:rPr>
              <a:t>SUAS </a:t>
            </a:r>
            <a:r>
              <a:rPr lang="pt-BR" sz="2400" b="1" dirty="0" smtClean="0">
                <a:solidFill>
                  <a:srgbClr val="CCFF33"/>
                </a:solidFill>
              </a:rPr>
              <a:t>LIGAÇÕES,                                                                         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E OUTRAS POSSIBILIDADES</a:t>
            </a:r>
            <a:r>
              <a:rPr lang="pt-BR" sz="2400" b="1" dirty="0" smtClean="0">
                <a:solidFill>
                  <a:schemeClr val="bg1"/>
                </a:solidFill>
              </a:rPr>
              <a:t>,  NA BUSCA DO                                                        “</a:t>
            </a:r>
            <a:r>
              <a:rPr lang="pt-BR" sz="2400" b="1" dirty="0" smtClean="0">
                <a:solidFill>
                  <a:srgbClr val="CCFF33"/>
                </a:solidFill>
              </a:rPr>
              <a:t>AGORA COMPREENDI MELHOR</a:t>
            </a:r>
            <a:r>
              <a:rPr lang="pt-B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2317534" y="4471755"/>
            <a:ext cx="394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5">
              <a:buClr>
                <a:schemeClr val="bg1"/>
              </a:buClr>
            </a:pPr>
            <a:r>
              <a:rPr lang="pt-BR" sz="2400" b="1" dirty="0" smtClean="0">
                <a:solidFill>
                  <a:schemeClr val="bg1"/>
                </a:solidFill>
              </a:rPr>
              <a:t>UTILIDADE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http://euronet5.eurob.it/contenuti/apfer_it/image/SIMBOLO-FERRAMENTA-BL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7" y="1364598"/>
            <a:ext cx="1124262" cy="11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1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3399 -0.0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-0.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-0.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  <p:bldP spid="3" grpId="0"/>
    </p:bldLst>
  </p:timing>
</p:sld>
</file>

<file path=ppt/theme/theme1.xml><?xml version="1.0" encoding="utf-8"?>
<a:theme xmlns:a="http://schemas.openxmlformats.org/drawingml/2006/main" name="1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3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20962</TotalTime>
  <Words>452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11</vt:i4>
      </vt:variant>
    </vt:vector>
  </HeadingPairs>
  <TitlesOfParts>
    <vt:vector size="23" baseType="lpstr">
      <vt:lpstr>Agency FB</vt:lpstr>
      <vt:lpstr>Algerian</vt:lpstr>
      <vt:lpstr>Arial</vt:lpstr>
      <vt:lpstr>Arial Rounded MT Bold</vt:lpstr>
      <vt:lpstr>Bradley Hand ITC</vt:lpstr>
      <vt:lpstr>Century Gothic</vt:lpstr>
      <vt:lpstr>Mistral</vt:lpstr>
      <vt:lpstr>Wingdings</vt:lpstr>
      <vt:lpstr>Wingdings 3</vt:lpstr>
      <vt:lpstr>1_Cacho</vt:lpstr>
      <vt:lpstr>3_Cacho</vt:lpstr>
      <vt:lpstr>2_Cacho</vt:lpstr>
      <vt:lpstr>         O LIVRO DOS ESPÍRITOS  “ESTRUTURADO PARA AUTOAVALIAÇÕES”</vt:lpstr>
      <vt:lpstr>ROTEIRO</vt:lpstr>
      <vt:lpstr>Apresentação do PowerPoint</vt:lpstr>
      <vt:lpstr>O LIVRO DOS ESPÍRITOS </vt:lpstr>
      <vt:lpstr>O LIVRO DOS ESPÍRITOS</vt:lpstr>
      <vt:lpstr>DEUS  E  O  INFINITO</vt:lpstr>
      <vt:lpstr>INTELIGÊNCIA  E INSTINTO</vt:lpstr>
      <vt:lpstr>Apresentação do PowerPoint</vt:lpstr>
      <vt:lpstr>O LIVRO DOS ESPÍRITOS  “ESTRUTURADO”  </vt:lpstr>
      <vt:lpstr>Apresentação do PowerPoint</vt:lpstr>
      <vt:lpstr>O LIVRO DOS ESPÍRITOS “ESTRUTURADO” “É UMA SIMPLES FERRAMENTA”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LIVRO DOS ESPÍRITOS</dc:title>
  <dc:creator>GILSON</dc:creator>
  <cp:lastModifiedBy>Gilson</cp:lastModifiedBy>
  <cp:revision>507</cp:revision>
  <dcterms:created xsi:type="dcterms:W3CDTF">2015-03-19T17:38:42Z</dcterms:created>
  <dcterms:modified xsi:type="dcterms:W3CDTF">2016-05-21T12:06:36Z</dcterms:modified>
</cp:coreProperties>
</file>