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2"/>
  </p:notesMasterIdLst>
  <p:handoutMasterIdLst>
    <p:handoutMasterId r:id="rId23"/>
  </p:handoutMasterIdLst>
  <p:sldIdLst>
    <p:sldId id="387" r:id="rId2"/>
    <p:sldId id="338" r:id="rId3"/>
    <p:sldId id="423" r:id="rId4"/>
    <p:sldId id="420" r:id="rId5"/>
    <p:sldId id="414" r:id="rId6"/>
    <p:sldId id="416" r:id="rId7"/>
    <p:sldId id="417" r:id="rId8"/>
    <p:sldId id="418" r:id="rId9"/>
    <p:sldId id="426" r:id="rId10"/>
    <p:sldId id="421" r:id="rId11"/>
    <p:sldId id="419" r:id="rId12"/>
    <p:sldId id="408" r:id="rId13"/>
    <p:sldId id="425" r:id="rId14"/>
    <p:sldId id="391" r:id="rId15"/>
    <p:sldId id="404" r:id="rId16"/>
    <p:sldId id="427" r:id="rId17"/>
    <p:sldId id="393" r:id="rId18"/>
    <p:sldId id="411" r:id="rId19"/>
    <p:sldId id="415" r:id="rId20"/>
    <p:sldId id="380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9C14A6"/>
    <a:srgbClr val="4870E0"/>
    <a:srgbClr val="18368A"/>
    <a:srgbClr val="CC9900"/>
    <a:srgbClr val="E6DBBE"/>
    <a:srgbClr val="DFC8A5"/>
    <a:srgbClr val="0066FF"/>
    <a:srgbClr val="000000"/>
    <a:srgbClr val="DABE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7133" autoAdjust="0"/>
  </p:normalViewPr>
  <p:slideViewPr>
    <p:cSldViewPr>
      <p:cViewPr>
        <p:scale>
          <a:sx n="70" d="100"/>
          <a:sy n="70" d="100"/>
        </p:scale>
        <p:origin x="-7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62690D-39B5-4C5E-A616-BA9EB3034185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C928AB-61EB-4E80-A861-CA39FA4CA9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0E9DFB2-178A-40E2-B44D-D2CCA6F02416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59907F-9A66-4ADF-801B-D8FB8C4527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4F4E2-436A-4651-8D85-2FDF3A1D18F8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65672-65B2-4A1D-96C4-101A99513B42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25EE-935B-4DDA-B6B3-CDDD67A2211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B14E2-5EF7-415E-97E3-2F7B6A915AB7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B32A2-0D54-4088-8A61-CB855D02EB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F6340-BA4A-4AC1-B5C4-DF9ECFDE39FF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98B98-DE3E-4FD2-84D8-146D893EE20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E78D0-2F6B-47D8-8ACD-661AA57A1A20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FDAA-67D5-4E8F-B671-EE0B4F18EB3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E5E6B-AF6B-4F2C-8043-E2D23A0B05B8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D9631-C645-4D72-9B64-B95D4D4F308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DCB70-BDC8-4DD6-8B05-A95B1CE5099F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36147-F094-4F78-AB3D-041CE1237AD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4B248-F5AC-4F5C-845A-D6FA14F968AA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9649A-32C6-42AB-BCC2-DA6F235F458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6AC24-7908-4898-83C3-92BDB385D18A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DE735-4CE5-463D-92DE-D84B81977C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40C98-C7B2-4DF7-8F8F-6C9AEFBA87D0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DA2FB-40CD-472A-A0C3-01A1254EE70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C0CBA-976B-4A6F-899F-78DC92A51347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6CCB-A360-446C-8736-DB4C60EA882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BB1C1-8B70-4ADE-B9C8-6CBD2B42C2DB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97E0-ABCF-4AE2-9E06-20BDA8A8DEC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D79A02-8C8D-4054-8175-FA58EEAE2C38}" type="datetime1">
              <a:rPr lang="pt-BR" smtClean="0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2071B1-9828-4F72-9121-F9F538D19DE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27584" y="1196752"/>
            <a:ext cx="755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Atendimento no Plano Espiritual</a:t>
            </a:r>
            <a:endParaRPr lang="pt-BR" sz="4400" b="1" i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4" name="Imagem 3" descr="3º RAIO - R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311924"/>
            <a:ext cx="5832648" cy="388235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51519" y="404664"/>
            <a:ext cx="8712969" cy="6192688"/>
            <a:chOff x="251519" y="404664"/>
            <a:chExt cx="8712969" cy="6192688"/>
          </a:xfrm>
        </p:grpSpPr>
        <p:pic>
          <p:nvPicPr>
            <p:cNvPr id="6" name="Imagem 5" descr="heart-1982306_64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19" y="404664"/>
              <a:ext cx="8712969" cy="6192688"/>
            </a:xfrm>
            <a:prstGeom prst="rect">
              <a:avLst/>
            </a:prstGeom>
          </p:spPr>
        </p:pic>
        <p:pic>
          <p:nvPicPr>
            <p:cNvPr id="7" name="Imagem 6" descr="band-24298_64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0272" y="4437112"/>
              <a:ext cx="455712" cy="412989"/>
            </a:xfrm>
            <a:prstGeom prst="rect">
              <a:avLst/>
            </a:prstGeom>
          </p:spPr>
        </p:pic>
      </p:grpSp>
      <p:sp>
        <p:nvSpPr>
          <p:cNvPr id="5" name="Retângulo 4"/>
          <p:cNvSpPr/>
          <p:nvPr/>
        </p:nvSpPr>
        <p:spPr>
          <a:xfrm>
            <a:off x="323528" y="76992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Camilo disse, chorando: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Não são vossas palavras que me convencem... senão o vosso sentimento que me transmuda! </a:t>
            </a:r>
          </a:p>
          <a:p>
            <a:endParaRPr lang="pt-BR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5536" y="55390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Jesus tinha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razões recomendando-nos o amor aos inimigos e a oração pelos que nos perseguem e caluniam. </a:t>
            </a:r>
            <a:endParaRPr lang="pt-BR" sz="320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54868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Não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isto mera virtude,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princípio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científico de libertação do ser, de progresso da alma, de amplitude espiritual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:</a:t>
            </a:r>
            <a:endParaRPr lang="pt-BR" sz="320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044025"/>
            <a:ext cx="8559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No </a:t>
            </a:r>
            <a:r>
              <a:rPr lang="pt-BR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pensamento residem as causas. </a:t>
            </a:r>
            <a:endParaRPr lang="pt-BR" sz="3200" dirty="0"/>
          </a:p>
        </p:txBody>
      </p:sp>
      <p:pic>
        <p:nvPicPr>
          <p:cNvPr id="8" name="Imagem 7" descr="swirling-light-120935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8712968" cy="424847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752600" y="6172200"/>
            <a:ext cx="6019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51520" y="47667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Pela prece: chamamos o socorro dos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bons Espíritos, que vêm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sustentar-nos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nas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boas resoluções e inspirar bons pensamentos;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47667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Adquirimos 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força moral necessária para vencer as dificuldades e reentrar no caminho reto se dele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nos afastamos;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8" name="Imagem 7" descr="meditation-1350599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8712968" cy="417646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1520" y="476672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Afastamos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nós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os males que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atraímos pelas nossas más tendências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(O Evangelho Segundo o Espiritismo, cap. XXVII)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1520" y="431954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Renunciar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à prece é desconhecer a bondade de Deus, é renunciar, para si mesmo, à sua assistência, e para os outros ao bem que se lhes pode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fazer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(O Evangelho Segundo o Espiritismo, cap. XXVII)</a:t>
            </a:r>
          </a:p>
        </p:txBody>
      </p:sp>
      <p:pic>
        <p:nvPicPr>
          <p:cNvPr id="6" name="Imagem 5" descr="woman-208703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0448"/>
            <a:ext cx="8748464" cy="36069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40466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prece exerce uma espécie de ação magnética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 pode-se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crer que seu efeito está subordinado à força fluídica, mas não é assim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.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4046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Os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Espíritos exercem essa ação sobre os homens,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suprindo,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quando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necessário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a insuficiência daquele que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ora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;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251520" y="40466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Agem diretamente </a:t>
            </a:r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em nome do solicitante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ou lhe dão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momentaneamente uma força excepcional, 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251520" y="404664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Quando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julgado digno desse favor, ou tal coisa possa ser útil.</a:t>
            </a:r>
          </a:p>
          <a:p>
            <a:pPr algn="just">
              <a:buFont typeface="Wingdings" pitchFamily="2" charset="2"/>
              <a:buChar char=""/>
            </a:pP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(O Evangelho Segundo o Espiritismo, cap. XVII)</a:t>
            </a:r>
            <a:endParaRPr lang="pt-BR" sz="3200" dirty="0"/>
          </a:p>
        </p:txBody>
      </p:sp>
      <p:pic>
        <p:nvPicPr>
          <p:cNvPr id="9" name="Imagem 8" descr="meditating-117064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8712968" cy="410445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6"/>
          <p:cNvSpPr txBox="1">
            <a:spLocks/>
          </p:cNvSpPr>
          <p:nvPr/>
        </p:nvSpPr>
        <p:spPr>
          <a:xfrm>
            <a:off x="684213" y="4724400"/>
            <a:ext cx="7991475" cy="1498600"/>
          </a:xfrm>
          <a:prstGeom prst="rect">
            <a:avLst/>
          </a:prstGeom>
        </p:spPr>
        <p:txBody>
          <a:bodyPr anchor="b"/>
          <a:lstStyle/>
          <a:p>
            <a:pPr algn="just" eaLnBrk="0" hangingPunct="0">
              <a:defRPr/>
            </a:pPr>
            <a:r>
              <a:rPr lang="pt-BR" b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		</a:t>
            </a:r>
            <a:br>
              <a:rPr lang="pt-BR" b="1" dirty="0">
                <a:solidFill>
                  <a:srgbClr val="572314"/>
                </a:solidFill>
                <a:latin typeface="+mj-lt"/>
                <a:ea typeface="+mj-ea"/>
                <a:cs typeface="+mj-cs"/>
              </a:rPr>
            </a:br>
            <a:endParaRPr lang="pt-BR" sz="2100" b="1" dirty="0">
              <a:solidFill>
                <a:srgbClr val="57231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92696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P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ara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se garantir da obsessão, é necessário fortificar a alma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;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69269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Daí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para o 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obsidiado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a necessidade de trabalhar no seu próprio melhoramento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692696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que, o mais frequentemente, basta para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livrá-lo do 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obsessor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sem o socorro de pessoas estranhas.</a:t>
            </a: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(A Gênese, cap. XIV)</a:t>
            </a:r>
          </a:p>
        </p:txBody>
      </p:sp>
      <p:pic>
        <p:nvPicPr>
          <p:cNvPr id="9" name="Imagem 8" descr="overcoming-120848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97480"/>
            <a:ext cx="8712968" cy="388843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602685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É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necessário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também  </a:t>
            </a:r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agir sobre o ser inteligente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com o qual é preciso ter o direito de </a:t>
            </a:r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falar com autoridade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624751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Esta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autoridade não é dada senão pela superioridade moral.</a:t>
            </a: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(A Gênese, cap. XIV)</a:t>
            </a:r>
          </a:p>
        </p:txBody>
      </p:sp>
      <p:pic>
        <p:nvPicPr>
          <p:cNvPr id="7" name="Imagem 6" descr="jesus-223202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8568952" cy="410445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ulip-230894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712968" cy="6120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816382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"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A tarefa se torna mais fácil quando o 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obsidiado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compreendendo a sua situação, traz o seu concurso de vontade e de prece.</a:t>
            </a:r>
          </a:p>
          <a:p>
            <a:pPr algn="just"/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just"/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just"/>
            <a:endParaRPr lang="pt-BR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just"/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just">
              <a:buFont typeface="Wingdings" pitchFamily="2" charset="2"/>
              <a:buChar char=""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Em todos os casos de obsessão, a prece é o mais poderoso auxiliar para agir contra o Espírito 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obsessor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.</a:t>
            </a:r>
          </a:p>
          <a:p>
            <a:pPr algn="just">
              <a:buFont typeface="Wingdings" pitchFamily="2" charset="2"/>
              <a:buChar char=""/>
            </a:pP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(A Gênese, cap. XIV)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2068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Podem-se obter curas somente pela prece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20688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Sim</a:t>
            </a:r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algumas vezes se Deus o permite; mas pode ser que o bem do doente seja sofrer ainda, e então credes que vossa prece não foi escutada.</a:t>
            </a: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Livro dos Médiuns, segunda parte, cap. XIV)</a:t>
            </a:r>
          </a:p>
        </p:txBody>
      </p:sp>
      <p:pic>
        <p:nvPicPr>
          <p:cNvPr id="7" name="Imagem 6" descr="heart-119266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79776"/>
            <a:ext cx="8712968" cy="378649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890713" y="-13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1709738" y="35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95536" y="5486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479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– A prece é um meio eficaz para curar a obsessão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54868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– </a:t>
            </a:r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prece é um poderoso socorro em tudo;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54868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Mas não </a:t>
            </a:r>
            <a:r>
              <a:rPr lang="pt-BR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basta murmurar algumas palavras para obter o que se deseja.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596875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Deus </a:t>
            </a:r>
            <a:r>
              <a:rPr lang="pt-BR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assiste aqueles que agem e não aqueles que se limitam a pedir. É necessário, pois, que o </a:t>
            </a:r>
            <a:r>
              <a:rPr lang="pt-BR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obsidiado</a:t>
            </a:r>
            <a:r>
              <a:rPr lang="pt-BR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faça, a seu turno, aquilo que é necessário para destruir, em si mesmo, a causa que atrai os maus Espíritos.</a:t>
            </a:r>
          </a:p>
          <a:p>
            <a:pPr algn="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Livro dos Espíritos, livro II, cap. IX)</a:t>
            </a:r>
          </a:p>
        </p:txBody>
      </p:sp>
      <p:pic>
        <p:nvPicPr>
          <p:cNvPr id="11" name="Imagem 10" descr="sunset-1919471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10831"/>
            <a:ext cx="8647464" cy="367931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395536" y="4221088"/>
            <a:ext cx="8352928" cy="22621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bIns="0">
            <a:spAutoFit/>
          </a:bodyPr>
          <a:lstStyle/>
          <a:p>
            <a:pPr indent="449263" algn="just">
              <a:lnSpc>
                <a:spcPct val="150000"/>
              </a:lnSpc>
              <a:defRPr/>
            </a:pP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Buscar compreender como se dá o processo de atendimento espiritual sem a ação de médiuns, notadamente através da ação da prece e da superioridade moral que o Amor pode dar  àqueles que o alcançam em seus espíritos.</a:t>
            </a:r>
            <a:endParaRPr lang="pt-BR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188" y="467087"/>
            <a:ext cx="8064500" cy="2446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600" b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ea typeface="+mn-ea"/>
                <a:cs typeface="+mn-cs"/>
              </a:rPr>
              <a:t>PROGRAMA DE ESTUDO SISTEMATIZADO DO CEFAK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600" b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ea typeface="+mn-ea"/>
                <a:cs typeface="+mn-cs"/>
              </a:rPr>
              <a:t>PROGRAMA DE ESTUDOS SEQUENCIAIS – PES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600" b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ea typeface="+mn-ea"/>
                <a:cs typeface="+mn-cs"/>
              </a:rPr>
              <a:t>FORMAÇÃO MEDIÚNICA III</a:t>
            </a:r>
          </a:p>
          <a:p>
            <a:pPr algn="ctr">
              <a:lnSpc>
                <a:spcPct val="150000"/>
              </a:lnSpc>
              <a:defRPr/>
            </a:pPr>
            <a:endParaRPr lang="pt-BR" sz="2400" b="1" dirty="0" smtClean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  <a:ea typeface="+mn-ea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sz="32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ea typeface="+mn-ea"/>
                <a:cs typeface="+mn-cs"/>
              </a:rPr>
              <a:t>Atendimento no Plano Espiritual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274664" y="3006080"/>
            <a:ext cx="4673600" cy="1143000"/>
            <a:chOff x="1008" y="2208"/>
            <a:chExt cx="2208" cy="960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549" y="2314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195736" y="1412776"/>
            <a:ext cx="66247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“É o próprio Espírito que inventa o seu inferno ou cria as belezas do seu céu.”</a:t>
            </a: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Emmanuel</a:t>
            </a:r>
          </a:p>
        </p:txBody>
      </p:sp>
      <p:sp>
        <p:nvSpPr>
          <p:cNvPr id="7" name="Retângulo 6"/>
          <p:cNvSpPr/>
          <p:nvPr/>
        </p:nvSpPr>
        <p:spPr>
          <a:xfrm rot="19449519">
            <a:off x="152334" y="907482"/>
            <a:ext cx="2753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REFLEXÃO</a:t>
            </a:r>
            <a:endParaRPr lang="pt-BR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0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" name="Imagem 8" descr="father-and-son-2258681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07055"/>
            <a:ext cx="8640961" cy="369029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60732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 Porque não socorrer Pedro e Camilo com palavras de esclarecimento?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62068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	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Calderaro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e  André falariam em vão, </a:t>
            </a:r>
            <a:r>
              <a:rPr lang="pt-BR" sz="3200" u="sng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porque ainda não sabem amá-los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.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611560" y="62068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 Para Espíritos de raciocínio algo avançado, mas de sentimentos menos sublimes, são dois infortunados, e nada mais.</a:t>
            </a:r>
            <a:endParaRPr lang="pt-BR" sz="3200" dirty="0"/>
          </a:p>
        </p:txBody>
      </p:sp>
      <p:pic>
        <p:nvPicPr>
          <p:cNvPr id="9" name="Imagem 8" descr="book-419589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8568952" cy="40500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500937" cy="838200"/>
          </a:xfrm>
        </p:spPr>
        <p:txBody>
          <a:bodyPr>
            <a:normAutofit fontScale="90000"/>
          </a:bodyPr>
          <a:lstStyle/>
          <a:p>
            <a:r>
              <a:rPr lang="pt-BR" sz="4400" dirty="0" smtClean="0"/>
              <a:t/>
            </a:r>
            <a:br>
              <a:rPr lang="pt-BR" sz="4400" dirty="0" smtClean="0"/>
            </a:br>
            <a:endParaRPr lang="pt-BR" sz="4400" b="1" dirty="0" smtClean="0">
              <a:solidFill>
                <a:srgbClr val="FFFF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55158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O conhecimento auxilia por fora, </a:t>
            </a:r>
            <a:r>
              <a:rPr lang="pt-BR" sz="36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só o amor socorre por dentro.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62068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	Com a cultura retificam-se os efeitos, </a:t>
            </a:r>
            <a:r>
              <a:rPr lang="pt-BR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só os que amam conseguem atingir as causas profundas.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620688"/>
            <a:ext cx="8478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Os nossos desventurados amigos reclamam intervenção no intimo, para mudar atitudes mentais em definitivo... </a:t>
            </a: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323528" y="62359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Calderaro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e André Luiz, naquele momento, apenas conheciam, sem saber amar...</a:t>
            </a:r>
            <a:endParaRPr lang="pt-BR" sz="3200" dirty="0"/>
          </a:p>
        </p:txBody>
      </p:sp>
      <p:pic>
        <p:nvPicPr>
          <p:cNvPr id="11" name="Imagem 10" descr="clef-59391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8712968" cy="417646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5486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Cultivando o perdão e a humildade, aprendemos que só o amor salva e constrói para sempre.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5631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Que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possamos também aprender a amar, adquirindo o poder de transformar os corações.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Calderaro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para André)</a:t>
            </a:r>
          </a:p>
        </p:txBody>
      </p:sp>
      <p:pic>
        <p:nvPicPr>
          <p:cNvPr id="8" name="Imagem 7" descr="heart-700141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8664624" cy="4320481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surreal-143796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8712968" cy="4392488"/>
          </a:xfrm>
          <a:prstGeom prst="rect">
            <a:avLst/>
          </a:prstGeom>
        </p:spPr>
      </p:pic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890713" y="-13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3528" y="56319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As vitimas que não perdoam devem ultrapassar a dureza e a maldade dos condenados,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que provocam horror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 compaixão. </a:t>
            </a:r>
            <a:endParaRPr lang="pt-BR" sz="3200" u="sng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54868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Quantos se valem do título de vítimas, para manifestar as monstruosidades que lhes povoam o ser!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54868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O Senhor Todo Misericordioso nos ensinou que a verdadeira liberdade é a que nasce da perfeita obediência às Suas leis sublimes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54868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Só </a:t>
            </a:r>
            <a:r>
              <a:rPr lang="pt-BR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o amor tem suficiente poder para salvar, elevar e remir.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54868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Somos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todos irmãos, suscetíveis das mesmas quedas, filhos do mesmo Pai... </a:t>
            </a:r>
            <a:endParaRPr lang="pt-BR" sz="3200" dirty="0"/>
          </a:p>
        </p:txBody>
      </p:sp>
      <p:pic>
        <p:nvPicPr>
          <p:cNvPr id="8" name="Imagem 7" descr="dad-171616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00472"/>
            <a:ext cx="8712968" cy="42703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1520" y="54868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Camilo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 Pedro, entrelaçados no crime e no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resgate: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200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representam </a:t>
            </a:r>
            <a:r>
              <a:rPr lang="pt-BR" sz="3200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todos nós, </a:t>
            </a:r>
            <a:r>
              <a:rPr lang="pt-BR" sz="3200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seres </a:t>
            </a:r>
            <a:r>
              <a:rPr lang="pt-BR" sz="3200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humanos </a:t>
            </a:r>
            <a:r>
              <a:rPr lang="pt-BR" sz="3200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falíveis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5486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Cipriana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tolerante 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maternal: personificava </a:t>
            </a:r>
            <a:r>
              <a:rPr lang="pt-BR" sz="32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Compaixão Divina, </a:t>
            </a:r>
            <a:r>
              <a:rPr lang="pt-BR" sz="32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sempre </a:t>
            </a:r>
            <a:r>
              <a:rPr lang="pt-BR" sz="32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ensinar com o perdão e a corrigir através do </a:t>
            </a:r>
            <a:r>
              <a:rPr lang="pt-BR" sz="32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amor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8" name="Imagem 7" descr="woman-211204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39702"/>
            <a:ext cx="8712968" cy="40576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0000">
                <a:srgbClr val="7030A0"/>
              </a:gs>
              <a:gs pos="64999">
                <a:srgbClr val="9C14A6"/>
              </a:gs>
              <a:gs pos="89999">
                <a:srgbClr val="FF2121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2348880"/>
            <a:ext cx="8496944" cy="230832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</a:t>
            </a:r>
            <a:r>
              <a:rPr lang="pt-BR" sz="3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Quem </a:t>
            </a:r>
            <a:r>
              <a:rPr lang="pt-BR" sz="3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somos nós, senão vaidosos vermes com inteligência mal aplicada, aos quais se tem de mil modos manifestado a Misericórdia Infinita, mas em vão</a:t>
            </a:r>
            <a:r>
              <a:rPr lang="pt-BR" sz="3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?”</a:t>
            </a:r>
            <a:endParaRPr lang="pt-BR" sz="36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5750</TotalTime>
  <Words>144</Words>
  <Application>Microsoft Office PowerPoint</Application>
  <PresentationFormat>Apresentação na tela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Romero</dc:creator>
  <cp:lastModifiedBy>Silviane Godinho</cp:lastModifiedBy>
  <cp:revision>397</cp:revision>
  <dcterms:created xsi:type="dcterms:W3CDTF">2010-06-26T16:56:45Z</dcterms:created>
  <dcterms:modified xsi:type="dcterms:W3CDTF">2017-05-30T00:18:44Z</dcterms:modified>
</cp:coreProperties>
</file>