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0"/>
  </p:notesMasterIdLst>
  <p:sldIdLst>
    <p:sldId id="258" r:id="rId2"/>
    <p:sldId id="259" r:id="rId3"/>
    <p:sldId id="265" r:id="rId4"/>
    <p:sldId id="266" r:id="rId5"/>
    <p:sldId id="267" r:id="rId6"/>
    <p:sldId id="289" r:id="rId7"/>
    <p:sldId id="283" r:id="rId8"/>
    <p:sldId id="290" r:id="rId9"/>
    <p:sldId id="311" r:id="rId10"/>
    <p:sldId id="291" r:id="rId11"/>
    <p:sldId id="295" r:id="rId12"/>
    <p:sldId id="294" r:id="rId13"/>
    <p:sldId id="298" r:id="rId14"/>
    <p:sldId id="301" r:id="rId15"/>
    <p:sldId id="305" r:id="rId16"/>
    <p:sldId id="306" r:id="rId17"/>
    <p:sldId id="309" r:id="rId18"/>
    <p:sldId id="310" r:id="rId19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00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BD8755B-A52D-463A-9173-8C3E87F18DA1}" type="datetimeFigureOut">
              <a:rPr lang="pt-BR"/>
              <a:pPr>
                <a:defRPr/>
              </a:pPr>
              <a:t>21/05/2017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248D227-F72F-4E1F-BEC6-DA94AA4029D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CB9CF-A5BD-4099-86D0-5716AC23E2A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7E7C3-3057-4B05-871B-691CE20BCD2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B5DA6-2BF3-4CF8-92DF-23906CEF2F4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E72AA-90E2-42D0-89F6-D07A43B1F22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78447-34A7-4345-BCBA-E5B7416745B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E96D8-FF21-4884-BDBA-F09AED8C812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8A669-F516-4077-B28A-FC3D6F837E7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45299-7642-49E2-92E1-CCB2C4A3F1C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74CD6-9C5C-4C7A-9776-DF0963D7277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AE79D-E5C8-4245-A602-48F0ABDB1CE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AD246-CF81-4B17-BDD5-238471303B5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C438FEF-A044-461E-B6A2-A4F9AD3460F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520" y="404664"/>
            <a:ext cx="8712968" cy="6192688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574467" name="Picture 3" descr="C:\Meus documentos\Minhas imagens\atos\em_prece_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946400" y="1005879"/>
            <a:ext cx="3694113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4468" name="Text Box 4"/>
          <p:cNvSpPr txBox="1">
            <a:spLocks noChangeArrowheads="1"/>
          </p:cNvSpPr>
          <p:nvPr/>
        </p:nvSpPr>
        <p:spPr bwMode="auto">
          <a:xfrm>
            <a:off x="711200" y="5301208"/>
            <a:ext cx="8026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4000" b="1" i="1" dirty="0" smtClean="0">
                <a:ln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  <a:cs typeface="Arial" charset="0"/>
              </a:rPr>
              <a:t>Autodomínio na Prática Mediúnica</a:t>
            </a:r>
            <a:endParaRPr lang="pt-BR" sz="4000" b="1" dirty="0">
              <a:ln>
                <a:solidFill>
                  <a:schemeClr val="bg1"/>
                </a:solidFill>
              </a:ln>
              <a:solidFill>
                <a:srgbClr val="000099"/>
              </a:solidFill>
              <a:latin typeface="Impact" pitchFamily="34" charset="0"/>
              <a:cs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4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74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46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520" y="404664"/>
            <a:ext cx="8712968" cy="6192688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323528" y="548680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Clr>
                <a:srgbClr val="FF0000"/>
              </a:buClr>
              <a:buFont typeface="Webdings" pitchFamily="18" charset="2"/>
              <a:buChar char="Y"/>
            </a:pPr>
            <a:r>
              <a:rPr lang="pt-BR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  </a:t>
            </a:r>
            <a:r>
              <a:rPr lang="pt-BR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“O </a:t>
            </a:r>
            <a:r>
              <a:rPr lang="pt-BR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homem que apregoa o bem deve praticá-lo, se não deseja que as suas palavras sejam carregadas pelo vento, como simples eco dum tambor vazio</a:t>
            </a:r>
            <a:r>
              <a:rPr lang="pt-BR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.”</a:t>
            </a:r>
            <a:endParaRPr lang="pt-BR" sz="2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23528" y="548680"/>
            <a:ext cx="85141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Clr>
                <a:srgbClr val="FF0000"/>
              </a:buClr>
              <a:buFont typeface="Webdings" pitchFamily="18" charset="2"/>
              <a:buChar char="Y"/>
            </a:pPr>
            <a:r>
              <a:rPr lang="pt-BR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 “O </a:t>
            </a:r>
            <a:r>
              <a:rPr lang="pt-BR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companheiro que ensina a virtude, vivendo-lhe as grandezas em si mesmo, tem o verbo carregado de magnetismo positivo, estabelecendo edificações espirituais nas almas que o ouvem.”</a:t>
            </a:r>
            <a:endParaRPr lang="pt-BR" sz="2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7" name="Imagem 6" descr="cross-1448946_12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521365"/>
            <a:ext cx="7272808" cy="4011635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51520" y="404664"/>
            <a:ext cx="8712968" cy="6192688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23155" y="476672"/>
            <a:ext cx="8569325" cy="194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Clr>
                <a:srgbClr val="9900CC"/>
              </a:buClr>
              <a:buSzPct val="100000"/>
              <a:buFont typeface="Webdings" pitchFamily="18" charset="2"/>
              <a:buChar char="Y"/>
              <a:defRPr/>
            </a:pP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sym typeface="Wingdings" pitchFamily="2" charset="2"/>
              </a:rPr>
              <a:t> </a:t>
            </a:r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sym typeface="Wingdings" pitchFamily="2" charset="2"/>
              </a:rPr>
              <a:t>Herdamos de Deus a </a:t>
            </a: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sym typeface="Wingdings" pitchFamily="2" charset="2"/>
              </a:rPr>
              <a:t>capacidade de criar  através de nossas limitadas projeções mentais, “energia atuante do próprio pensamento</a:t>
            </a:r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sym typeface="Wingdings" pitchFamily="2" charset="2"/>
              </a:rPr>
              <a:t>”;</a:t>
            </a:r>
            <a:endParaRPr lang="pt-BR" sz="2800" b="1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  <a:sym typeface="Wingdings" pitchFamily="2" charset="2"/>
            </a:endParaRPr>
          </a:p>
        </p:txBody>
      </p:sp>
      <p:pic>
        <p:nvPicPr>
          <p:cNvPr id="8" name="Imagem 7" descr="stars-2120061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2592329"/>
            <a:ext cx="5976664" cy="3978218"/>
          </a:xfrm>
          <a:prstGeom prst="rect">
            <a:avLst/>
          </a:prstGeom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520" y="404664"/>
            <a:ext cx="8712968" cy="6192688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23528" y="332656"/>
            <a:ext cx="8496944" cy="194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Clr>
                <a:srgbClr val="9900CC"/>
              </a:buClr>
              <a:buSzPct val="100000"/>
              <a:buFont typeface="Webdings" pitchFamily="18" charset="2"/>
              <a:buChar char="Y"/>
              <a:defRPr/>
            </a:pPr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sym typeface="Wingdings" pitchFamily="2" charset="2"/>
              </a:rPr>
              <a:t> “agimos e reagimos uns sobre os outros, através da energia mental em que nos renovamos constantemente”;</a:t>
            </a:r>
            <a:endParaRPr lang="pt-BR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6" name="Imagem 5" descr="girls-529013_12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348880"/>
            <a:ext cx="8712968" cy="4248472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323528" y="332656"/>
            <a:ext cx="8424936" cy="129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Clr>
                <a:srgbClr val="9900CC"/>
              </a:buClr>
              <a:buSzPct val="100000"/>
              <a:buFont typeface="Webdings" pitchFamily="18" charset="2"/>
              <a:buChar char="Y"/>
              <a:defRPr/>
            </a:pPr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sym typeface="Wingdings" pitchFamily="2" charset="2"/>
              </a:rPr>
              <a:t> Estabelecemos </a:t>
            </a:r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sym typeface="Wingdings" pitchFamily="2" charset="2"/>
              </a:rPr>
              <a:t>em torno de nós o nosso ambiente psíquico;</a:t>
            </a:r>
            <a:endParaRPr lang="pt-BR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251520" y="404664"/>
            <a:ext cx="8712968" cy="6192688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251520" y="476672"/>
            <a:ext cx="8713093" cy="195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Clr>
                <a:srgbClr val="9900CC"/>
              </a:buClr>
              <a:buSzPct val="100000"/>
              <a:buFont typeface="Webdings" pitchFamily="18" charset="2"/>
              <a:buChar char="Y"/>
              <a:defRPr/>
            </a:pPr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sym typeface="Wingdings" pitchFamily="2" charset="2"/>
              </a:rPr>
              <a:t> Nosso mundo mental é um espelho: somente retrataremos a claridade e a beleza se as instalarmos em nossa vida íntima;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51520" y="476672"/>
            <a:ext cx="8568952" cy="129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Clr>
                <a:srgbClr val="9900CC"/>
              </a:buClr>
              <a:buSzPct val="100000"/>
              <a:buFont typeface="Webdings" pitchFamily="18" charset="2"/>
              <a:buChar char="Y"/>
              <a:defRPr/>
            </a:pPr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sym typeface="Wingdings" pitchFamily="2" charset="2"/>
              </a:rPr>
              <a:t> Se a mente é, pois, base dos fenômenos mediúnicos, “é imprescindível enriquecer o pensamento”;</a:t>
            </a:r>
            <a:endParaRPr lang="pt-BR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  <a:sym typeface="Wingdings" pitchFamily="2" charset="2"/>
            </a:endParaRPr>
          </a:p>
        </p:txBody>
      </p:sp>
      <p:pic>
        <p:nvPicPr>
          <p:cNvPr id="7" name="Imagem 6" descr="bokeh-2097353_12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348880"/>
            <a:ext cx="8712968" cy="4248472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5124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520" y="404664"/>
            <a:ext cx="8712968" cy="6192688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23528" y="564356"/>
            <a:ext cx="8568952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Clr>
                <a:srgbClr val="9900CC"/>
              </a:buClr>
              <a:buSzPct val="100000"/>
              <a:buFont typeface="Webdings" pitchFamily="18" charset="2"/>
              <a:buChar char="Y"/>
              <a:defRPr/>
            </a:pPr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sym typeface="Wingdings" pitchFamily="2" charset="2"/>
              </a:rPr>
              <a:t> “(</a:t>
            </a: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sym typeface="Wingdings" pitchFamily="2" charset="2"/>
              </a:rPr>
              <a:t>os fluidos) sob o aspecto moral carregam a marca dos sentimentos”;</a:t>
            </a:r>
          </a:p>
          <a:p>
            <a:pPr algn="r">
              <a:lnSpc>
                <a:spcPct val="150000"/>
              </a:lnSpc>
              <a:spcBef>
                <a:spcPct val="50000"/>
              </a:spcBef>
              <a:buClr>
                <a:srgbClr val="9900CC"/>
              </a:buClr>
              <a:buSzPct val="100000"/>
              <a:defRPr/>
            </a:pPr>
            <a:r>
              <a:rPr lang="pt-BR" sz="2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sym typeface="Wingdings" pitchFamily="2" charset="2"/>
              </a:rPr>
              <a:t>(A Gênese, cap. 14, item 17 – Allan Kardec)</a:t>
            </a:r>
          </a:p>
        </p:txBody>
      </p:sp>
      <p:pic>
        <p:nvPicPr>
          <p:cNvPr id="7" name="Imagem 6" descr="ancient-1807518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1870" y="2708920"/>
            <a:ext cx="5724178" cy="3819101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urple-1438670_19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1" y="476672"/>
            <a:ext cx="8676996" cy="6120680"/>
          </a:xfrm>
          <a:prstGeom prst="rect">
            <a:avLst/>
          </a:prstGeom>
        </p:spPr>
      </p:pic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489272" y="692696"/>
            <a:ext cx="83312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Clr>
                <a:srgbClr val="9900CC"/>
              </a:buClr>
              <a:buSzPct val="150000"/>
              <a:buFont typeface="Webdings" pitchFamily="18" charset="2"/>
              <a:buChar char="Z"/>
              <a:defRPr/>
            </a:pPr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sym typeface="Wingdings" pitchFamily="2" charset="2"/>
              </a:rPr>
              <a:t> “Através dos impulsos infelizes de nossa alma, muitas vezes descemos às ...vibrações da cólera ou do vício e nos ligamos ...a certas mentes estagnadas na ignorância, que se fazem instrumentos de nossas idealizações ou das quais nos tornamos deploráveis joguetes na sombra”;</a:t>
            </a:r>
          </a:p>
          <a:p>
            <a:pPr algn="just">
              <a:lnSpc>
                <a:spcPct val="200000"/>
              </a:lnSpc>
              <a:spcBef>
                <a:spcPct val="50000"/>
              </a:spcBef>
              <a:buClr>
                <a:srgbClr val="9900CC"/>
              </a:buClr>
              <a:buSzPct val="150000"/>
              <a:buFont typeface="Webdings" pitchFamily="18" charset="2"/>
              <a:buChar char="Z"/>
              <a:defRPr/>
            </a:pPr>
            <a:endParaRPr lang="pt-BR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  <a:sym typeface="Wingdings" pitchFamily="2" charset="2"/>
            </a:endParaRPr>
          </a:p>
          <a:p>
            <a:pPr algn="r">
              <a:lnSpc>
                <a:spcPct val="200000"/>
              </a:lnSpc>
              <a:spcBef>
                <a:spcPct val="50000"/>
              </a:spcBef>
              <a:buClr>
                <a:srgbClr val="9900CC"/>
              </a:buClr>
              <a:buSzPct val="150000"/>
              <a:defRPr/>
            </a:pPr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sym typeface="Wingdings" pitchFamily="2" charset="2"/>
              </a:rPr>
              <a:t>Entre a Terra e o Céu – André Luiz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520" y="404664"/>
            <a:ext cx="8712968" cy="6192688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pic>
        <p:nvPicPr>
          <p:cNvPr id="5" name="Imagem 4" descr="girl-1773907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2517199"/>
            <a:ext cx="6129806" cy="4080153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251520" y="476672"/>
            <a:ext cx="86409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Clr>
                <a:srgbClr val="9900CC"/>
              </a:buClr>
              <a:buSzPct val="150000"/>
              <a:buFont typeface="Webdings" pitchFamily="18" charset="2"/>
              <a:buChar char="Z"/>
              <a:defRPr/>
            </a:pPr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sym typeface="Wingdings" pitchFamily="2" charset="2"/>
              </a:rPr>
              <a:t>“O </a:t>
            </a:r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sym typeface="Wingdings" pitchFamily="2" charset="2"/>
              </a:rPr>
              <a:t>nosso pensamento voará, diante de nós, atraindo e formando a realização do que nos propomos a atingir...”;</a:t>
            </a:r>
          </a:p>
          <a:p>
            <a:pPr algn="r">
              <a:lnSpc>
                <a:spcPct val="150000"/>
              </a:lnSpc>
              <a:spcBef>
                <a:spcPct val="50000"/>
              </a:spcBef>
              <a:buClr>
                <a:srgbClr val="9900CC"/>
              </a:buClr>
              <a:buSzPct val="150000"/>
              <a:defRPr/>
            </a:pPr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sym typeface="Wingdings" pitchFamily="2" charset="2"/>
              </a:rPr>
              <a:t>Entre a Terra e o Céu – André Luiz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520" y="404664"/>
            <a:ext cx="8712968" cy="6192688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95536" y="533579"/>
            <a:ext cx="8312150" cy="203132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Clr>
                <a:srgbClr val="9900CC"/>
              </a:buClr>
              <a:buSzPct val="150000"/>
              <a:buFont typeface="Webdings" pitchFamily="18" charset="2"/>
              <a:buChar char="Z"/>
              <a:defRPr/>
            </a:pPr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sym typeface="Wingdings" pitchFamily="2" charset="2"/>
              </a:rPr>
              <a:t> “Contrariar-se alguém a propósito de bagatelas e todos os instantes do dia será baratear os dons da vida</a:t>
            </a:r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sym typeface="Wingdings" pitchFamily="2" charset="2"/>
              </a:rPr>
              <a:t>...”</a:t>
            </a:r>
          </a:p>
        </p:txBody>
      </p:sp>
      <p:sp>
        <p:nvSpPr>
          <p:cNvPr id="5" name="Retângulo 4"/>
          <p:cNvSpPr/>
          <p:nvPr/>
        </p:nvSpPr>
        <p:spPr>
          <a:xfrm>
            <a:off x="395536" y="564356"/>
            <a:ext cx="8280920" cy="2000548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Clr>
                <a:srgbClr val="9900CC"/>
              </a:buClr>
              <a:buSzPct val="150000"/>
              <a:buFont typeface="Webdings" pitchFamily="18" charset="2"/>
              <a:buChar char="Z"/>
              <a:defRPr/>
            </a:pPr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sym typeface="Wingdings" pitchFamily="2" charset="2"/>
              </a:rPr>
              <a:t>“Alimentar ódio ou despeito é estender inomináveis padecimentos morais no próprio espírito.”</a:t>
            </a:r>
          </a:p>
          <a:p>
            <a:pPr algn="r">
              <a:lnSpc>
                <a:spcPct val="150000"/>
              </a:lnSpc>
              <a:spcBef>
                <a:spcPct val="50000"/>
              </a:spcBef>
              <a:buClr>
                <a:srgbClr val="9900CC"/>
              </a:buClr>
              <a:buSzPct val="150000"/>
              <a:buFont typeface="Webdings" pitchFamily="18" charset="2"/>
              <a:buNone/>
              <a:defRPr/>
            </a:pPr>
            <a:r>
              <a:rPr lang="pt-BR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sym typeface="Wingdings" pitchFamily="2" charset="2"/>
              </a:rPr>
              <a:t>Entre a Terra e o Céu – André Luiz</a:t>
            </a:r>
            <a:endParaRPr lang="pt-BR" sz="2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  <a:sym typeface="Wingdings" pitchFamily="2" charset="2"/>
            </a:endParaRPr>
          </a:p>
        </p:txBody>
      </p:sp>
      <p:pic>
        <p:nvPicPr>
          <p:cNvPr id="6" name="Imagem 5" descr="woman-1892166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2828634"/>
            <a:ext cx="5528914" cy="369746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51520" y="404664"/>
            <a:ext cx="8712968" cy="6192688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51520" y="2348880"/>
            <a:ext cx="3744416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Clr>
                <a:srgbClr val="9900CC"/>
              </a:buClr>
              <a:buSzPct val="150000"/>
              <a:defRPr/>
            </a:pPr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sym typeface="Wingdings" pitchFamily="2" charset="2"/>
              </a:rPr>
              <a:t>	 </a:t>
            </a:r>
            <a:r>
              <a:rPr lang="pt-BR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sym typeface="Wingdings" pitchFamily="2" charset="2"/>
              </a:rPr>
              <a:t>“A mente ...é incessante gerador de força, através dos fios positivos e negativos do sentimento e do pensamento</a:t>
            </a:r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sym typeface="Wingdings" pitchFamily="2" charset="2"/>
              </a:rPr>
              <a:t>...”</a:t>
            </a:r>
            <a:endParaRPr lang="pt-BR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  <a:sym typeface="Wingdings" pitchFamily="2" charset="2"/>
            </a:endParaRPr>
          </a:p>
          <a:p>
            <a:pPr algn="r">
              <a:spcBef>
                <a:spcPct val="50000"/>
              </a:spcBef>
              <a:buClr>
                <a:srgbClr val="9900CC"/>
              </a:buClr>
              <a:buSzPct val="150000"/>
              <a:buFont typeface="Webdings" pitchFamily="18" charset="2"/>
              <a:buNone/>
              <a:defRPr/>
            </a:pPr>
            <a:r>
              <a:rPr lang="pt-BR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sym typeface="Wingdings" pitchFamily="2" charset="2"/>
              </a:rPr>
              <a:t>Entre a Terra e o Céu – André Luiz</a:t>
            </a:r>
          </a:p>
        </p:txBody>
      </p:sp>
      <p:sp>
        <p:nvSpPr>
          <p:cNvPr id="4" name="Retângulo 3"/>
          <p:cNvSpPr/>
          <p:nvPr/>
        </p:nvSpPr>
        <p:spPr>
          <a:xfrm>
            <a:off x="3192649" y="476672"/>
            <a:ext cx="27587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Impact" pitchFamily="34" charset="0"/>
              </a:rPr>
              <a:t>REFLEXÃO</a:t>
            </a:r>
            <a:endParaRPr lang="pt-B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Impact" pitchFamily="34" charset="0"/>
            </a:endParaRPr>
          </a:p>
        </p:txBody>
      </p:sp>
      <p:pic>
        <p:nvPicPr>
          <p:cNvPr id="6" name="Imagem 5" descr="earth-683436_12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67336" y="1772816"/>
            <a:ext cx="4797152" cy="4797152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51520" y="404664"/>
            <a:ext cx="8712968" cy="6192688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508000" y="473075"/>
            <a:ext cx="802640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1600" b="1" dirty="0">
                <a:ln>
                  <a:solidFill>
                    <a:schemeClr val="bg1"/>
                  </a:solidFill>
                </a:ln>
                <a:solidFill>
                  <a:srgbClr val="000099"/>
                </a:solidFill>
                <a:latin typeface="Impact" pitchFamily="34" charset="0"/>
                <a:cs typeface="Arial" charset="0"/>
              </a:rPr>
              <a:t>PROGRAMA DE ESTUDO SISTEMATIZADO DO CEFAK</a:t>
            </a:r>
          </a:p>
          <a:p>
            <a:pPr algn="ctr">
              <a:spcBef>
                <a:spcPct val="50000"/>
              </a:spcBef>
              <a:defRPr/>
            </a:pPr>
            <a:r>
              <a:rPr lang="pt-BR" sz="1600" b="1" dirty="0">
                <a:ln>
                  <a:solidFill>
                    <a:schemeClr val="bg1"/>
                  </a:solidFill>
                </a:ln>
                <a:solidFill>
                  <a:srgbClr val="000099"/>
                </a:solidFill>
                <a:latin typeface="Impact" pitchFamily="34" charset="0"/>
                <a:cs typeface="Arial" charset="0"/>
              </a:rPr>
              <a:t>PROGRAMA DE ESTUDOS SEQÜENCIAIS – PES</a:t>
            </a:r>
          </a:p>
          <a:p>
            <a:pPr algn="ctr">
              <a:spcBef>
                <a:spcPct val="50000"/>
              </a:spcBef>
              <a:defRPr/>
            </a:pPr>
            <a:r>
              <a:rPr lang="pt-BR" sz="1600" b="1" dirty="0">
                <a:ln>
                  <a:solidFill>
                    <a:schemeClr val="bg1"/>
                  </a:solidFill>
                </a:ln>
                <a:solidFill>
                  <a:srgbClr val="000099"/>
                </a:solidFill>
                <a:latin typeface="Impact" pitchFamily="34" charset="0"/>
                <a:cs typeface="Arial" charset="0"/>
              </a:rPr>
              <a:t>FORMAÇÃO MEDIÚNICA III</a:t>
            </a:r>
          </a:p>
          <a:p>
            <a:pPr algn="ctr">
              <a:spcBef>
                <a:spcPct val="50000"/>
              </a:spcBef>
              <a:defRPr/>
            </a:pPr>
            <a:endParaRPr lang="pt-BR" sz="1600" b="1" dirty="0">
              <a:ln>
                <a:solidFill>
                  <a:schemeClr val="bg1"/>
                </a:solidFill>
              </a:ln>
              <a:solidFill>
                <a:srgbClr val="000099"/>
              </a:solidFill>
              <a:latin typeface="Impact" pitchFamily="34" charset="0"/>
              <a:cs typeface="Arial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pt-BR" sz="2800" b="1" i="1" dirty="0" smtClean="0">
                <a:ln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  <a:cs typeface="Arial" charset="0"/>
              </a:rPr>
              <a:t>Autodomínio na Prática Mediúnica</a:t>
            </a:r>
            <a:endParaRPr lang="pt-BR" sz="2800" b="1" dirty="0">
              <a:ln>
                <a:solidFill>
                  <a:schemeClr val="bg1"/>
                </a:solidFill>
              </a:ln>
              <a:solidFill>
                <a:srgbClr val="000099"/>
              </a:solidFill>
              <a:latin typeface="Impact" pitchFamily="34" charset="0"/>
              <a:cs typeface="Arial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133600" y="2857500"/>
            <a:ext cx="4673600" cy="1143000"/>
            <a:chOff x="1008" y="2208"/>
            <a:chExt cx="2208" cy="960"/>
          </a:xfrm>
        </p:grpSpPr>
        <p:sp>
          <p:nvSpPr>
            <p:cNvPr id="3080" name="AutoShape 4"/>
            <p:cNvSpPr>
              <a:spLocks noChangeArrowheads="1"/>
            </p:cNvSpPr>
            <p:nvPr/>
          </p:nvSpPr>
          <p:spPr bwMode="auto">
            <a:xfrm>
              <a:off x="1008" y="2208"/>
              <a:ext cx="2208" cy="960"/>
            </a:xfrm>
            <a:prstGeom prst="downArrowCallout">
              <a:avLst>
                <a:gd name="adj1" fmla="val 57500"/>
                <a:gd name="adj2" fmla="val 57500"/>
                <a:gd name="adj3" fmla="val 16667"/>
                <a:gd name="adj4" fmla="val 6666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n>
                  <a:solidFill>
                    <a:sysClr val="windowText" lastClr="000000"/>
                  </a:solidFill>
                </a:ln>
                <a:latin typeface="Impact" pitchFamily="34" charset="0"/>
              </a:endParaRPr>
            </a:p>
          </p:txBody>
        </p:sp>
        <p:sp>
          <p:nvSpPr>
            <p:cNvPr id="3081" name="Text Box 5"/>
            <p:cNvSpPr txBox="1">
              <a:spLocks noChangeArrowheads="1"/>
            </p:cNvSpPr>
            <p:nvPr/>
          </p:nvSpPr>
          <p:spPr bwMode="auto">
            <a:xfrm>
              <a:off x="1548" y="2318"/>
              <a:ext cx="1152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3200" b="1" dirty="0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Impact" pitchFamily="34" charset="0"/>
                </a:rPr>
                <a:t>OBJETIVO</a:t>
              </a:r>
            </a:p>
          </p:txBody>
        </p:sp>
      </p:grp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04800" y="4637454"/>
            <a:ext cx="8636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Analisar a importância da disciplina no domínio de si mesmo e sua correlação com o pensamento e a reforma </a:t>
            </a:r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íntima, </a:t>
            </a:r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estabelecendo a importância destes para  </a:t>
            </a:r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  </a:t>
            </a:r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trabalhar mediunicamente com mais harmonia.</a:t>
            </a:r>
            <a:endParaRPr lang="pt-BR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build="allAtOnce"/>
      <p:bldP spid="8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51520" y="404664"/>
            <a:ext cx="8712968" cy="6192688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23850" y="575051"/>
            <a:ext cx="8424863" cy="129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Clr>
                <a:srgbClr val="FF0000"/>
              </a:buClr>
              <a:buFont typeface="Webdings" pitchFamily="18" charset="2"/>
              <a:buChar char="Y"/>
            </a:pPr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 Por que estudar esse caso? O exemplo da jovem serve para médiuns</a:t>
            </a:r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?</a:t>
            </a:r>
            <a:endParaRPr lang="pt-BR" sz="2800" b="1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6" name="Imagem 5" descr="medium-1726601_640.jpg"/>
          <p:cNvPicPr>
            <a:picLocks noChangeAspect="1"/>
          </p:cNvPicPr>
          <p:nvPr/>
        </p:nvPicPr>
        <p:blipFill>
          <a:blip r:embed="rId2" cstate="print"/>
          <a:srcRect b="31347"/>
          <a:stretch>
            <a:fillRect/>
          </a:stretch>
        </p:blipFill>
        <p:spPr>
          <a:xfrm>
            <a:off x="4860032" y="1988840"/>
            <a:ext cx="4011822" cy="4536504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288032" y="3065443"/>
            <a:ext cx="41399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Clr>
                <a:srgbClr val="FF0000"/>
              </a:buClr>
              <a:buFont typeface="Webdings" pitchFamily="18" charset="2"/>
              <a:buChar char="Y"/>
            </a:pPr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Somos todos médiuns</a:t>
            </a:r>
            <a:endParaRPr lang="pt-BR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88032" y="306896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Clr>
                <a:srgbClr val="FF0000"/>
              </a:buClr>
              <a:buFont typeface="Webdings" pitchFamily="18" charset="2"/>
              <a:buChar char="Y"/>
            </a:pPr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 S</a:t>
            </a:r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omos intermediários </a:t>
            </a:r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do bem </a:t>
            </a:r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quando </a:t>
            </a:r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nos </a:t>
            </a:r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elevamos</a:t>
            </a:r>
            <a:endParaRPr lang="pt-BR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88032" y="306896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Clr>
                <a:srgbClr val="FF0000"/>
              </a:buClr>
              <a:buFont typeface="Webdings" pitchFamily="18" charset="2"/>
              <a:buChar char="Y"/>
            </a:pPr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 Ou portadores </a:t>
            </a:r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do </a:t>
            </a:r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mal  </a:t>
            </a:r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quando caímos em desequilíbrio.</a:t>
            </a:r>
            <a:endParaRPr lang="pt-BR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build="p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520" y="404664"/>
            <a:ext cx="8712968" cy="6192688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2" name="Retângulo 1"/>
          <p:cNvSpPr>
            <a:spLocks noChangeArrowheads="1"/>
          </p:cNvSpPr>
          <p:nvPr/>
        </p:nvSpPr>
        <p:spPr bwMode="auto">
          <a:xfrm>
            <a:off x="394593" y="749017"/>
            <a:ext cx="8497887" cy="129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Clr>
                <a:srgbClr val="FF0000"/>
              </a:buClr>
              <a:buFont typeface="Webdings" pitchFamily="18" charset="2"/>
              <a:buChar char="Y"/>
            </a:pPr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Por que apenas a jovem apresenta condições para socorro</a:t>
            </a:r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?</a:t>
            </a:r>
            <a:endParaRPr lang="pt-BR" sz="2800" b="1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6" name="Imagem 5" descr="woman-1958723_12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1" y="2276872"/>
            <a:ext cx="4248472" cy="4176464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4716016" y="2420854"/>
            <a:ext cx="4248472" cy="1944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Clr>
                <a:srgbClr val="FF0000"/>
              </a:buClr>
              <a:buFont typeface="Webdings" pitchFamily="18" charset="2"/>
              <a:buChar char="Y"/>
            </a:pPr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 </a:t>
            </a:r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O </a:t>
            </a:r>
            <a:r>
              <a:rPr lang="pt-BR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obsidiado</a:t>
            </a:r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 precisa de  </a:t>
            </a:r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vontade firme para a autoeducação</a:t>
            </a:r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,</a:t>
            </a:r>
            <a:endParaRPr lang="pt-BR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716016" y="2420888"/>
            <a:ext cx="4176464" cy="129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Clr>
                <a:srgbClr val="FF0000"/>
              </a:buClr>
              <a:buFont typeface="Webdings" pitchFamily="18" charset="2"/>
              <a:buChar char="Y"/>
            </a:pPr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para </a:t>
            </a:r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a disciplina de si mesma, </a:t>
            </a:r>
            <a:endParaRPr lang="pt-BR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716016" y="2420888"/>
            <a:ext cx="4248472" cy="1944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Clr>
                <a:srgbClr val="FF0000"/>
              </a:buClr>
              <a:buFont typeface="Webdings" pitchFamily="18" charset="2"/>
              <a:buChar char="Y"/>
            </a:pPr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  Ou senão “prolongará </a:t>
            </a:r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sua condição dolorosa além da morte.”</a:t>
            </a:r>
            <a:endParaRPr lang="pt-BR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716016" y="2420888"/>
            <a:ext cx="41764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Clr>
                <a:srgbClr val="FF0000"/>
              </a:buClr>
              <a:buFont typeface="Webdings" pitchFamily="18" charset="2"/>
              <a:buChar char="Y"/>
            </a:pPr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 Não é proteção, ela se esforça por melhorar.</a:t>
            </a:r>
            <a:endParaRPr lang="pt-BR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520" y="404664"/>
            <a:ext cx="8712968" cy="6192688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23529" y="476672"/>
            <a:ext cx="8496944" cy="1679755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Clr>
                <a:srgbClr val="FF0000"/>
              </a:buClr>
              <a:buFont typeface="Webdings" pitchFamily="18" charset="2"/>
              <a:buChar char="Y"/>
            </a:pPr>
            <a:r>
              <a:rPr lang="pt-BR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 </a:t>
            </a:r>
            <a:r>
              <a:rPr lang="pt-BR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P</a:t>
            </a:r>
            <a:r>
              <a:rPr lang="pt-BR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rocura a restauração </a:t>
            </a:r>
            <a:r>
              <a:rPr lang="pt-BR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das forças psíquicas, por </a:t>
            </a:r>
            <a:r>
              <a:rPr lang="pt-BR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si; luta contra </a:t>
            </a:r>
            <a:r>
              <a:rPr lang="pt-BR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as investidas </a:t>
            </a:r>
            <a:r>
              <a:rPr lang="pt-BR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do mal, mobiliza </a:t>
            </a:r>
            <a:r>
              <a:rPr lang="pt-BR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todos os recursos de que dispõe no campo da prece, do autodomínio, da meditação. </a:t>
            </a:r>
          </a:p>
        </p:txBody>
      </p:sp>
      <p:pic>
        <p:nvPicPr>
          <p:cNvPr id="6" name="Imagem 5" descr="model-1955528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2996952"/>
            <a:ext cx="5688632" cy="3528392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323528" y="476672"/>
            <a:ext cx="8280920" cy="1679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Clr>
                <a:srgbClr val="FF0000"/>
              </a:buClr>
              <a:buFont typeface="Webdings" pitchFamily="18" charset="2"/>
              <a:buChar char="Y"/>
            </a:pPr>
            <a:r>
              <a:rPr lang="pt-BR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Não </a:t>
            </a:r>
            <a:r>
              <a:rPr lang="pt-BR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espera </a:t>
            </a:r>
            <a:r>
              <a:rPr lang="pt-BR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o milagre da cura sem esforço </a:t>
            </a:r>
            <a:r>
              <a:rPr lang="pt-BR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e aproveita </a:t>
            </a:r>
            <a:r>
              <a:rPr lang="pt-BR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toda espécie de ajuda que os </a:t>
            </a:r>
            <a:r>
              <a:rPr lang="pt-BR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Espíritos amigos projetam </a:t>
            </a:r>
            <a:r>
              <a:rPr lang="pt-BR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em seu círculo pessoal.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uiExpand="1" build="p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51520" y="404664"/>
            <a:ext cx="8712968" cy="6192688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323528" y="692696"/>
            <a:ext cx="8568952" cy="129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Clr>
                <a:srgbClr val="FF0000"/>
              </a:buClr>
              <a:buFont typeface="Webdings" pitchFamily="18" charset="2"/>
              <a:buChar char="Y"/>
            </a:pPr>
            <a:r>
              <a:rPr lang="pt-BR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  </a:t>
            </a:r>
            <a:r>
              <a:rPr lang="pt-BR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Esclarece </a:t>
            </a:r>
            <a:r>
              <a:rPr lang="pt-BR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os próprios perseguidores, compelindo-os à meditação e à </a:t>
            </a:r>
            <a:r>
              <a:rPr lang="pt-BR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disciplina; </a:t>
            </a:r>
            <a:endParaRPr lang="pt-BR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23528" y="692696"/>
            <a:ext cx="8442176" cy="129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Clr>
                <a:srgbClr val="FF0000"/>
              </a:buClr>
              <a:buFont typeface="Webdings" pitchFamily="18" charset="2"/>
              <a:buChar char="Y"/>
            </a:pPr>
            <a:r>
              <a:rPr lang="pt-BR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 Doutrina </a:t>
            </a:r>
            <a:r>
              <a:rPr lang="pt-BR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os verdugos, pelo exemplo de resistência ao mal; </a:t>
            </a:r>
            <a:endParaRPr lang="pt-BR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13495" y="692696"/>
            <a:ext cx="6418745" cy="6515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Clr>
                <a:srgbClr val="FF0000"/>
              </a:buClr>
              <a:buFont typeface="Webdings" pitchFamily="18" charset="2"/>
              <a:buChar char="Y"/>
            </a:pPr>
            <a:r>
              <a:rPr lang="pt-BR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 Transforma </a:t>
            </a:r>
            <a:r>
              <a:rPr lang="pt-BR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os inimigos, iluminando-se.</a:t>
            </a:r>
            <a:endParaRPr lang="pt-BR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8" name="Imagem 7" descr="head-1588413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204864"/>
            <a:ext cx="7200800" cy="4320480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51520" y="404664"/>
            <a:ext cx="8712968" cy="6192688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74638" y="720222"/>
            <a:ext cx="868997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Clr>
                <a:srgbClr val="FF0000"/>
              </a:buClr>
              <a:buFont typeface="Webdings" pitchFamily="18" charset="2"/>
              <a:buChar char="Y"/>
            </a:pP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 </a:t>
            </a:r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 </a:t>
            </a:r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Os </a:t>
            </a:r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demais </a:t>
            </a:r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continuarão </a:t>
            </a:r>
            <a:r>
              <a:rPr lang="pt-B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na impassibilidade dos que abandonam voluntariamente a luta edificante.</a:t>
            </a:r>
          </a:p>
        </p:txBody>
      </p:sp>
      <p:pic>
        <p:nvPicPr>
          <p:cNvPr id="6" name="Imagem 5" descr="psychology-2095256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4777" y="2252336"/>
            <a:ext cx="6721599" cy="4201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520" y="404664"/>
            <a:ext cx="8712968" cy="6192688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323528" y="404664"/>
            <a:ext cx="8568952" cy="105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buClr>
                <a:srgbClr val="FF0000"/>
              </a:buClr>
            </a:pPr>
            <a:r>
              <a:rPr lang="pt-BR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 </a:t>
            </a:r>
            <a:r>
              <a:rPr lang="pt-BR" sz="4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E quanto a nós</a:t>
            </a:r>
            <a:r>
              <a:rPr lang="pt-BR" sz="4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?</a:t>
            </a:r>
            <a:endParaRPr lang="pt-BR" sz="480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67544" y="522546"/>
            <a:ext cx="8280920" cy="1754326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Clr>
                <a:srgbClr val="FF0000"/>
              </a:buClr>
            </a:pPr>
            <a:r>
              <a:rPr lang="pt-BR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	“</a:t>
            </a:r>
            <a:r>
              <a:rPr lang="pt-BR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Nossos irmãos na carne procedem acertadamente entregando-se ao trabalho com alegria, porque de todo esforço nobre resulta um bem que fica indestrutível na esfera espiritual”</a:t>
            </a:r>
          </a:p>
        </p:txBody>
      </p:sp>
      <p:pic>
        <p:nvPicPr>
          <p:cNvPr id="7" name="Imagem 6" descr="climbing-to-the-top-2125149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85450" y="2492896"/>
            <a:ext cx="6126910" cy="4078224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520" y="404664"/>
            <a:ext cx="8712968" cy="6192688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323528" y="548680"/>
            <a:ext cx="8424936" cy="2233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Clr>
                <a:srgbClr val="FF0000"/>
              </a:buClr>
              <a:buFont typeface="Webdings" pitchFamily="18" charset="2"/>
              <a:buChar char="Y"/>
            </a:pPr>
            <a:r>
              <a:rPr lang="pt-BR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 </a:t>
            </a:r>
            <a:r>
              <a:rPr lang="pt-BR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“O bom trabalhador é o que ajuda, sem fugir ao equilíbrio necessário, construindo todo o trabalho benéfico que esteja ao seu alcance, consciente de que o seu esforço traduz a Vontade Divina.”</a:t>
            </a:r>
            <a:endParaRPr lang="pt-BR" sz="2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5" name="Imagem 4" descr="sunset-1982166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4790" y="2779776"/>
            <a:ext cx="5729538" cy="3813724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CEFAK 50">
  <a:themeElements>
    <a:clrScheme name="CEFAK 5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EFAK 50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EFAK 5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FAK 5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FAK 5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FAK 5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FAK 5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FAK 5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FAK 5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FAK 5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FAK 5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FAK 5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FAK 5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FAK 5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938</TotalTime>
  <Words>616</Words>
  <Application>Microsoft Office PowerPoint</Application>
  <PresentationFormat>Apresentação na tela (4:3)</PresentationFormat>
  <Paragraphs>46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CEFAK 50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Eliane</dc:creator>
  <cp:lastModifiedBy>Silviane Godinho</cp:lastModifiedBy>
  <cp:revision>71</cp:revision>
  <dcterms:created xsi:type="dcterms:W3CDTF">2013-06-29T17:13:53Z</dcterms:created>
  <dcterms:modified xsi:type="dcterms:W3CDTF">2017-05-22T01:29:58Z</dcterms:modified>
</cp:coreProperties>
</file>