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71" r:id="rId4"/>
    <p:sldId id="274" r:id="rId5"/>
    <p:sldId id="283" r:id="rId6"/>
    <p:sldId id="266" r:id="rId7"/>
    <p:sldId id="268" r:id="rId8"/>
    <p:sldId id="278" r:id="rId9"/>
    <p:sldId id="284" r:id="rId10"/>
    <p:sldId id="285" r:id="rId11"/>
    <p:sldId id="286" r:id="rId12"/>
    <p:sldId id="287" r:id="rId13"/>
    <p:sldId id="279" r:id="rId14"/>
    <p:sldId id="288" r:id="rId15"/>
    <p:sldId id="289" r:id="rId16"/>
    <p:sldId id="290" r:id="rId17"/>
    <p:sldId id="291" r:id="rId18"/>
    <p:sldId id="292" r:id="rId19"/>
    <p:sldId id="257" r:id="rId20"/>
    <p:sldId id="275" r:id="rId21"/>
    <p:sldId id="258" r:id="rId22"/>
    <p:sldId id="276" r:id="rId23"/>
    <p:sldId id="259" r:id="rId24"/>
    <p:sldId id="277" r:id="rId25"/>
    <p:sldId id="281" r:id="rId26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>
        <p:scale>
          <a:sx n="66" d="100"/>
          <a:sy n="66" d="100"/>
        </p:scale>
        <p:origin x="-127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2312-9869-4659-8D0C-25323FE1DF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04-884F-4B1D-9BFE-728B4162D4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8A1F-12D4-43A3-9669-E7B7483B57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F1FC-16F5-488C-B727-101B1B5F5C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E9C1-E9C4-4AE9-98AC-5C92487E4C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4552-712E-42A7-97DB-EB9D468FA6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1EC8-993D-419B-9DFF-028C0AE16F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0E4D-8EF8-426D-B270-0C7A7D2941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7A14-13C1-4F4E-ACBD-449032A683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74BB-A731-42FE-A495-816B17BB5F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641A-498F-47BE-8095-577721957B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F4F952-0AE9-452D-A5F5-F78E38A686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229600" cy="8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Atendimento à Distância</a:t>
            </a:r>
            <a:endParaRPr lang="pt-BR" sz="4000" b="1" dirty="0"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583683" name="Picture 3" descr="C:\Arquivos de programas\Arquivos comuns\Microsoft Shared\Clipart\cagcat50\BD06639_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738586"/>
            <a:ext cx="5189538" cy="29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71463" y="502568"/>
            <a:ext cx="7788969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O QUE É MANDATO MEDIÚNICO?</a:t>
            </a:r>
          </a:p>
        </p:txBody>
      </p:sp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251520" y="1196752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o compromisso com a responsabilidade de ser espírita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Tx/>
              <a:buNone/>
              <a:tabLst/>
              <a:defRPr/>
            </a:pPr>
            <a:endParaRPr kumimoji="1" lang="pt-BR" sz="32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5" name="Imagem 4" descr="white-82698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660" y="2996952"/>
            <a:ext cx="7011748" cy="353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27447" y="502568"/>
            <a:ext cx="7788969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O QUE É MANDATO MEDIÚNICO?</a:t>
            </a:r>
          </a:p>
        </p:txBody>
      </p:sp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251520" y="1340768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a ação humana gerando exemplos dignificantes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Tx/>
              <a:buNone/>
              <a:tabLst/>
              <a:defRPr/>
            </a:pPr>
            <a:endParaRPr kumimoji="1" lang="pt-BR" sz="32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6" name="Imagem 5" descr="help-1265227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708" y="2661639"/>
            <a:ext cx="5804628" cy="386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99455" y="574576"/>
            <a:ext cx="7788969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O QUE É MANDATO MEDIÚNICO?</a:t>
            </a:r>
          </a:p>
        </p:txBody>
      </p:sp>
      <p:sp>
        <p:nvSpPr>
          <p:cNvPr id="5" name="Rectangle 25"/>
          <p:cNvSpPr txBox="1">
            <a:spLocks noChangeArrowheads="1"/>
          </p:cNvSpPr>
          <p:nvPr/>
        </p:nvSpPr>
        <p:spPr bwMode="auto">
          <a:xfrm>
            <a:off x="251520" y="1412776"/>
            <a:ext cx="86409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a ação de servir o próximo.</a:t>
            </a:r>
          </a:p>
          <a:p>
            <a:pPr algn="r">
              <a:lnSpc>
                <a:spcPct val="150000"/>
              </a:lnSpc>
            </a:pPr>
            <a:r>
              <a:rPr lang="pt-BR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Martins Peralva</a:t>
            </a:r>
            <a:endParaRPr lang="pt-BR" sz="3600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Tx/>
              <a:buNone/>
              <a:tabLst/>
              <a:defRPr/>
            </a:pPr>
            <a:endParaRPr kumimoji="1" lang="pt-BR" sz="32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6" name="Imagem 5" descr="refugee-88652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5158"/>
            <a:ext cx="5280248" cy="396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71463" y="430560"/>
            <a:ext cx="7788969" cy="838200"/>
          </a:xfrm>
        </p:spPr>
        <p:txBody>
          <a:bodyPr/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MANDATO MEDIÚNICO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12776"/>
            <a:ext cx="82089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Times New Roman" pitchFamily="18" charset="0"/>
                <a:cs typeface="Calibri" pitchFamily="34" charset="0"/>
              </a:rPr>
              <a:t>P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orto de chegada de todos os obreiros da seara mediúnica — exige condições especialíssimas, tais como: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Imagem 6" descr="pier-1209549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11564"/>
            <a:ext cx="8568952" cy="32137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980728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) — 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Bondade</a:t>
            </a:r>
            <a:endParaRPr kumimoji="0" lang="pt-BR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Imagem 3" descr="symbolic-2062579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1786513"/>
            <a:ext cx="7594650" cy="437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90872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) — 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Discrição</a:t>
            </a:r>
            <a:endParaRPr kumimoji="0" lang="pt-BR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Imagem 3" descr="gossip-532012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768752" cy="4727551"/>
          </a:xfrm>
          <a:prstGeom prst="rect">
            <a:avLst/>
          </a:prstGeom>
        </p:spPr>
      </p:pic>
      <p:pic>
        <p:nvPicPr>
          <p:cNvPr id="5" name="Imagem 4" descr="ban-1681759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100003"/>
            <a:ext cx="3728055" cy="32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90872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) — 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Discernimento</a:t>
            </a:r>
            <a:endParaRPr kumimoji="0" lang="pt-BR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Imagem 3" descr="pen-99446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7638" y="1859676"/>
            <a:ext cx="6576730" cy="437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980728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) — 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Perseverança</a:t>
            </a:r>
            <a:endParaRPr kumimoji="0" lang="pt-BR" sz="4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Imagem 3" descr="flower-1346598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08820"/>
            <a:ext cx="6264696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76470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kumimoji="0" lang="pt-BR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) — Sacrifício.</a:t>
            </a:r>
            <a:endParaRPr kumimoji="0" lang="pt-BR" sz="6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44520" y="1628800"/>
            <a:ext cx="3119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Martins </a:t>
            </a:r>
            <a:r>
              <a:rPr lang="pt-BR" b="1" i="1" dirty="0" err="1" smtClean="0"/>
              <a:t>Peralva</a:t>
            </a:r>
            <a:endParaRPr lang="pt-BR" i="1" dirty="0"/>
          </a:p>
        </p:txBody>
      </p:sp>
      <p:pic>
        <p:nvPicPr>
          <p:cNvPr id="6" name="Imagem 5" descr="love-699480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856895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91680" y="548680"/>
            <a:ext cx="5674122" cy="5760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2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itchFamily="34" charset="0"/>
              </a:rPr>
              <a:t>Apontamentos de </a:t>
            </a:r>
            <a:r>
              <a:rPr lang="pt-BR" sz="3200" b="1" kern="10" dirty="0" err="1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 pitchFamily="34" charset="0"/>
              </a:rPr>
              <a:t>Áulus</a:t>
            </a:r>
            <a:endParaRPr lang="pt-BR" sz="3200" b="1" kern="1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520" y="1412776"/>
            <a:ext cx="8668072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“Quando o médium se evidencia no serviço do bem,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41277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pela boa-vontade, pelo estudo e pela compreensão das 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responsabilidades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39761" y="1785010"/>
            <a:ext cx="6064482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recebe apoio mais imediato</a:t>
            </a:r>
            <a:endParaRPr lang="pt-BR" sz="4000" dirty="0"/>
          </a:p>
        </p:txBody>
      </p:sp>
      <p:pic>
        <p:nvPicPr>
          <p:cNvPr id="8" name="Imagem 7" descr="gothic-1629448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073074"/>
            <a:ext cx="5066434" cy="33802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508000" y="472703"/>
            <a:ext cx="8026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>
              <a:spcBef>
                <a:spcPct val="50000"/>
              </a:spcBef>
              <a:defRPr/>
            </a:pPr>
            <a:endParaRPr lang="pt-BR" sz="16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32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Atendimento à Distância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051050" y="2997201"/>
            <a:ext cx="4673600" cy="1143000"/>
            <a:chOff x="1008" y="1906"/>
            <a:chExt cx="2208" cy="960"/>
          </a:xfrm>
        </p:grpSpPr>
        <p:sp>
          <p:nvSpPr>
            <p:cNvPr id="3077" name="AutoShape 1028"/>
            <p:cNvSpPr>
              <a:spLocks noChangeArrowheads="1"/>
            </p:cNvSpPr>
            <p:nvPr/>
          </p:nvSpPr>
          <p:spPr bwMode="auto">
            <a:xfrm>
              <a:off x="1008" y="1906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78" name="Text Box 1029"/>
            <p:cNvSpPr txBox="1">
              <a:spLocks noChangeArrowheads="1"/>
            </p:cNvSpPr>
            <p:nvPr/>
          </p:nvSpPr>
          <p:spPr bwMode="auto">
            <a:xfrm>
              <a:off x="1584" y="2027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3076" name="Text Box 1030"/>
          <p:cNvSpPr txBox="1">
            <a:spLocks noChangeArrowheads="1"/>
          </p:cNvSpPr>
          <p:nvPr/>
        </p:nvSpPr>
        <p:spPr bwMode="auto">
          <a:xfrm>
            <a:off x="304800" y="4509120"/>
            <a:ext cx="8636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Estudar exemplos de tratamento à distância, buscando compreender seus mecanismos, ao mesmo tempo em que verifica-se a importância da dedicação do médium para o bom aproveitamento dos trabalhos programados.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d-63134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7972"/>
            <a:ext cx="8712968" cy="61593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59832" y="211020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O médium:  “</a:t>
            </a:r>
            <a:r>
              <a:rPr lang="pt-BR" sz="3200" b="1" i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Deve </a:t>
            </a:r>
            <a:r>
              <a:rPr lang="pt-BR" sz="3200" b="1" i="1" u="sng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trabalhar e estudar por amor</a:t>
            </a: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... É por isso que muitos começam a jornada e recuam.”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0608" y="635204"/>
            <a:ext cx="8591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Iniciam-se </a:t>
            </a: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com entusiasmo na obra do bem, entretanto,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acabam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por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dar </a:t>
            </a: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ouvidos a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corruptores </a:t>
            </a:r>
            <a:r>
              <a:rPr lang="pt-BR" sz="32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que os visitam pelas brechas da </a:t>
            </a:r>
            <a:r>
              <a:rPr lang="pt-BR" sz="32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invigilância</a:t>
            </a:r>
            <a:endParaRPr lang="pt-BR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ghost-1477687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8712968" cy="410445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48680"/>
            <a:ext cx="856895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“Um mandato mediúnico reclama ordem, segurança, eficiência</a:t>
            </a:r>
            <a:r>
              <a:rPr lang="pt-BR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.”</a:t>
            </a:r>
            <a:endParaRPr lang="pt-BR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coffee-569178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197515"/>
            <a:ext cx="6454326" cy="425582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3200" y="620713"/>
            <a:ext cx="873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“é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uma delegação de poder </a:t>
            </a:r>
            <a:r>
              <a:rPr lang="pt-BR" sz="2800" b="1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obtida pelo crédito moral, sem ser um atestado de santificação. Com maiores ou menores </a:t>
            </a:r>
            <a:r>
              <a:rPr lang="pt-BR" sz="2800" b="1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responsabilidades...”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praying-614374_1280.jpg"/>
          <p:cNvPicPr>
            <a:picLocks noChangeAspect="1"/>
          </p:cNvPicPr>
          <p:nvPr/>
        </p:nvPicPr>
        <p:blipFill>
          <a:blip r:embed="rId3" cstate="print"/>
          <a:srcRect l="16867"/>
          <a:stretch>
            <a:fillRect/>
          </a:stretch>
        </p:blipFill>
        <p:spPr>
          <a:xfrm>
            <a:off x="1763688" y="2708920"/>
            <a:ext cx="7128792" cy="381642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836712"/>
            <a:ext cx="8208912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vemos </a:t>
            </a:r>
            <a:r>
              <a:rPr lang="pt-BR" sz="28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no </a:t>
            </a: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Planeta:</a:t>
            </a:r>
            <a:endParaRPr lang="pt-BR" sz="28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83671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milhões de criaturas sob as teias da mediunidade torturante</a:t>
            </a: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,</a:t>
            </a:r>
            <a:endParaRPr lang="pt-BR" sz="28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83671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 milhares detendo possibilidades psíquicas apreciáveis, </a:t>
            </a:r>
            <a:endParaRPr lang="pt-BR" sz="28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83671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l"/>
              <a:defRPr/>
            </a:pP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muitas tentando o desenvolvimento dos recursos dessa </a:t>
            </a: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natureza</a:t>
            </a:r>
            <a:endParaRPr lang="pt-BR" sz="28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1034733"/>
            <a:ext cx="8208912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 e raras obtendo um mandato mediúnico para o trabalho da fraternidade e da luz</a:t>
            </a:r>
            <a:r>
              <a:rPr lang="pt-BR" sz="2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.</a:t>
            </a:r>
            <a:endParaRPr lang="pt-BR" sz="2800" dirty="0"/>
          </a:p>
        </p:txBody>
      </p:sp>
      <p:pic>
        <p:nvPicPr>
          <p:cNvPr id="9" name="Imagem 8" descr="earth-683436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1" y="2474653"/>
            <a:ext cx="7419208" cy="390667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Imagem 7" descr="jesus e ch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320478" cy="5333524"/>
          </a:xfrm>
          <a:prstGeom prst="rect">
            <a:avLst/>
          </a:prstGeom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890713" y="-13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709738" y="35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1334373"/>
            <a:ext cx="4032448" cy="526297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“Certamente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Deus te concederá outros dias e outras oportunidades de trabalho, mas faze agora todo o bem que puderes porque dia igual ao de hoje só terás uma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vez.”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Emmanuel</a:t>
            </a:r>
            <a:endParaRPr lang="pt-B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79712" y="527720"/>
            <a:ext cx="5256584" cy="59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54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REFLEXÃO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5504" y="535320"/>
            <a:ext cx="8546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60000"/>
              <a:buFont typeface="Wingdings" pitchFamily="2" charset="2"/>
              <a:buChar char="Í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Trabalhadores auxiliam-se mutuamente: somos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irmãos uns dos outros,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evoluindo juntos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em processo de interdependência,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destacando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esforço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individual.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clasped-hands-541849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8712968" cy="352839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371656" cy="6515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 os médiuns: 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330890"/>
            <a:ext cx="8496944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Desviam a mediunidade de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seu fim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providencial;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340768"/>
            <a:ext cx="8352928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A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fazem servir a coisas fúteis ou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nocivas;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colocam a serviço dos interesses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mundanos;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1337251"/>
            <a:ext cx="8064896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Não melhoram através do seu uso;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548680"/>
            <a:ext cx="8208912" cy="26468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“Deus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lhes retirará um dom que se tornou inútil em suas mãos... e os deixará tornarem-se presa dos maus Espíritos.”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(O Evangelho Segundo o Espiritismo, cap.19, item 10 – Allan Kardec)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" name="Imagem 9" descr="pollution-1242906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8568952" cy="316835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404664"/>
            <a:ext cx="7920880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Relembrando que a emissão de energias mentais dos encarnados serve para a materialização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de imagens ou quadros em ajuda aos infelizes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;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7" name="Imagem 6" descr="stress-543658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2420888"/>
            <a:ext cx="8172400" cy="40973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8430840" cy="19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Wingdings 2" pitchFamily="18" charset="2"/>
              <a:buChar char="é"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um grande espelho fluídico foi situado junto da médium: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cada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objeto das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petições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surgia para o exame dos benfeitores, 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ofereciam uma possível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solução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627784" y="2991101"/>
            <a:ext cx="4392488" cy="3102195"/>
            <a:chOff x="2699792" y="2891818"/>
            <a:chExt cx="4392488" cy="3102195"/>
          </a:xfrm>
        </p:grpSpPr>
        <p:pic>
          <p:nvPicPr>
            <p:cNvPr id="6" name="Imagem 5" descr="background-image-2066854_64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792" y="2891818"/>
              <a:ext cx="4392488" cy="310219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3212579"/>
              <a:ext cx="14382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436715"/>
              <a:ext cx="21526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5535" y="404664"/>
            <a:ext cx="84969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Wingdings 2" pitchFamily="18" charset="2"/>
              <a:buNone/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“Agimos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com espírito de cooperação e boa vontade, dependendo o êxito do auxílio mútuo, porque uma só peça não solucionará os problemas da máquina inteira.”</a:t>
            </a:r>
          </a:p>
        </p:txBody>
      </p:sp>
      <p:pic>
        <p:nvPicPr>
          <p:cNvPr id="5" name="Imagem 4" descr="hand-1917895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352" y="3068960"/>
            <a:ext cx="6096000" cy="352839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71463" y="430560"/>
            <a:ext cx="7788969" cy="838200"/>
          </a:xfrm>
        </p:spPr>
        <p:txBody>
          <a:bodyPr/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O QUE É MANDATO MEDIÚNICO?</a:t>
            </a:r>
          </a:p>
        </p:txBody>
      </p:sp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251520" y="1268760"/>
            <a:ext cx="86409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É a vivência coerente com os princípios da Doutrina dos Espíritos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Tx/>
              <a:buNone/>
              <a:tabLst/>
              <a:defRPr/>
            </a:pPr>
            <a:endParaRPr kumimoji="1" lang="pt-BR" sz="32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7" name="Imagem 6" descr="adult-1868015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143470"/>
            <a:ext cx="4972568" cy="330986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476672"/>
            <a:ext cx="8712968" cy="61206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5"/>
          <p:cNvSpPr txBox="1">
            <a:spLocks noChangeArrowheads="1"/>
          </p:cNvSpPr>
          <p:nvPr/>
        </p:nvSpPr>
        <p:spPr bwMode="auto">
          <a:xfrm>
            <a:off x="251520" y="1196752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a responsabilidade e o compromisso com a verdade possível e as suas consequências;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Tx/>
              <a:buNone/>
              <a:tabLst/>
              <a:defRPr/>
            </a:pPr>
            <a:endParaRPr kumimoji="1" lang="pt-BR" sz="32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99455" y="574576"/>
            <a:ext cx="7788969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O QUE É MANDATO MEDIÚNICO?</a:t>
            </a:r>
          </a:p>
        </p:txBody>
      </p:sp>
      <p:pic>
        <p:nvPicPr>
          <p:cNvPr id="5" name="Imagem 4" descr="window-700770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068960"/>
            <a:ext cx="835292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66"/>
            </a:gs>
            <a:gs pos="100000">
              <a:srgbClr val="FFFF66">
                <a:gamma/>
                <a:tint val="27451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66"/>
            </a:gs>
            <a:gs pos="100000">
              <a:srgbClr val="FFFF66">
                <a:gamma/>
                <a:tint val="27451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546</Words>
  <Application>Microsoft Office PowerPoint</Application>
  <PresentationFormat>Apresentação na tela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O QUE É MANDATO MEDIÚNICO?</vt:lpstr>
      <vt:lpstr>Slide 9</vt:lpstr>
      <vt:lpstr>Slide 10</vt:lpstr>
      <vt:lpstr>Slide 11</vt:lpstr>
      <vt:lpstr>Slide 12</vt:lpstr>
      <vt:lpstr>MANDATO MEDIÚNICO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88</cp:revision>
  <dcterms:created xsi:type="dcterms:W3CDTF">2004-02-22T13:46:54Z</dcterms:created>
  <dcterms:modified xsi:type="dcterms:W3CDTF">2017-05-15T15:07:59Z</dcterms:modified>
</cp:coreProperties>
</file>