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62" r:id="rId2"/>
    <p:sldId id="256" r:id="rId3"/>
    <p:sldId id="257" r:id="rId4"/>
    <p:sldId id="263" r:id="rId5"/>
    <p:sldId id="264" r:id="rId6"/>
    <p:sldId id="259" r:id="rId7"/>
    <p:sldId id="279" r:id="rId8"/>
    <p:sldId id="265" r:id="rId9"/>
    <p:sldId id="258" r:id="rId10"/>
    <p:sldId id="261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8" r:id="rId21"/>
    <p:sldId id="276" r:id="rId22"/>
    <p:sldId id="277" r:id="rId2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FFFFFF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26" autoAdjust="0"/>
    <p:restoredTop sz="90929"/>
  </p:normalViewPr>
  <p:slideViewPr>
    <p:cSldViewPr>
      <p:cViewPr>
        <p:scale>
          <a:sx n="70" d="100"/>
          <a:sy n="70" d="100"/>
        </p:scale>
        <p:origin x="-666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70F7B-6187-4204-B0AE-68AC9897C04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649DF-634A-429C-B75C-F3EB4D39C09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1A7E6-E22D-4118-A151-D50B9F278BD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45191-C518-4D8B-A1AC-7E374C35AD2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E44F1-6702-44ED-A3A6-B9AA4AADD19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665F9-A796-49C7-8EF1-6B7B53B76F9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1A1F5-A47E-4D94-B5C3-1094CB5E13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92534-231E-45AC-8BB6-A76598DB7E4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8045E-3426-4401-BD81-32EB12BBEDA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D4162-83DC-415E-B7BE-4F7681F77CB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FCCC4-6166-41E4-BF32-7CDBB54165C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62B53F3-04F4-438D-BB6F-58BCC7665D2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6600CC"/>
              </a:gs>
              <a:gs pos="13000">
                <a:schemeClr val="tx2">
                  <a:lumMod val="40000"/>
                  <a:lumOff val="60000"/>
                </a:schemeClr>
              </a:gs>
              <a:gs pos="21001">
                <a:schemeClr val="accent2">
                  <a:lumMod val="60000"/>
                  <a:lumOff val="40000"/>
                </a:schemeClr>
              </a:gs>
              <a:gs pos="63000">
                <a:schemeClr val="tx2">
                  <a:lumMod val="40000"/>
                  <a:lumOff val="60000"/>
                </a:schemeClr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7030A0"/>
              </a:gs>
            </a:gsLst>
            <a:lin ang="2700000" scaled="1"/>
            <a:tileRect/>
          </a:gra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81634" name="Text Box 2"/>
          <p:cNvSpPr txBox="1">
            <a:spLocks noChangeArrowheads="1"/>
          </p:cNvSpPr>
          <p:nvPr/>
        </p:nvSpPr>
        <p:spPr bwMode="auto">
          <a:xfrm>
            <a:off x="609600" y="914400"/>
            <a:ext cx="82296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4000" b="1" i="1" dirty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Comunicação Teledinâmica Mental</a:t>
            </a:r>
            <a:endParaRPr lang="pt-BR" sz="4000" b="1" dirty="0">
              <a:ln>
                <a:solidFill>
                  <a:schemeClr val="bg1"/>
                </a:solidFill>
              </a:ln>
              <a:solidFill>
                <a:srgbClr val="000099"/>
              </a:solidFill>
              <a:latin typeface="Impact" pitchFamily="34" charset="0"/>
            </a:endParaRPr>
          </a:p>
        </p:txBody>
      </p:sp>
      <p:pic>
        <p:nvPicPr>
          <p:cNvPr id="581635" name="Picture 3" descr="C:\Meus documentos\Minhas imagens\partes do corpo\cérebro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724668" y="2781300"/>
            <a:ext cx="3616876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8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6600CC"/>
              </a:gs>
              <a:gs pos="13000">
                <a:schemeClr val="tx2">
                  <a:lumMod val="40000"/>
                  <a:lumOff val="60000"/>
                </a:schemeClr>
              </a:gs>
              <a:gs pos="21001">
                <a:schemeClr val="accent2">
                  <a:lumMod val="60000"/>
                  <a:lumOff val="40000"/>
                </a:schemeClr>
              </a:gs>
              <a:gs pos="63000">
                <a:schemeClr val="tx2">
                  <a:lumMod val="40000"/>
                  <a:lumOff val="60000"/>
                </a:schemeClr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7030A0"/>
              </a:gs>
            </a:gsLst>
            <a:lin ang="2700000" scaled="1"/>
            <a:tileRect/>
          </a:gra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043608" y="981075"/>
            <a:ext cx="7112000" cy="194425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6600CC"/>
              </a:buClr>
              <a:buSzPct val="120000"/>
              <a:buFont typeface="Webdings" pitchFamily="18" charset="2"/>
              <a:buNone/>
              <a:defRPr/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“421 – Por que duas pessoas, perfeitamente despertas, têm instantaneamente a mesma ideia?</a:t>
            </a:r>
          </a:p>
        </p:txBody>
      </p:sp>
      <p:sp>
        <p:nvSpPr>
          <p:cNvPr id="6" name="Retângulo 5"/>
          <p:cNvSpPr/>
          <p:nvPr/>
        </p:nvSpPr>
        <p:spPr>
          <a:xfrm>
            <a:off x="971550" y="3140968"/>
            <a:ext cx="7416800" cy="32932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6600CC"/>
              </a:buClr>
              <a:buSzPct val="120000"/>
              <a:buFont typeface="Webdings" pitchFamily="18" charset="2"/>
              <a:buNone/>
              <a:defRPr/>
            </a:pPr>
            <a:r>
              <a:rPr lang="pt-BR" sz="2800" b="1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– São dois Espíritos simpáticos que se comunicam e veem, reciprocamente, seus pensamentos, mesmo quando o corpo não dorme.”</a:t>
            </a:r>
          </a:p>
          <a:p>
            <a:pPr algn="r">
              <a:lnSpc>
                <a:spcPct val="150000"/>
              </a:lnSpc>
              <a:spcBef>
                <a:spcPct val="50000"/>
              </a:spcBef>
              <a:buClr>
                <a:srgbClr val="6600CC"/>
              </a:buClr>
              <a:buSzPct val="120000"/>
              <a:buFont typeface="Webdings" pitchFamily="18" charset="2"/>
              <a:buNone/>
              <a:defRPr/>
            </a:pPr>
            <a:r>
              <a:rPr lang="pt-BR" sz="2000" b="1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O Livro dos Espíritos, livro 2, cap. 8 – Allan Kardec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6600CC"/>
              </a:gs>
              <a:gs pos="13000">
                <a:schemeClr val="tx2">
                  <a:lumMod val="40000"/>
                  <a:lumOff val="60000"/>
                </a:schemeClr>
              </a:gs>
              <a:gs pos="21001">
                <a:schemeClr val="accent2">
                  <a:lumMod val="60000"/>
                  <a:lumOff val="40000"/>
                </a:schemeClr>
              </a:gs>
              <a:gs pos="63000">
                <a:schemeClr val="tx2">
                  <a:lumMod val="40000"/>
                  <a:lumOff val="60000"/>
                </a:schemeClr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7030A0"/>
              </a:gs>
            </a:gsLst>
            <a:lin ang="2700000" scaled="1"/>
            <a:tileRect/>
          </a:gra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5" name="Imagem 4" descr="sunlight-166733_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068960"/>
            <a:ext cx="8568952" cy="3460893"/>
          </a:xfrm>
          <a:prstGeom prst="rect">
            <a:avLst/>
          </a:prstGeom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23850" y="476250"/>
            <a:ext cx="8640763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  <a:spcBef>
                <a:spcPct val="50000"/>
              </a:spcBef>
              <a:defRPr/>
            </a:pPr>
            <a:r>
              <a:rPr lang="pt-BR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“834 – O homem é responsável pelo seu pensamento?</a:t>
            </a:r>
          </a:p>
          <a:p>
            <a:pPr algn="just">
              <a:lnSpc>
                <a:spcPct val="200000"/>
              </a:lnSpc>
              <a:spcBef>
                <a:spcPct val="50000"/>
              </a:spcBef>
              <a:defRPr/>
            </a:pPr>
            <a:r>
              <a:rPr lang="pt-BR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Ele é responsável diante de Deus. Só Deus, podendo conhecê-lo, o condena ou o absolve segundo a sua Justiça.”</a:t>
            </a:r>
          </a:p>
          <a:p>
            <a:pPr algn="r">
              <a:lnSpc>
                <a:spcPct val="200000"/>
              </a:lnSpc>
              <a:spcBef>
                <a:spcPct val="50000"/>
              </a:spcBef>
              <a:defRPr/>
            </a:pPr>
            <a:r>
              <a:rPr lang="pt-BR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(Livro dos Espíritos, livro III, cap. X)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6600CC"/>
              </a:gs>
              <a:gs pos="13000">
                <a:schemeClr val="tx2">
                  <a:lumMod val="40000"/>
                  <a:lumOff val="60000"/>
                </a:schemeClr>
              </a:gs>
              <a:gs pos="21001">
                <a:schemeClr val="accent2">
                  <a:lumMod val="60000"/>
                  <a:lumOff val="40000"/>
                </a:schemeClr>
              </a:gs>
              <a:gs pos="63000">
                <a:schemeClr val="tx2">
                  <a:lumMod val="40000"/>
                  <a:lumOff val="60000"/>
                </a:schemeClr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7030A0"/>
              </a:gs>
            </a:gsLst>
            <a:lin ang="2700000" scaled="1"/>
            <a:tileRect/>
          </a:gra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323528" y="404813"/>
            <a:ext cx="8545264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ct val="50000"/>
              </a:spcBef>
              <a:defRPr/>
            </a:pPr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	Há </a:t>
            </a:r>
            <a:r>
              <a:rPr lang="pt-BR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algum  outro exemplo dessa força?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Arial" pitchFamily="34" charset="0"/>
            </a:endParaRPr>
          </a:p>
          <a:p>
            <a:pPr algn="just">
              <a:lnSpc>
                <a:spcPct val="200000"/>
              </a:lnSpc>
              <a:spcBef>
                <a:spcPct val="50000"/>
              </a:spcBef>
              <a:defRPr/>
            </a:pPr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	“...</a:t>
            </a:r>
            <a:r>
              <a:rPr lang="pt-BR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o pensamento malévolo dirige uma corrente fluídica cuja impressão é penosa; o pensamento benevolente vos envolve de um eflúvio agradável; daí a diferença de sensações que se experimenta à aproximação de um amigo ou de um inimigo.”</a:t>
            </a:r>
          </a:p>
          <a:p>
            <a:pPr algn="r">
              <a:lnSpc>
                <a:spcPct val="200000"/>
              </a:lnSpc>
              <a:spcBef>
                <a:spcPct val="50000"/>
              </a:spcBef>
              <a:defRPr/>
            </a:pPr>
            <a:r>
              <a:rPr lang="pt-BR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(O Evangelho Segundo o Espiritismo, </a:t>
            </a:r>
            <a:r>
              <a:rPr lang="pt-BR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cap</a:t>
            </a:r>
            <a:r>
              <a:rPr lang="pt-BR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 XII, item 3)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uiExpan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6600CC"/>
              </a:gs>
              <a:gs pos="13000">
                <a:schemeClr val="tx2">
                  <a:lumMod val="40000"/>
                  <a:lumOff val="60000"/>
                </a:schemeClr>
              </a:gs>
              <a:gs pos="21001">
                <a:schemeClr val="accent2">
                  <a:lumMod val="60000"/>
                  <a:lumOff val="40000"/>
                </a:schemeClr>
              </a:gs>
              <a:gs pos="63000">
                <a:schemeClr val="tx2">
                  <a:lumMod val="40000"/>
                  <a:lumOff val="60000"/>
                </a:schemeClr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7030A0"/>
              </a:gs>
            </a:gsLst>
            <a:lin ang="2700000" scaled="1"/>
            <a:tileRect/>
          </a:gra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23528" y="548680"/>
            <a:ext cx="8424614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  <a:defRPr/>
            </a:pPr>
            <a:r>
              <a:rPr lang="pt-BR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	Mas </a:t>
            </a:r>
            <a:r>
              <a:rPr lang="pt-BR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como o pensamento, sendo imaterial, pode realizar coisas?</a:t>
            </a:r>
            <a:endParaRPr lang="pt-BR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  <a:spcBef>
                <a:spcPct val="50000"/>
              </a:spcBef>
              <a:defRPr/>
            </a:pPr>
            <a:r>
              <a:rPr lang="pt-BR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	Estamos </a:t>
            </a:r>
            <a:r>
              <a:rPr lang="pt-BR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mergulhados no fluido universal, da mesma forma que estamos na atmosfera:</a:t>
            </a:r>
          </a:p>
          <a:p>
            <a:pPr lvl="1" algn="just">
              <a:lnSpc>
                <a:spcPct val="200000"/>
              </a:lnSpc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ü"/>
              <a:defRPr/>
            </a:pPr>
            <a:r>
              <a:rPr lang="pt-BR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 </a:t>
            </a:r>
            <a:r>
              <a:rPr lang="pt-BR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o fluido recebe um impulso da vontade </a:t>
            </a:r>
            <a:r>
              <a:rPr lang="pt-BR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pt-BR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veículo do pensamento como o ar é o do som;</a:t>
            </a:r>
          </a:p>
          <a:p>
            <a:pPr algn="r">
              <a:lnSpc>
                <a:spcPct val="200000"/>
              </a:lnSpc>
              <a:spcBef>
                <a:spcPct val="50000"/>
              </a:spcBef>
              <a:buClr>
                <a:srgbClr val="0000FF"/>
              </a:buClr>
              <a:defRPr/>
            </a:pPr>
            <a:r>
              <a:rPr lang="pt-BR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(O Evangelho Segundo o Espiritismo, </a:t>
            </a:r>
            <a:r>
              <a:rPr lang="pt-BR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cap</a:t>
            </a:r>
            <a:r>
              <a:rPr lang="pt-BR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 XXVII, item 10)</a:t>
            </a:r>
            <a:endParaRPr lang="pt-BR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uiExpan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m 3" descr="espiritualidade-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 bwMode="auto">
          <a:xfrm>
            <a:off x="250825" y="476672"/>
            <a:ext cx="8689975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/>
          <p:cNvSpPr>
            <a:spLocks noChangeArrowheads="1"/>
          </p:cNvSpPr>
          <p:nvPr/>
        </p:nvSpPr>
        <p:spPr bwMode="auto">
          <a:xfrm>
            <a:off x="539553" y="260350"/>
            <a:ext cx="8280920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ü"/>
              <a:defRPr/>
            </a:pPr>
            <a:r>
              <a:rPr lang="pt-BR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as vibrações do fluido universal se estendem pelo Universo; </a:t>
            </a:r>
          </a:p>
          <a:p>
            <a:pPr algn="just">
              <a:lnSpc>
                <a:spcPct val="200000"/>
              </a:lnSpc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ü"/>
              <a:defRPr/>
            </a:pPr>
            <a:r>
              <a:rPr lang="pt-BR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 pensamento dirigido a alguém </a:t>
            </a:r>
            <a:r>
              <a:rPr lang="pt-BR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  <a:sym typeface="Wingdings" pitchFamily="2" charset="2"/>
              </a:rPr>
              <a:t> forma</a:t>
            </a:r>
            <a:r>
              <a:rPr lang="pt-BR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 corrente fluídica entre ambos, transmitindo-o.</a:t>
            </a:r>
          </a:p>
          <a:p>
            <a:pPr algn="just">
              <a:lnSpc>
                <a:spcPct val="200000"/>
              </a:lnSpc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ü"/>
              <a:defRPr/>
            </a:pPr>
            <a:r>
              <a:rPr lang="pt-BR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 “A energia da corrente está em razão do vigor da vontade.”</a:t>
            </a:r>
          </a:p>
          <a:p>
            <a:pPr algn="r">
              <a:lnSpc>
                <a:spcPct val="200000"/>
              </a:lnSpc>
              <a:spcBef>
                <a:spcPct val="50000"/>
              </a:spcBef>
              <a:defRPr/>
            </a:pPr>
            <a:r>
              <a:rPr lang="pt-BR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(O Evangelho Segundo o Espiritismo, </a:t>
            </a:r>
            <a:r>
              <a:rPr lang="pt-BR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cap</a:t>
            </a:r>
            <a:r>
              <a:rPr lang="pt-BR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 XXVII, item 10)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6600CC"/>
              </a:gs>
              <a:gs pos="13000">
                <a:schemeClr val="tx2">
                  <a:lumMod val="40000"/>
                  <a:lumOff val="60000"/>
                </a:schemeClr>
              </a:gs>
              <a:gs pos="21001">
                <a:schemeClr val="accent2">
                  <a:lumMod val="60000"/>
                  <a:lumOff val="40000"/>
                </a:schemeClr>
              </a:gs>
              <a:gs pos="63000">
                <a:schemeClr val="tx2">
                  <a:lumMod val="40000"/>
                  <a:lumOff val="60000"/>
                </a:schemeClr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7030A0"/>
              </a:gs>
            </a:gsLst>
            <a:lin ang="2700000" scaled="1"/>
            <a:tileRect/>
          </a:gra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95536" y="558800"/>
            <a:ext cx="8424936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ct val="50000"/>
              </a:spcBef>
              <a:buClr>
                <a:srgbClr val="0000FF"/>
              </a:buClr>
              <a:buFont typeface="Wingdings" pitchFamily="2" charset="2"/>
              <a:buNone/>
              <a:defRPr/>
            </a:pPr>
            <a:r>
              <a:rPr lang="pt-BR" sz="2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  <a:cs typeface="Arial" pitchFamily="34" charset="0"/>
              </a:rPr>
              <a:t> </a:t>
            </a:r>
            <a:r>
              <a:rPr lang="pt-BR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  <a:cs typeface="Arial" pitchFamily="34" charset="0"/>
              </a:rPr>
              <a:t>	</a:t>
            </a:r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  <a:cs typeface="Arial" pitchFamily="34" charset="0"/>
              </a:rPr>
              <a:t>O </a:t>
            </a:r>
            <a:r>
              <a:rPr lang="pt-BR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  <a:cs typeface="Arial" pitchFamily="34" charset="0"/>
              </a:rPr>
              <a:t>Fluido </a:t>
            </a:r>
            <a:r>
              <a:rPr lang="pt-BR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  <a:cs typeface="Arial" pitchFamily="34" charset="0"/>
              </a:rPr>
              <a:t>Perispiritual</a:t>
            </a:r>
            <a:r>
              <a:rPr lang="pt-BR" sz="2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  <a:cs typeface="Arial" pitchFamily="34" charset="0"/>
              </a:rPr>
              <a:t>:</a:t>
            </a:r>
          </a:p>
          <a:p>
            <a:pPr algn="just">
              <a:lnSpc>
                <a:spcPct val="200000"/>
              </a:lnSpc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ü"/>
              <a:defRPr/>
            </a:pPr>
            <a:r>
              <a:rPr lang="pt-BR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 traço de união entre o espírito e a matéria; </a:t>
            </a:r>
          </a:p>
          <a:p>
            <a:pPr algn="just">
              <a:lnSpc>
                <a:spcPct val="200000"/>
              </a:lnSpc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ü"/>
              <a:defRPr/>
            </a:pPr>
            <a:r>
              <a:rPr lang="pt-BR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 meio de transmissão ao Espírito das sensações produzidas pelos agentes exteriores;</a:t>
            </a:r>
          </a:p>
          <a:p>
            <a:pPr algn="just">
              <a:lnSpc>
                <a:spcPct val="200000"/>
              </a:lnSpc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ü"/>
              <a:defRPr/>
            </a:pPr>
            <a:r>
              <a:rPr lang="pt-BR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 tem por “fios condutores” os nervos. </a:t>
            </a:r>
          </a:p>
          <a:p>
            <a:pPr algn="r">
              <a:spcBef>
                <a:spcPct val="50000"/>
              </a:spcBef>
              <a:buClr>
                <a:srgbClr val="0000FF"/>
              </a:buClr>
              <a:buFont typeface="Wingdings" pitchFamily="2" charset="2"/>
              <a:buNone/>
              <a:defRPr/>
            </a:pPr>
            <a:r>
              <a:rPr lang="pt-BR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  <a:cs typeface="Arial" pitchFamily="34" charset="0"/>
              </a:rPr>
              <a:t>(A Gênese, cap. XI) 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6600CC"/>
              </a:gs>
              <a:gs pos="13000">
                <a:schemeClr val="tx2">
                  <a:lumMod val="40000"/>
                  <a:lumOff val="60000"/>
                </a:schemeClr>
              </a:gs>
              <a:gs pos="21001">
                <a:schemeClr val="accent2">
                  <a:lumMod val="60000"/>
                  <a:lumOff val="40000"/>
                </a:schemeClr>
              </a:gs>
              <a:gs pos="63000">
                <a:schemeClr val="tx2">
                  <a:lumMod val="40000"/>
                  <a:lumOff val="60000"/>
                </a:schemeClr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7030A0"/>
              </a:gs>
            </a:gsLst>
            <a:lin ang="2700000" scaled="1"/>
            <a:tileRect/>
          </a:gra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322833" y="1546914"/>
            <a:ext cx="475322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ü"/>
              <a:defRPr/>
            </a:pPr>
            <a:r>
              <a:rPr lang="pt-BR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é constituinte da “aura” e agente/veículo do pensamento;</a:t>
            </a:r>
          </a:p>
          <a:p>
            <a:pPr algn="just">
              <a:lnSpc>
                <a:spcPct val="200000"/>
              </a:lnSpc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ü"/>
              <a:defRPr/>
            </a:pPr>
            <a:r>
              <a:rPr lang="pt-BR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 Quando pensamos na realização dos trabalhos no bem, o irradiamos a uma área maior;</a:t>
            </a:r>
          </a:p>
        </p:txBody>
      </p:sp>
      <p:pic>
        <p:nvPicPr>
          <p:cNvPr id="4" name="Imagem 3" descr="m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292080" y="1988840"/>
            <a:ext cx="3600525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earth-1971580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8712968" cy="6120680"/>
          </a:xfrm>
          <a:prstGeom prst="rect">
            <a:avLst/>
          </a:prstGeom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454624" y="620688"/>
            <a:ext cx="2133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AURA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50825" y="1484858"/>
            <a:ext cx="86899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  <a:spcBef>
                <a:spcPct val="50000"/>
              </a:spcBef>
              <a:buFont typeface="Wingdings" pitchFamily="2" charset="2"/>
              <a:buChar char="à"/>
              <a:defRPr/>
            </a:pPr>
            <a:r>
              <a:rPr lang="pt-BR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  <a:sym typeface="Wingdings" pitchFamily="2" charset="2"/>
              </a:rPr>
              <a:t>Expansão do </a:t>
            </a:r>
            <a:r>
              <a:rPr lang="pt-BR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  <a:sym typeface="Wingdings" pitchFamily="2" charset="2"/>
              </a:rPr>
              <a:t>perispírito</a:t>
            </a:r>
            <a:r>
              <a:rPr lang="pt-BR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  <a:sym typeface="Wingdings" pitchFamily="2" charset="2"/>
              </a:rPr>
              <a:t>, na forma de “fluido </a:t>
            </a:r>
            <a:r>
              <a:rPr lang="pt-BR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  <a:sym typeface="Wingdings" pitchFamily="2" charset="2"/>
              </a:rPr>
              <a:t>perispiritual</a:t>
            </a:r>
            <a:r>
              <a:rPr lang="pt-BR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  <a:sym typeface="Wingdings" pitchFamily="2" charset="2"/>
              </a:rPr>
              <a:t>”</a:t>
            </a:r>
          </a:p>
          <a:p>
            <a:pPr algn="just">
              <a:lnSpc>
                <a:spcPct val="200000"/>
              </a:lnSpc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ü"/>
              <a:defRPr/>
            </a:pPr>
            <a:r>
              <a:rPr lang="pt-BR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 individualização do fluido cósmico </a:t>
            </a:r>
            <a:r>
              <a:rPr lang="pt-BR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  <a:sym typeface="Wingdings" pitchFamily="2" charset="2"/>
              </a:rPr>
              <a:t> possui propriedades que o personalizam;</a:t>
            </a:r>
          </a:p>
          <a:p>
            <a:pPr algn="just">
              <a:lnSpc>
                <a:spcPct val="200000"/>
              </a:lnSpc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ü"/>
              <a:defRPr/>
            </a:pPr>
            <a:r>
              <a:rPr lang="pt-BR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 o fluido envolve cada um e o segue em seus movimentos, como a atmosfera segue o planeta;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allAtOnce"/>
      <p:bldP spid="819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m 2" descr="homem-corpo-da-energia-aura-2233508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04813"/>
            <a:ext cx="8713788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/>
          <p:cNvSpPr/>
          <p:nvPr/>
        </p:nvSpPr>
        <p:spPr>
          <a:xfrm>
            <a:off x="250825" y="913411"/>
            <a:ext cx="8893175" cy="71538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ü"/>
              <a:defRPr/>
            </a:pPr>
            <a:r>
              <a:rPr lang="pt-BR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 </a:t>
            </a:r>
            <a:r>
              <a:rPr lang="pt-BR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LilyUPC" pitchFamily="34" charset="-34"/>
              </a:rPr>
              <a:t>extensão da irradiação </a:t>
            </a:r>
            <a:r>
              <a:rPr lang="pt-BR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LilyUPC" pitchFamily="34" charset="-34"/>
                <a:sym typeface="Wingdings" pitchFamily="2" charset="2"/>
              </a:rPr>
              <a:t> </a:t>
            </a:r>
            <a:r>
              <a:rPr lang="pt-BR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LilyUPC" pitchFamily="34" charset="-34"/>
              </a:rPr>
              <a:t>muito variável;</a:t>
            </a:r>
            <a:endParaRPr lang="pt-BR" sz="2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LilyUPC" pitchFamily="34" charset="-34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11882" y="1928440"/>
            <a:ext cx="8208590" cy="29546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ü"/>
              <a:defRPr/>
            </a:pPr>
            <a:r>
              <a:rPr lang="pt-BR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LilyUPC" pitchFamily="34" charset="-34"/>
              </a:rPr>
              <a:t> indivíduo </a:t>
            </a:r>
            <a:r>
              <a:rPr lang="pt-BR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LilyUPC" pitchFamily="34" charset="-34"/>
                <a:sym typeface="Wingdings" pitchFamily="2" charset="2"/>
              </a:rPr>
              <a:t> </a:t>
            </a:r>
            <a:r>
              <a:rPr lang="pt-BR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LilyUPC" pitchFamily="34" charset="-34"/>
              </a:rPr>
              <a:t>centro de uma onda fluídica cuja extensão está em razão da força e da vontade.</a:t>
            </a:r>
          </a:p>
          <a:p>
            <a:pPr algn="just">
              <a:lnSpc>
                <a:spcPct val="200000"/>
              </a:lnSpc>
              <a:spcBef>
                <a:spcPct val="50000"/>
              </a:spcBef>
              <a:defRPr/>
            </a:pPr>
            <a:r>
              <a:rPr lang="pt-BR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LilyUPC" pitchFamily="34" charset="-34"/>
              </a:rPr>
              <a:t>(Obras Póstumas – Introdução ao Estudo da Fotografia e da Telegrafia do Pensamento)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6600CC"/>
              </a:gs>
              <a:gs pos="13000">
                <a:schemeClr val="tx2">
                  <a:lumMod val="40000"/>
                  <a:lumOff val="60000"/>
                </a:schemeClr>
              </a:gs>
              <a:gs pos="21001">
                <a:schemeClr val="accent2">
                  <a:lumMod val="60000"/>
                  <a:lumOff val="40000"/>
                </a:schemeClr>
              </a:gs>
              <a:gs pos="63000">
                <a:schemeClr val="tx2">
                  <a:lumMod val="40000"/>
                  <a:lumOff val="60000"/>
                </a:schemeClr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7030A0"/>
              </a:gs>
            </a:gsLst>
            <a:lin ang="2700000" scaled="1"/>
            <a:tileRect/>
          </a:gra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50825" y="449325"/>
            <a:ext cx="8636000" cy="21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  <a:spcBef>
                <a:spcPct val="50000"/>
              </a:spcBef>
              <a:defRPr/>
            </a:pPr>
            <a:r>
              <a:rPr lang="pt-BR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“ O principal fator de fortalecimento da “aura” são os pensamentos que emitimos. Quanto mais elevada for a nossa maneira de viver e pensar, mais poderoso será o nosso campo “áurico” .</a:t>
            </a:r>
            <a:endParaRPr lang="pt-BR" sz="1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Arial" pitchFamily="34" charset="0"/>
            </a:endParaRPr>
          </a:p>
        </p:txBody>
      </p:sp>
      <p:pic>
        <p:nvPicPr>
          <p:cNvPr id="5" name="Imagem 4" descr="evolution-1295256_128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2826045"/>
            <a:ext cx="5544616" cy="3699299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6600CC"/>
              </a:gs>
              <a:gs pos="13000">
                <a:schemeClr val="tx2">
                  <a:lumMod val="40000"/>
                  <a:lumOff val="60000"/>
                </a:schemeClr>
              </a:gs>
              <a:gs pos="21001">
                <a:schemeClr val="accent2">
                  <a:lumMod val="60000"/>
                  <a:lumOff val="40000"/>
                </a:schemeClr>
              </a:gs>
              <a:gs pos="63000">
                <a:schemeClr val="tx2">
                  <a:lumMod val="40000"/>
                  <a:lumOff val="60000"/>
                </a:schemeClr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7030A0"/>
              </a:gs>
            </a:gsLst>
            <a:lin ang="2700000" scaled="1"/>
            <a:tileRect/>
          </a:gra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508000" y="615950"/>
            <a:ext cx="8026400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1800" b="1" dirty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PROGRAMA DE ESTUDO SISTEMATIZADO DO CEFAK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sz="1800" b="1" dirty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PROGRAMA DE ESTUDOS SEQÜENCIAIS – PES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sz="1800" b="1" dirty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FORMAÇÃO MEDIÚNICA III</a:t>
            </a:r>
          </a:p>
          <a:p>
            <a:pPr algn="ctr">
              <a:spcBef>
                <a:spcPct val="50000"/>
              </a:spcBef>
              <a:defRPr/>
            </a:pPr>
            <a:endParaRPr lang="pt-BR" sz="1800" b="1" dirty="0">
              <a:ln>
                <a:solidFill>
                  <a:schemeClr val="bg1"/>
                </a:solidFill>
              </a:ln>
              <a:solidFill>
                <a:srgbClr val="000099"/>
              </a:solidFill>
              <a:latin typeface="Impact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pt-BR" sz="3200" b="1" i="1" dirty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Comunicação Teledinâmica Mental</a:t>
            </a:r>
            <a:endParaRPr lang="pt-BR" sz="3200" b="1" dirty="0">
              <a:ln>
                <a:solidFill>
                  <a:schemeClr val="bg1"/>
                </a:solidFill>
              </a:ln>
              <a:solidFill>
                <a:srgbClr val="000099"/>
              </a:solidFill>
              <a:latin typeface="Impact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33600" y="3149600"/>
            <a:ext cx="4673600" cy="1143000"/>
            <a:chOff x="1008" y="2208"/>
            <a:chExt cx="2208" cy="960"/>
          </a:xfrm>
        </p:grpSpPr>
        <p:sp>
          <p:nvSpPr>
            <p:cNvPr id="3080" name="AutoShape 4"/>
            <p:cNvSpPr>
              <a:spLocks noChangeArrowheads="1"/>
            </p:cNvSpPr>
            <p:nvPr/>
          </p:nvSpPr>
          <p:spPr bwMode="auto">
            <a:xfrm>
              <a:off x="1008" y="2208"/>
              <a:ext cx="2208" cy="960"/>
            </a:xfrm>
            <a:prstGeom prst="downArrowCallout">
              <a:avLst>
                <a:gd name="adj1" fmla="val 57500"/>
                <a:gd name="adj2" fmla="val 57500"/>
                <a:gd name="adj3" fmla="val 16667"/>
                <a:gd name="adj4" fmla="val 6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n>
                  <a:solidFill>
                    <a:sysClr val="windowText" lastClr="000000"/>
                  </a:solidFill>
                </a:ln>
                <a:latin typeface="Impact" pitchFamily="34" charset="0"/>
              </a:endParaRPr>
            </a:p>
          </p:txBody>
        </p:sp>
        <p:sp>
          <p:nvSpPr>
            <p:cNvPr id="3081" name="Text Box 5"/>
            <p:cNvSpPr txBox="1">
              <a:spLocks noChangeArrowheads="1"/>
            </p:cNvSpPr>
            <p:nvPr/>
          </p:nvSpPr>
          <p:spPr bwMode="auto">
            <a:xfrm>
              <a:off x="1548" y="2322"/>
              <a:ext cx="115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t-BR" sz="3200" b="1" dirty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Impact" pitchFamily="34" charset="0"/>
                </a:rPr>
                <a:t>OBJETIVO</a:t>
              </a:r>
            </a:p>
          </p:txBody>
        </p:sp>
      </p:grp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328488" y="4725144"/>
            <a:ext cx="8636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Reforçar a ideia da necessidade da elevação moral como condição imprescindível para o aperfeiçoamento do processo de comunicação com o plano espiritual superior.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6600CC"/>
              </a:gs>
              <a:gs pos="13000">
                <a:schemeClr val="tx2">
                  <a:lumMod val="40000"/>
                  <a:lumOff val="60000"/>
                </a:schemeClr>
              </a:gs>
              <a:gs pos="21001">
                <a:schemeClr val="accent2">
                  <a:lumMod val="60000"/>
                  <a:lumOff val="40000"/>
                </a:schemeClr>
              </a:gs>
              <a:gs pos="63000">
                <a:schemeClr val="tx2">
                  <a:lumMod val="40000"/>
                  <a:lumOff val="60000"/>
                </a:schemeClr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7030A0"/>
              </a:gs>
            </a:gsLst>
            <a:lin ang="2700000" scaled="1"/>
            <a:tileRect/>
          </a:gra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251520" y="409595"/>
            <a:ext cx="8640960" cy="2806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Um pensamento elevado produzirá sempre uma forma luminosa muito clara e positiva. Daí as constantes e permanentes orientações no sentido da mente positiva, de reforma moral, de evangelização.”</a:t>
            </a:r>
          </a:p>
          <a:p>
            <a:pPr algn="r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1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(Cromoterapia – </a:t>
            </a:r>
            <a:r>
              <a:rPr lang="pt-BR" sz="1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Rene</a:t>
            </a:r>
            <a:r>
              <a:rPr lang="pt-BR" sz="1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 Nunes)</a:t>
            </a:r>
          </a:p>
        </p:txBody>
      </p:sp>
      <p:pic>
        <p:nvPicPr>
          <p:cNvPr id="5" name="Imagem 4" descr="ocean-690224_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8032" y="3212976"/>
            <a:ext cx="8604448" cy="3312368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6600CC"/>
              </a:gs>
              <a:gs pos="13000">
                <a:schemeClr val="tx2">
                  <a:lumMod val="40000"/>
                  <a:lumOff val="60000"/>
                </a:schemeClr>
              </a:gs>
              <a:gs pos="21001">
                <a:schemeClr val="accent2">
                  <a:lumMod val="60000"/>
                  <a:lumOff val="40000"/>
                </a:schemeClr>
              </a:gs>
              <a:gs pos="63000">
                <a:schemeClr val="tx2">
                  <a:lumMod val="40000"/>
                  <a:lumOff val="60000"/>
                </a:schemeClr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7030A0"/>
              </a:gs>
            </a:gsLst>
            <a:lin ang="2700000" scaled="1"/>
            <a:tileRect/>
          </a:gra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5" name="Imagem 4" descr="spirit-1946622_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8032" y="2780928"/>
            <a:ext cx="5652120" cy="3753360"/>
          </a:xfrm>
          <a:prstGeom prst="rect">
            <a:avLst/>
          </a:prstGeom>
        </p:spPr>
      </p:pic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203200" y="476672"/>
            <a:ext cx="87376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  <a:cs typeface="Arial" pitchFamily="34" charset="0"/>
              </a:rPr>
              <a:t>“Há mais: o pensamento, criando imagens fluídicas, se reflete no envoltório espiritual como numa chapa de vidro, ou ainda como essas imagens de objetos terrestres que se refletem no vapor do ar; aí toma  corpo e se fotografa de alguma sorte.”</a:t>
            </a:r>
          </a:p>
          <a:p>
            <a:pPr algn="r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1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  <a:cs typeface="Arial" pitchFamily="34" charset="0"/>
              </a:rPr>
              <a:t>(Obras Póstumas – Fotografia  e Telegrafia do Pensamento)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6600CC"/>
              </a:gs>
              <a:gs pos="13000">
                <a:schemeClr val="tx2">
                  <a:lumMod val="40000"/>
                  <a:lumOff val="60000"/>
                </a:schemeClr>
              </a:gs>
              <a:gs pos="21001">
                <a:schemeClr val="accent2">
                  <a:lumMod val="60000"/>
                  <a:lumOff val="40000"/>
                </a:schemeClr>
              </a:gs>
              <a:gs pos="63000">
                <a:schemeClr val="tx2">
                  <a:lumMod val="40000"/>
                  <a:lumOff val="60000"/>
                </a:schemeClr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7030A0"/>
              </a:gs>
            </a:gsLst>
            <a:lin ang="2700000" scaled="1"/>
            <a:tileRect/>
          </a:gra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Retângulo 4"/>
          <p:cNvSpPr/>
          <p:nvPr/>
        </p:nvSpPr>
        <p:spPr>
          <a:xfrm rot="1261283">
            <a:off x="5764130" y="752784"/>
            <a:ext cx="3328412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6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Impact" pitchFamily="34" charset="0"/>
              </a:rPr>
              <a:t>REFLEXÃO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51520" y="705177"/>
            <a:ext cx="828092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Cristo é a meta de nossa renovação.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Regenerando a nossa existência pelos padrões Dele, reestruturaremos a vida íntima daqueles que nos rodeiam.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Meus amigos, Crede!...</a:t>
            </a:r>
          </a:p>
          <a:p>
            <a:pPr algn="r">
              <a:lnSpc>
                <a:spcPct val="150000"/>
              </a:lnSpc>
            </a:pPr>
            <a:r>
              <a:rPr lang="pt-BR" sz="1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Nos Domínios da Mediunidade, cap.13 – André Luiz (F. C. Xavier)</a:t>
            </a:r>
            <a:endParaRPr lang="pt-BR" sz="1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7" name="Imagem 6" descr="lamp-868640_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429000"/>
            <a:ext cx="8568952" cy="316835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6600CC"/>
              </a:gs>
              <a:gs pos="13000">
                <a:schemeClr val="tx2">
                  <a:lumMod val="40000"/>
                  <a:lumOff val="60000"/>
                </a:schemeClr>
              </a:gs>
              <a:gs pos="21001">
                <a:schemeClr val="accent2">
                  <a:lumMod val="60000"/>
                  <a:lumOff val="40000"/>
                </a:schemeClr>
              </a:gs>
              <a:gs pos="63000">
                <a:schemeClr val="tx2">
                  <a:lumMod val="40000"/>
                  <a:lumOff val="60000"/>
                </a:schemeClr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7030A0"/>
              </a:gs>
            </a:gsLst>
            <a:lin ang="2700000" scaled="1"/>
            <a:tileRect/>
          </a:gra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322138" y="476672"/>
            <a:ext cx="857034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6600CC"/>
              </a:buClr>
              <a:buSzPct val="120000"/>
              <a:buFont typeface="Webdings" pitchFamily="18" charset="2"/>
              <a:buChar char="["/>
              <a:defRPr/>
            </a:pP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Transmissão, através de Celina, de mensagem de benfeitor ausente no ponto de vista espacial </a:t>
            </a: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sym typeface="Wingdings" pitchFamily="2" charset="2"/>
              </a:rPr>
              <a:t> meio: fluidos teledinâmicos que o ligam à mente da médium;</a:t>
            </a:r>
          </a:p>
        </p:txBody>
      </p:sp>
      <p:pic>
        <p:nvPicPr>
          <p:cNvPr id="7" name="Imagem 6" descr="fractal-1765220_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519632"/>
            <a:ext cx="8640960" cy="3077720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6600CC"/>
              </a:gs>
              <a:gs pos="13000">
                <a:schemeClr val="tx2">
                  <a:lumMod val="40000"/>
                  <a:lumOff val="60000"/>
                </a:schemeClr>
              </a:gs>
              <a:gs pos="21001">
                <a:schemeClr val="accent2">
                  <a:lumMod val="60000"/>
                  <a:lumOff val="40000"/>
                </a:schemeClr>
              </a:gs>
              <a:gs pos="63000">
                <a:schemeClr val="tx2">
                  <a:lumMod val="40000"/>
                  <a:lumOff val="60000"/>
                </a:schemeClr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7030A0"/>
              </a:gs>
            </a:gsLst>
            <a:lin ang="2700000" scaled="1"/>
            <a:tileRect/>
          </a:gra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359346" y="620688"/>
            <a:ext cx="853313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6600CC"/>
              </a:buClr>
              <a:buSzPct val="120000"/>
              <a:buFont typeface="Webdings" pitchFamily="18" charset="2"/>
              <a:buChar char="["/>
              <a:defRPr/>
            </a:pP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sym typeface="Wingdings" pitchFamily="2" charset="2"/>
              </a:rPr>
              <a:t> Comparação de </a:t>
            </a:r>
            <a:r>
              <a:rPr lang="pt-BR" sz="32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sym typeface="Wingdings" pitchFamily="2" charset="2"/>
              </a:rPr>
              <a:t>Áulus</a:t>
            </a: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sym typeface="Wingdings" pitchFamily="2" charset="2"/>
              </a:rPr>
              <a:t>: radiofonia e televisão  propagação de ondas de som e imagem captadas por antenas sintonizadas;</a:t>
            </a: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7" name="Imagem 6" descr="communication-158659_6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068960"/>
            <a:ext cx="8640960" cy="3528392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6600CC"/>
              </a:gs>
              <a:gs pos="13000">
                <a:schemeClr val="tx2">
                  <a:lumMod val="40000"/>
                  <a:lumOff val="60000"/>
                </a:schemeClr>
              </a:gs>
              <a:gs pos="21001">
                <a:schemeClr val="accent2">
                  <a:lumMod val="60000"/>
                  <a:lumOff val="40000"/>
                </a:schemeClr>
              </a:gs>
              <a:gs pos="63000">
                <a:schemeClr val="tx2">
                  <a:lumMod val="40000"/>
                  <a:lumOff val="60000"/>
                </a:schemeClr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7030A0"/>
              </a:gs>
            </a:gsLst>
            <a:lin ang="2700000" scaled="1"/>
            <a:tileRect/>
          </a:gra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51520" y="472604"/>
            <a:ext cx="8641085" cy="267765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6600CC"/>
              </a:buClr>
              <a:buSzPct val="120000"/>
              <a:buFont typeface="Webdings" pitchFamily="18" charset="2"/>
              <a:buChar char="["/>
              <a:defRPr/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sym typeface="Wingdings" pitchFamily="2" charset="2"/>
              </a:rPr>
              <a:t> Celina conhece a sublimidade das forças que a envolvem e entrega-se confiante, assimilando a corrente mental que a solicita. Irradiará o </a:t>
            </a:r>
            <a:r>
              <a:rPr lang="pt-BR" sz="2800" b="1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sym typeface="Wingdings" pitchFamily="2" charset="2"/>
              </a:rPr>
              <a:t>comunicado-lição</a:t>
            </a: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sym typeface="Wingdings" pitchFamily="2" charset="2"/>
              </a:rPr>
              <a:t> automaticamente...”;</a:t>
            </a:r>
          </a:p>
        </p:txBody>
      </p:sp>
      <p:sp>
        <p:nvSpPr>
          <p:cNvPr id="6" name="Retângulo 5"/>
          <p:cNvSpPr/>
          <p:nvPr/>
        </p:nvSpPr>
        <p:spPr>
          <a:xfrm>
            <a:off x="395536" y="4627002"/>
            <a:ext cx="8352928" cy="19442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6600CC"/>
              </a:buClr>
              <a:buSzPct val="120000"/>
              <a:buFont typeface="Webdings" pitchFamily="18" charset="2"/>
              <a:buChar char="["/>
              <a:defRPr/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sym typeface="Wingdings" pitchFamily="2" charset="2"/>
              </a:rPr>
              <a:t> “...o amigo espiritual lhe encontra as células cerebrais e as energias nervosas bem ajustadas de um piano harmonioso e dócil”;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frozen-feelings-1309058-639x4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792" y="427515"/>
            <a:ext cx="8714696" cy="6169837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23527" y="450676"/>
            <a:ext cx="8568953" cy="1944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6600CC"/>
              </a:buClr>
              <a:buSzPct val="120000"/>
              <a:buFont typeface="Webdings" pitchFamily="18" charset="2"/>
              <a:buChar char="["/>
              <a:defRPr/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sym typeface="Wingdings" pitchFamily="2" charset="2"/>
              </a:rPr>
              <a:t> jato de safirina luz expandiu-se por todos os recintos do ambiente  rosto da médium refletia ventura e o júbilo contagiou todos os presentes.</a:t>
            </a:r>
            <a:endParaRPr lang="pt-BR" sz="2800" b="1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6600CC"/>
              </a:gs>
              <a:gs pos="13000">
                <a:schemeClr val="tx2">
                  <a:lumMod val="40000"/>
                  <a:lumOff val="60000"/>
                </a:schemeClr>
              </a:gs>
              <a:gs pos="21001">
                <a:schemeClr val="accent2">
                  <a:lumMod val="60000"/>
                  <a:lumOff val="40000"/>
                </a:schemeClr>
              </a:gs>
              <a:gs pos="63000">
                <a:schemeClr val="tx2">
                  <a:lumMod val="40000"/>
                  <a:lumOff val="60000"/>
                </a:schemeClr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7030A0"/>
              </a:gs>
            </a:gsLst>
            <a:lin ang="2700000" scaled="1"/>
            <a:tileRect/>
          </a:gra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395536" y="980728"/>
            <a:ext cx="8352928" cy="48320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92 – Os Espíritos têm o dom da Ubiquidade? Em outras palavras, o mesmo Espírito pode dividir-se em vários pontos ao mesmo tempo?</a:t>
            </a:r>
          </a:p>
          <a:p>
            <a:pPr>
              <a:defRPr/>
            </a:pPr>
            <a:endParaRPr lang="pt-BR" sz="2800" i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  <a:p>
            <a:pPr>
              <a:defRPr/>
            </a:pPr>
            <a:endParaRPr lang="pt-BR" sz="2800" i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  <a:p>
            <a:pPr>
              <a:defRPr/>
            </a:pPr>
            <a:r>
              <a:rPr lang="pt-BR" sz="2800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	Não pode haver divisão de um mesmo Espírito; mas cada um é um centro que irradia para diferentes lados, e é por isso que parecem estar em muitos lugares ao mesmo tempo. Vês o Sol? É somente um; no entanto, irradia-se em todas as direções e leva muito longe os seus raios. Contudo, não se divide.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6600CC"/>
              </a:gs>
              <a:gs pos="13000">
                <a:schemeClr val="tx2">
                  <a:lumMod val="40000"/>
                  <a:lumOff val="60000"/>
                </a:schemeClr>
              </a:gs>
              <a:gs pos="21001">
                <a:schemeClr val="accent2">
                  <a:lumMod val="60000"/>
                  <a:lumOff val="40000"/>
                </a:schemeClr>
              </a:gs>
              <a:gs pos="63000">
                <a:schemeClr val="tx2">
                  <a:lumMod val="40000"/>
                  <a:lumOff val="60000"/>
                </a:schemeClr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7030A0"/>
              </a:gs>
            </a:gsLst>
            <a:lin ang="2700000" scaled="1"/>
            <a:tileRect/>
          </a:gra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395536" y="620688"/>
            <a:ext cx="8352928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92. a – Todos os Espíritos irradiam com a mesma força?</a:t>
            </a:r>
          </a:p>
          <a:p>
            <a:pPr algn="just">
              <a:defRPr/>
            </a:pPr>
            <a:endParaRPr lang="pt-BR" sz="2800" i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  <a:p>
            <a:pPr algn="just">
              <a:defRPr/>
            </a:pPr>
            <a:endParaRPr lang="pt-BR" sz="2800" i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  <a:p>
            <a:pPr algn="just">
              <a:defRPr/>
            </a:pPr>
            <a:r>
              <a:rPr lang="pt-BR" sz="2800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	Longe disso. Essa força depende do grau de pureza de cada um.</a:t>
            </a:r>
          </a:p>
        </p:txBody>
      </p:sp>
      <p:pic>
        <p:nvPicPr>
          <p:cNvPr id="6" name="Imagem 5" descr="lupinien-49884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996952"/>
            <a:ext cx="8568952" cy="3528392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6600CC"/>
              </a:gs>
              <a:gs pos="13000">
                <a:schemeClr val="tx2">
                  <a:lumMod val="40000"/>
                  <a:lumOff val="60000"/>
                </a:schemeClr>
              </a:gs>
              <a:gs pos="21001">
                <a:schemeClr val="accent2">
                  <a:lumMod val="60000"/>
                  <a:lumOff val="40000"/>
                </a:schemeClr>
              </a:gs>
              <a:gs pos="63000">
                <a:schemeClr val="tx2">
                  <a:lumMod val="40000"/>
                  <a:lumOff val="60000"/>
                </a:schemeClr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7030A0"/>
              </a:gs>
            </a:gsLst>
            <a:lin ang="2700000" scaled="1"/>
            <a:tileRect/>
          </a:gra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6" name="Imagem 5" descr="sun-1459704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7531" y="2708920"/>
            <a:ext cx="5088565" cy="3816424"/>
          </a:xfrm>
          <a:prstGeom prst="rect">
            <a:avLst/>
          </a:prstGeom>
        </p:spPr>
      </p:pic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323528" y="476672"/>
            <a:ext cx="8568952" cy="129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6600CC"/>
              </a:buClr>
              <a:buSzPct val="120000"/>
              <a:buFont typeface="Webdings" pitchFamily="18" charset="2"/>
              <a:buNone/>
              <a:defRPr/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“420 – Podem os Espíritos se comunicar, se o corpo está completamente desperto?</a:t>
            </a:r>
          </a:p>
        </p:txBody>
      </p:sp>
      <p:sp>
        <p:nvSpPr>
          <p:cNvPr id="4" name="Retângulo 3"/>
          <p:cNvSpPr/>
          <p:nvPr/>
        </p:nvSpPr>
        <p:spPr>
          <a:xfrm>
            <a:off x="323528" y="476672"/>
            <a:ext cx="8568952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6600CC"/>
              </a:buClr>
              <a:buSzPct val="120000"/>
              <a:buFont typeface="Webdings" pitchFamily="18" charset="2"/>
              <a:buNone/>
              <a:defRPr/>
            </a:pPr>
            <a:r>
              <a:rPr lang="pt-BR" b="1" i="1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– O Espírito não está encerrado no corpo como numa caixa: ele irradia por todos os lados. Por isso, ele pode se comunicar com outros Espíritos mesmo no estado de vigília, ainda que o faça mais dificilmente.”</a:t>
            </a:r>
          </a:p>
          <a:p>
            <a:pPr algn="r">
              <a:lnSpc>
                <a:spcPct val="150000"/>
              </a:lnSpc>
              <a:spcBef>
                <a:spcPct val="50000"/>
              </a:spcBef>
              <a:buClr>
                <a:srgbClr val="6600CC"/>
              </a:buClr>
              <a:buSzPct val="120000"/>
              <a:buFont typeface="Webdings" pitchFamily="18" charset="2"/>
              <a:buNone/>
              <a:defRPr/>
            </a:pPr>
            <a:r>
              <a:rPr lang="pt-BR" sz="1800" b="1" i="1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O Livro dos Espíritos, livro 2, cap. 8 – Allan Kardec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</TotalTime>
  <Words>731</Words>
  <Application>Microsoft Office PowerPoint</Application>
  <PresentationFormat>Apresentação na tela (4:3)</PresentationFormat>
  <Paragraphs>65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7" baseType="lpstr">
      <vt:lpstr>Times New Roman</vt:lpstr>
      <vt:lpstr>Arial</vt:lpstr>
      <vt:lpstr>Calibri</vt:lpstr>
      <vt:lpstr>Impact</vt:lpstr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Damaro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Sibele</dc:creator>
  <cp:lastModifiedBy>Silviane Godinho</cp:lastModifiedBy>
  <cp:revision>50</cp:revision>
  <dcterms:created xsi:type="dcterms:W3CDTF">2004-02-11T16:41:29Z</dcterms:created>
  <dcterms:modified xsi:type="dcterms:W3CDTF">2017-05-07T22:39:03Z</dcterms:modified>
</cp:coreProperties>
</file>