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82" r:id="rId2"/>
    <p:sldId id="283" r:id="rId3"/>
    <p:sldId id="284" r:id="rId4"/>
    <p:sldId id="285" r:id="rId5"/>
    <p:sldId id="289" r:id="rId6"/>
    <p:sldId id="286" r:id="rId7"/>
    <p:sldId id="287" r:id="rId8"/>
    <p:sldId id="288" r:id="rId9"/>
    <p:sldId id="261" r:id="rId10"/>
    <p:sldId id="290" r:id="rId11"/>
    <p:sldId id="262" r:id="rId12"/>
    <p:sldId id="275" r:id="rId13"/>
    <p:sldId id="263" r:id="rId14"/>
    <p:sldId id="276" r:id="rId15"/>
    <p:sldId id="277" r:id="rId16"/>
    <p:sldId id="264" r:id="rId17"/>
    <p:sldId id="278" r:id="rId18"/>
    <p:sldId id="280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1" autoAdjust="0"/>
    <p:restoredTop sz="90929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C09C0B-43F7-4526-B971-3FC971ACF3C8}" type="datetimeFigureOut">
              <a:rPr lang="pt-BR"/>
              <a:pPr>
                <a:defRPr/>
              </a:pPr>
              <a:t>04/09/2017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7FFE60-9AF9-41D2-950D-C14D796F74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14D52-24A5-475C-979D-D1EE2B148287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5C0A-C34B-4E24-BD11-30B111846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7AB7-FEA7-490B-A323-FB93A0E20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FCB5-55F8-426E-9B26-DEB8E604B8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BADC-51E6-4DB3-B7BE-68695D5AC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99C5-C7C2-4B8E-8D2E-B3AF3666C6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FCC1-C1E5-4BDF-8360-E5E9E60FDD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8D8A-DA9E-44E7-820C-6A81798A42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569B-83BB-40DE-9F06-5EC4595F9E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06E4-77AA-4B89-B0A4-90132F859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7E72-E553-4184-9BE9-97EF9214D4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E908-0365-49B2-881C-5982DD4AF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BE51C4-6D8F-4C78-8DF8-F62BEC7CE6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539552" y="1169514"/>
            <a:ext cx="8229600" cy="8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Clarividência </a:t>
            </a: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e Clariaudiência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6" name="Imagem 2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2501672"/>
            <a:ext cx="5328592" cy="35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200"/>
          </a:p>
        </p:txBody>
      </p:sp>
      <p:sp>
        <p:nvSpPr>
          <p:cNvPr id="3" name="Retângulo 2"/>
          <p:cNvSpPr/>
          <p:nvPr/>
        </p:nvSpPr>
        <p:spPr>
          <a:xfrm>
            <a:off x="179388" y="885149"/>
            <a:ext cx="8785225" cy="1470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não registra mais as lições para o esforço coletivo da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reunião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walking-paper-211134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8640959" cy="37444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620688"/>
            <a:ext cx="8712968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desdobra-se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sozinho para atender seus interesses imediatos (encontrar-se com a mãe desencarnada)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404664"/>
            <a:ext cx="8534400" cy="5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Médiuns </a:t>
            </a:r>
            <a:r>
              <a:rPr lang="pt-BR" b="1" dirty="0" err="1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Audientes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0825" y="1265243"/>
            <a:ext cx="8642350" cy="731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Char char="O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“os que ouvem os Espíritos. Bastante comuns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Imagem 6" descr="fog-1803877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97408"/>
            <a:ext cx="8712968" cy="259994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126876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‘Há muitos que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crêem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ouvir o que não está senão em sua imaginação’”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16, item 190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4196" y="1484750"/>
            <a:ext cx="4177804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O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“...algumas vezes é uma voz íntima que se faz ouvir no foro interior,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fractal-167448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90537"/>
            <a:ext cx="4248472" cy="610681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O"/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 outras vezes é uma voz exterior, clara e distinta como a de uma pessoa viva”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14, item 165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3200" y="473298"/>
            <a:ext cx="8839200" cy="6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Médiuns Videntes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155" y="1340768"/>
            <a:ext cx="85693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“os que veem os Espíritos em estado de vigília.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48478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visão acidental e fortuita de um Espírito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bastante frequente, 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323528" y="148768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mas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visão habitual ou facultativa dos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espíritos é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excepcional.</a:t>
            </a:r>
            <a:endParaRPr lang="pt-BR" sz="3200" dirty="0"/>
          </a:p>
        </p:txBody>
      </p:sp>
      <p:pic>
        <p:nvPicPr>
          <p:cNvPr id="8" name="Imagem 7" descr="ghost-210470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8712968" cy="388843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3528" y="472703"/>
            <a:ext cx="8568952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‘É uma aptidão à qual se opõe o estado atual dos órgãos; por isso, é útil não crer sempre..., naqueles que dizem ver os Espíritos’”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16, item 190</a:t>
            </a:r>
          </a:p>
        </p:txBody>
      </p:sp>
      <p:pic>
        <p:nvPicPr>
          <p:cNvPr id="5" name="Imagem 4" descr="woman-92793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8645186" cy="36004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fractal-1681742_640.jpg"/>
          <p:cNvPicPr>
            <a:picLocks noChangeAspect="1"/>
          </p:cNvPicPr>
          <p:nvPr/>
        </p:nvPicPr>
        <p:blipFill>
          <a:blip r:embed="rId2" cstate="print"/>
          <a:srcRect l="28814"/>
          <a:stretch>
            <a:fillRect/>
          </a:stretch>
        </p:blipFill>
        <p:spPr>
          <a:xfrm>
            <a:off x="323528" y="2780928"/>
            <a:ext cx="8640960" cy="381642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404664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“Há os que gozam dessa faculdade no estado normal, quando estão perfeitamente despertos,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04664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 dela conservam uma lembrança exata; outros não a tem senão no estado sonambúlico...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14, item 167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5602" name="Imagem 2" descr="Giant Heather at Sunrise, Mount Sabinyo, Rwanda, Central Af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825" y="3212976"/>
            <a:ext cx="87137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404664"/>
            <a:ext cx="8496944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“...há os que não veem senão os Espíritos que se evocam e dos quais podem fazer a descrição com minuciosa exatidão...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04664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Há outros que nos quais essa faculdade é ainda mais geral; veem toda a população espírita ir, vir e, se poderia dizer, vaguear para suas tarefas”.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14, item 167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face-86752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8670247" cy="37444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651167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“acredita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ver pelos olhos,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mas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na realidade é a alma quem vê,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67722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 essa é a razão pela qual veem tão bem com os olhos fechados como com os olhos abertos...”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Livro dos Médiuns, 2ª parte, cap. 14, item 167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1520" y="1454587"/>
            <a:ext cx="4608512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pt-BR" sz="32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charset="0"/>
              </a:rPr>
              <a:t>A mediunidade nunca será talento para ser enterrado no solo do comodismo. </a:t>
            </a:r>
          </a:p>
          <a:p>
            <a:pPr algn="ctr" eaLnBrk="0" hangingPunct="0">
              <a:defRPr/>
            </a:pPr>
            <a:r>
              <a:rPr lang="pt-BR" sz="32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charset="0"/>
              </a:rPr>
              <a:t>Desenvolver-se alguém mediunicamente, a bem do próximo,  é ascender em espiritualidade.</a:t>
            </a:r>
          </a:p>
          <a:p>
            <a:pPr algn="ctr" eaLnBrk="0" hangingPunct="0">
              <a:defRPr/>
            </a:pPr>
            <a:endParaRPr lang="pt-BR" sz="2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ea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pt-BR" sz="1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charset="0"/>
              </a:rPr>
              <a:t>André Luís </a:t>
            </a:r>
          </a:p>
          <a:p>
            <a:pPr algn="ctr" eaLnBrk="0" hangingPunct="0">
              <a:defRPr/>
            </a:pPr>
            <a:r>
              <a:rPr lang="pt-BR" sz="1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Arial" charset="0"/>
              </a:rPr>
              <a:t> Conduta Espírita cap. 27</a:t>
            </a:r>
          </a:p>
        </p:txBody>
      </p:sp>
      <p:sp>
        <p:nvSpPr>
          <p:cNvPr id="31748" name="CaixaDeTexto 10"/>
          <p:cNvSpPr txBox="1">
            <a:spLocks noChangeArrowheads="1"/>
          </p:cNvSpPr>
          <p:nvPr/>
        </p:nvSpPr>
        <p:spPr bwMode="auto">
          <a:xfrm>
            <a:off x="1403871" y="620688"/>
            <a:ext cx="2232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REFLEXÃO</a:t>
            </a:r>
          </a:p>
        </p:txBody>
      </p:sp>
      <p:pic>
        <p:nvPicPr>
          <p:cNvPr id="6" name="Imagem 5" descr="buddha-1320752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543" y="476672"/>
            <a:ext cx="4000945" cy="612068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8000" y="595313"/>
            <a:ext cx="8026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FORMAÇÃO MEDIÚNICA </a:t>
            </a:r>
            <a:r>
              <a:rPr lang="pt-BR" sz="1800" b="1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III</a:t>
            </a:r>
          </a:p>
          <a:p>
            <a:pPr algn="ctr">
              <a:spcBef>
                <a:spcPct val="50000"/>
              </a:spcBef>
              <a:defRPr/>
            </a:pPr>
            <a:endParaRPr lang="pt-BR" sz="1800" b="1" dirty="0" smtClean="0">
              <a:ln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200" b="1" i="1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Clarividência </a:t>
            </a:r>
            <a:r>
              <a:rPr lang="pt-BR" sz="3200" b="1" i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e Clariaudiência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0000CC"/>
              </a:solidFill>
              <a:latin typeface="Impact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6325" y="3438525"/>
            <a:ext cx="4673600" cy="1143000"/>
            <a:chOff x="1008" y="2208"/>
            <a:chExt cx="2208" cy="96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549" y="2321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4725144"/>
            <a:ext cx="863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Analisar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características das mediunidades de clarividência e clariaudiência, ressaltando a questão do progresso mediúnico como conquista do médium.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3200" y="401290"/>
            <a:ext cx="8839200" cy="6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defRPr/>
            </a:pPr>
            <a:r>
              <a:rPr lang="pt-BR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Clarividência e Clariaudição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138" y="1268760"/>
            <a:ext cx="8642350" cy="12979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Vidência e audição: Celina, Eugênia e Castro aguçam suas atenções sob o pedido de Silva;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1268760"/>
            <a:ext cx="8425631" cy="1944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Clementino aplica-lhes passes na região frontal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 “Não lhes convém, por agora, a clarividência e a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clariaudiência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demasiado abertas”;</a:t>
            </a:r>
          </a:p>
        </p:txBody>
      </p:sp>
      <p:pic>
        <p:nvPicPr>
          <p:cNvPr id="8" name="Imagem 7" descr="spooky-2580619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23064"/>
            <a:ext cx="8568952" cy="30022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1718" y="758247"/>
            <a:ext cx="8640762" cy="1230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2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vidência e a audição se dão pelo físico? – “Toda percepção é mental”</a:t>
            </a:r>
          </a:p>
        </p:txBody>
      </p:sp>
      <p:pic>
        <p:nvPicPr>
          <p:cNvPr id="9" name="Imagem 8" descr="head-203275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8568952" cy="424847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4592" y="620688"/>
            <a:ext cx="8497888" cy="1470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As percepções mediúnicas são diferentes para cada um: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64412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O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Perante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a frase pronunciada por Clementino,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Celina ouve bem e a segue;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sym typeface="Wingdings" pitchFamily="2" charset="2"/>
            </a:endParaRPr>
          </a:p>
        </p:txBody>
      </p:sp>
      <p:pic>
        <p:nvPicPr>
          <p:cNvPr id="5" name="Imagem 4" descr="psychology-195975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8568952" cy="417646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65378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O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Eugênia apenas intui, mas a guarda;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sym typeface="Wingdings" pitchFamily="2" charset="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65378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O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Castro não a recolhe nem de leve;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5" descr="soul-62342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568952" cy="4104456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1520" y="518694"/>
            <a:ext cx="8712968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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Quanto à visão em relação a Clementino: Celina via bem,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37278"/>
            <a:ext cx="8694712" cy="7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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Eugênia visualizava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nebulosamente,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18694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00CC"/>
              </a:buClr>
              <a:buFont typeface="Webdings" pitchFamily="18" charset="2"/>
              <a:buChar char="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Castro via perfeitamente mas se encontrava alheio à influência do instrutor.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473298"/>
            <a:ext cx="8534400" cy="6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Disciplina – Celina e Eugênia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1052736"/>
            <a:ext cx="8712968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Celina ouve 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chamado de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seu esposo desencarnado, </a:t>
            </a:r>
          </a:p>
        </p:txBody>
      </p:sp>
      <p:pic>
        <p:nvPicPr>
          <p:cNvPr id="6" name="Imagem 5" descr="love-shade-1537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8496944" cy="331236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105273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mas mantém a disciplina para o êxito da reunião, prometendo mentalmente um encontro mais tarde;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434" name="Imagem 4" descr="iipc_clarividencia_viajo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34" y="2492896"/>
            <a:ext cx="8497638" cy="404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23529" y="522684"/>
            <a:ext cx="8496944" cy="156966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“recebem” imagens mentais de Clementino, narrando-as para o grupo, embora as mesmas não ocorressem no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ambiente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404664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 a mesma “técnica dos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obsessores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quando improvisam para as suas vítimas variadas impressões alucinatórias”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54868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 mensagens de reforço e incentivo ao trabalho.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3200" y="308645"/>
            <a:ext cx="8839200" cy="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defRPr/>
            </a:pPr>
            <a:r>
              <a:rPr lang="pt-BR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Postura de Indisciplina - Castro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388" y="980728"/>
            <a:ext cx="87852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Desinteresse: passou a alimentar propósitos diferentes, mostrando indiferença mental, </a:t>
            </a:r>
          </a:p>
        </p:txBody>
      </p:sp>
      <p:pic>
        <p:nvPicPr>
          <p:cNvPr id="7" name="Imagem 6" descr="childhood-188428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5928"/>
            <a:ext cx="8640960" cy="330941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79512" y="9952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ebdings" pitchFamily="18" charset="2"/>
              <a:buChar char="N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julgou que já fizera o suficiente pelos trabalhos da noite;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616</Words>
  <Application>Microsoft Office PowerPoint</Application>
  <PresentationFormat>Apresentação na tela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82</cp:revision>
  <dcterms:created xsi:type="dcterms:W3CDTF">2004-02-10T22:35:16Z</dcterms:created>
  <dcterms:modified xsi:type="dcterms:W3CDTF">2017-09-04T18:35:54Z</dcterms:modified>
</cp:coreProperties>
</file>