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9"/>
  </p:notesMasterIdLst>
  <p:sldIdLst>
    <p:sldId id="282" r:id="rId2"/>
    <p:sldId id="283" r:id="rId3"/>
    <p:sldId id="257" r:id="rId4"/>
    <p:sldId id="267" r:id="rId5"/>
    <p:sldId id="265" r:id="rId6"/>
    <p:sldId id="293" r:id="rId7"/>
    <p:sldId id="289" r:id="rId8"/>
    <p:sldId id="284" r:id="rId9"/>
    <p:sldId id="294" r:id="rId10"/>
    <p:sldId id="295" r:id="rId11"/>
    <p:sldId id="292" r:id="rId12"/>
    <p:sldId id="268" r:id="rId13"/>
    <p:sldId id="279" r:id="rId14"/>
    <p:sldId id="269" r:id="rId15"/>
    <p:sldId id="270" r:id="rId16"/>
    <p:sldId id="271" r:id="rId17"/>
    <p:sldId id="291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41" autoAdjust="0"/>
    <p:restoredTop sz="90929"/>
  </p:normalViewPr>
  <p:slideViewPr>
    <p:cSldViewPr>
      <p:cViewPr>
        <p:scale>
          <a:sx n="70" d="100"/>
          <a:sy n="70" d="100"/>
        </p:scale>
        <p:origin x="-115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C09C0B-43F7-4526-B971-3FC971ACF3C8}" type="datetimeFigureOut">
              <a:rPr lang="pt-BR"/>
              <a:pPr>
                <a:defRPr/>
              </a:pPr>
              <a:t>28/08/2017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7FFE60-9AF9-41D2-950D-C14D796F74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F5C0A-C34B-4E24-BD11-30B1118469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7AB7-FEA7-490B-A323-FB93A0E20A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5FCB5-55F8-426E-9B26-DEB8E604B8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ABADC-51E6-4DB3-B7BE-68695D5AC8D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A99C5-C7C2-4B8E-8D2E-B3AF3666C6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8FCC1-C1E5-4BDF-8360-E5E9E60FDD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8D8A-DA9E-44E7-820C-6A81798A422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569B-83BB-40DE-9F06-5EC4595F9E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C06E4-77AA-4B89-B0A4-90132F859B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D7E72-E553-4184-9BE9-97EF9214D4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5E908-0365-49B2-881C-5982DD4AF1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BE51C4-6D8F-4C78-8DF8-F62BEC7CE6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80610" name="Text Box 2"/>
          <p:cNvSpPr txBox="1">
            <a:spLocks noChangeArrowheads="1"/>
          </p:cNvSpPr>
          <p:nvPr/>
        </p:nvSpPr>
        <p:spPr bwMode="auto">
          <a:xfrm>
            <a:off x="609600" y="829161"/>
            <a:ext cx="8229600" cy="1170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5400" b="1" i="1" dirty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Magnetização das </a:t>
            </a:r>
            <a:r>
              <a:rPr lang="pt-BR" sz="5400" b="1" i="1" dirty="0" smtClean="0">
                <a:ln>
                  <a:solidFill>
                    <a:schemeClr val="bg1"/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Águas</a:t>
            </a:r>
            <a:endParaRPr lang="pt-BR" sz="5400" b="1" dirty="0">
              <a:ln>
                <a:solidFill>
                  <a:schemeClr val="bg1"/>
                </a:solidFill>
              </a:ln>
              <a:solidFill>
                <a:srgbClr val="000099"/>
              </a:solidFill>
              <a:latin typeface="Impact" pitchFamily="34" charset="0"/>
            </a:endParaRPr>
          </a:p>
        </p:txBody>
      </p:sp>
      <p:pic>
        <p:nvPicPr>
          <p:cNvPr id="6" name="Imagem 2" descr="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79712" y="2395010"/>
            <a:ext cx="5418553" cy="393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3528" y="850067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Ele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opera uma transmutação por meio do </a:t>
            </a:r>
            <a:r>
              <a:rPr lang="pt-BR" sz="3600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fluido magnético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 </a:t>
            </a:r>
            <a:endParaRPr lang="pt-BR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4" name="Imagem 3" descr="splashing-165192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536" y="2924944"/>
            <a:ext cx="8711952" cy="367240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1520" y="836712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ü"/>
            </a:pPr>
            <a:r>
              <a:rPr lang="pt-BR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que é a substância que mais se aproxima da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 matéria cósmica, ou </a:t>
            </a:r>
            <a:r>
              <a:rPr lang="pt-BR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elemento universal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. </a:t>
            </a:r>
          </a:p>
          <a:p>
            <a:endParaRPr lang="pt-BR" sz="3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r"/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LIVRO DOS MÉDIUNS, </a:t>
            </a:r>
            <a:r>
              <a:rPr lang="pt-BR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cap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VIII, item 131</a:t>
            </a:r>
            <a:endParaRPr lang="pt-BR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" name="Imagem 4" descr="kuang-si-falls-463925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212976"/>
            <a:ext cx="8712968" cy="338437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3528" y="70721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Se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“pode operar uma modificação nas propriedades da água, pode também produzir um fenômeno análogo com os fluidos do organismo, </a:t>
            </a:r>
            <a:endParaRPr lang="pt-BR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692696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donde 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 efeito curativo da ação magnética, convenientemente dirigida.”</a:t>
            </a:r>
          </a:p>
          <a:p>
            <a:pPr algn="just"/>
            <a:endParaRPr lang="pt-BR" sz="3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r"/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LIVRO DOS MÉDIUNS, </a:t>
            </a:r>
            <a:r>
              <a:rPr lang="pt-BR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cap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VIII, item 131</a:t>
            </a:r>
            <a:endParaRPr lang="pt-BR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" name="Imagem 1" descr="FLUIDI~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41767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 descr="Figura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3425" y="3213100"/>
            <a:ext cx="43497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23528" y="544711"/>
            <a:ext cx="8604572" cy="2308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	Demonstrações </a:t>
            </a: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do estudo do </a:t>
            </a: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Professor  </a:t>
            </a:r>
            <a:r>
              <a:rPr lang="pt-BR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Masaru</a:t>
            </a: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 </a:t>
            </a:r>
            <a:r>
              <a:rPr lang="pt-BR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Emoto</a:t>
            </a: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sobre o efeito que palavras, sons e vibrações têm nas moléculas de água:</a:t>
            </a:r>
          </a:p>
        </p:txBody>
      </p:sp>
      <p:pic>
        <p:nvPicPr>
          <p:cNvPr id="5" name="Imagem 4" descr="environmental-protection-683437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852936"/>
            <a:ext cx="8712968" cy="3703340"/>
          </a:xfrm>
          <a:prstGeom prst="rect">
            <a:avLst/>
          </a:prstGeom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" name="Grupo 4"/>
          <p:cNvGrpSpPr>
            <a:grpSpLocks/>
          </p:cNvGrpSpPr>
          <p:nvPr/>
        </p:nvGrpSpPr>
        <p:grpSpPr bwMode="auto">
          <a:xfrm>
            <a:off x="250825" y="404813"/>
            <a:ext cx="5041900" cy="2952750"/>
            <a:chOff x="107504" y="188640"/>
            <a:chExt cx="5110085" cy="3024336"/>
          </a:xfrm>
        </p:grpSpPr>
        <p:pic>
          <p:nvPicPr>
            <p:cNvPr id="10248" name="Imagem 1" descr="Seu tolo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7504" y="188640"/>
              <a:ext cx="5110085" cy="3024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CaixaDeTexto 2"/>
            <p:cNvSpPr txBox="1"/>
            <p:nvPr/>
          </p:nvSpPr>
          <p:spPr>
            <a:xfrm>
              <a:off x="1331448" y="2709714"/>
              <a:ext cx="1800197" cy="4729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Seu Tolo!</a:t>
              </a:r>
            </a:p>
          </p:txBody>
        </p:sp>
      </p:grpSp>
      <p:pic>
        <p:nvPicPr>
          <p:cNvPr id="4" name="Imagem 3" descr="Alma_demoni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425" y="3284538"/>
            <a:ext cx="5564188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upo 7"/>
          <p:cNvGrpSpPr>
            <a:grpSpLocks/>
          </p:cNvGrpSpPr>
          <p:nvPr/>
        </p:nvGrpSpPr>
        <p:grpSpPr bwMode="auto">
          <a:xfrm>
            <a:off x="3492500" y="6237288"/>
            <a:ext cx="4967288" cy="461962"/>
            <a:chOff x="3491880" y="6237312"/>
            <a:chExt cx="4968552" cy="461665"/>
          </a:xfrm>
        </p:grpSpPr>
        <p:sp>
          <p:nvSpPr>
            <p:cNvPr id="6" name="CaixaDeTexto 5"/>
            <p:cNvSpPr txBox="1"/>
            <p:nvPr/>
          </p:nvSpPr>
          <p:spPr>
            <a:xfrm>
              <a:off x="3491880" y="6237312"/>
              <a:ext cx="129573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Alma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6516838" y="6237312"/>
              <a:ext cx="1943594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Demônio</a:t>
              </a:r>
            </a:p>
          </p:txBody>
        </p:sp>
      </p:grp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323850" y="477838"/>
            <a:ext cx="4824413" cy="2900362"/>
            <a:chOff x="179512" y="188640"/>
            <a:chExt cx="5610225" cy="3426316"/>
          </a:xfrm>
        </p:grpSpPr>
        <p:pic>
          <p:nvPicPr>
            <p:cNvPr id="11271" name="Imagem 1" descr="Agradecido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188640"/>
              <a:ext cx="5610225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CaixaDeTexto 2"/>
            <p:cNvSpPr txBox="1"/>
            <p:nvPr/>
          </p:nvSpPr>
          <p:spPr>
            <a:xfrm>
              <a:off x="1187470" y="3069815"/>
              <a:ext cx="2650965" cy="5451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pt-BR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Agradecido!</a:t>
              </a:r>
            </a:p>
          </p:txBody>
        </p:sp>
      </p:grpSp>
      <p:pic>
        <p:nvPicPr>
          <p:cNvPr id="5" name="Imagem 4" descr="cristais-masaru-emoto.jpg"/>
          <p:cNvPicPr>
            <a:picLocks noChangeAspect="1"/>
          </p:cNvPicPr>
          <p:nvPr/>
        </p:nvPicPr>
        <p:blipFill>
          <a:blip r:embed="rId3" cstate="print"/>
          <a:srcRect l="33221" r="32761" b="48766"/>
          <a:stretch>
            <a:fillRect/>
          </a:stretch>
        </p:blipFill>
        <p:spPr bwMode="auto">
          <a:xfrm>
            <a:off x="5786438" y="476250"/>
            <a:ext cx="28178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ristais-masaru-emoto.jpg"/>
          <p:cNvPicPr>
            <a:picLocks noChangeAspect="1"/>
          </p:cNvPicPr>
          <p:nvPr/>
        </p:nvPicPr>
        <p:blipFill>
          <a:blip r:embed="rId3" cstate="print"/>
          <a:srcRect l="65981" b="49129"/>
          <a:stretch>
            <a:fillRect/>
          </a:stretch>
        </p:blipFill>
        <p:spPr bwMode="auto">
          <a:xfrm>
            <a:off x="1331913" y="3717925"/>
            <a:ext cx="26717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ristais-masaru-emoto.jpg"/>
          <p:cNvPicPr>
            <a:picLocks noChangeAspect="1"/>
          </p:cNvPicPr>
          <p:nvPr/>
        </p:nvPicPr>
        <p:blipFill>
          <a:blip r:embed="rId3" cstate="print"/>
          <a:srcRect t="50871" r="65520"/>
          <a:stretch>
            <a:fillRect/>
          </a:stretch>
        </p:blipFill>
        <p:spPr bwMode="auto">
          <a:xfrm>
            <a:off x="4981575" y="3716338"/>
            <a:ext cx="2759075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76250"/>
            <a:ext cx="8713788" cy="6121400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" name="Imagem 1" descr="fotografias-de-cristales-de-agua (1).jpg"/>
          <p:cNvPicPr>
            <a:picLocks noChangeAspect="1"/>
          </p:cNvPicPr>
          <p:nvPr/>
        </p:nvPicPr>
        <p:blipFill>
          <a:blip r:embed="rId2" cstate="print"/>
          <a:srcRect b="34880"/>
          <a:stretch>
            <a:fillRect/>
          </a:stretch>
        </p:blipFill>
        <p:spPr bwMode="auto">
          <a:xfrm>
            <a:off x="285750" y="476250"/>
            <a:ext cx="4646613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masaru emoto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959225"/>
            <a:ext cx="427513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ocean-168133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672"/>
            <a:ext cx="8712968" cy="6120680"/>
          </a:xfrm>
          <a:prstGeom prst="rect">
            <a:avLst/>
          </a:prstGeom>
        </p:spPr>
      </p:pic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46238"/>
            <a:ext cx="8229600" cy="4806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t-BR" b="1" smtClean="0"/>
              <a:t>    </a:t>
            </a:r>
          </a:p>
          <a:p>
            <a:pPr eaLnBrk="1" hangingPunct="1">
              <a:buFontTx/>
              <a:buNone/>
            </a:pPr>
            <a:r>
              <a:rPr lang="pt-BR" b="1" smtClean="0"/>
              <a:t> </a:t>
            </a:r>
          </a:p>
          <a:p>
            <a:pPr eaLnBrk="1" hangingPunct="1">
              <a:buFontTx/>
              <a:buNone/>
            </a:pPr>
            <a:endParaRPr lang="pt-BR" b="1" smtClean="0"/>
          </a:p>
          <a:p>
            <a:pPr eaLnBrk="1" hangingPunct="1">
              <a:buFontTx/>
              <a:buNone/>
            </a:pPr>
            <a:r>
              <a:rPr lang="pt-BR" sz="3600" b="1" smtClean="0">
                <a:solidFill>
                  <a:srgbClr val="009900"/>
                </a:solidFill>
              </a:rPr>
              <a:t>          </a:t>
            </a:r>
            <a:endParaRPr lang="pt-BR" sz="4800" b="1" u="sng" smtClean="0">
              <a:solidFill>
                <a:srgbClr val="009900"/>
              </a:solidFill>
            </a:endParaRPr>
          </a:p>
          <a:p>
            <a:pPr eaLnBrk="1" hangingPunct="1">
              <a:buFontTx/>
              <a:buNone/>
            </a:pPr>
            <a:r>
              <a:rPr lang="pt-BR" b="1" smtClean="0"/>
              <a:t>		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468313" y="3465513"/>
            <a:ext cx="813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pt-BR" sz="2000">
                <a:ea typeface="Calibri" pitchFamily="34" charset="0"/>
                <a:cs typeface="Arial" charset="0"/>
              </a:rPr>
              <a:t>	</a:t>
            </a:r>
            <a:endParaRPr lang="pt-BR" sz="2000" b="1">
              <a:ea typeface="Calibri" pitchFamily="34" charset="0"/>
              <a:cs typeface="Arial" charset="0"/>
            </a:endParaRPr>
          </a:p>
        </p:txBody>
      </p:sp>
      <p:sp>
        <p:nvSpPr>
          <p:cNvPr id="6" name="CaixaDeTexto 7"/>
          <p:cNvSpPr txBox="1">
            <a:spLocks noChangeArrowheads="1"/>
          </p:cNvSpPr>
          <p:nvPr/>
        </p:nvSpPr>
        <p:spPr bwMode="auto">
          <a:xfrm>
            <a:off x="1434777" y="520804"/>
            <a:ext cx="613138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6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REFLEXÃO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3528" y="1628775"/>
            <a:ext cx="8568952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lnSpc>
                <a:spcPct val="150000"/>
              </a:lnSpc>
              <a:spcBef>
                <a:spcPct val="20000"/>
              </a:spcBef>
              <a:buClr>
                <a:srgbClr val="00B0F0"/>
              </a:buClr>
              <a:buSzPct val="110000"/>
              <a:buFont typeface="Wingdings" pitchFamily="2" charset="2"/>
              <a:buChar char="Ø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Estuda e estuda-te.	</a:t>
            </a:r>
          </a:p>
          <a:p>
            <a:pPr algn="just" eaLnBrk="0" hangingPunct="0">
              <a:spcBef>
                <a:spcPct val="20000"/>
              </a:spcBef>
              <a:buClr>
                <a:srgbClr val="00B0F0"/>
              </a:buClr>
              <a:buSzPct val="110000"/>
              <a:buFont typeface="Wingdings" pitchFamily="2" charset="2"/>
              <a:buChar char="Ø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Evita a frivolidade e arma-te de siso, no mister relevante da mediunidade.</a:t>
            </a:r>
          </a:p>
          <a:p>
            <a:pPr algn="just" eaLnBrk="0" hangingPunct="0">
              <a:spcBef>
                <a:spcPct val="20000"/>
              </a:spcBef>
              <a:buClr>
                <a:srgbClr val="00B0F0"/>
              </a:buClr>
              <a:buSzPct val="110000"/>
              <a:buFont typeface="Wingdings" pitchFamily="2" charset="2"/>
              <a:buChar char="Ø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Cada ser vincula-se a um programa redentor, graças as causas a que se imana pelo impositivo da reencarnação.</a:t>
            </a:r>
          </a:p>
          <a:p>
            <a:pPr algn="just" eaLnBrk="0" hangingPunct="0">
              <a:spcBef>
                <a:spcPct val="20000"/>
              </a:spcBef>
              <a:buClr>
                <a:srgbClr val="00B0F0"/>
              </a:buClr>
              <a:buSzPct val="110000"/>
              <a:buFont typeface="Wingdings" pitchFamily="2" charset="2"/>
              <a:buChar char="Ø"/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r" eaLnBrk="0" hangingPunct="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pt-BR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  <a:cs typeface="Arial" pitchFamily="34" charset="0"/>
              </a:rPr>
              <a:t>(Manoel P. de Miranda, Qualidade na Prática Mediúnica)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         </a:t>
            </a:r>
            <a:endParaRPr lang="pt-BR" sz="4800" b="1" u="sng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		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08000" y="595313"/>
            <a:ext cx="8026400" cy="253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PROGRAMA DE ESTUDO SISTEMATIZADO DO CEFAK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PROGRAMA DE ESTUDOS SEQÜENCIAIS – PES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1800" b="1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FORMAÇÃO MEDIÚNICA </a:t>
            </a:r>
            <a:r>
              <a:rPr lang="pt-BR" sz="1800" b="1" dirty="0" smtClean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III</a:t>
            </a:r>
          </a:p>
          <a:p>
            <a:pPr algn="ctr">
              <a:spcBef>
                <a:spcPct val="50000"/>
              </a:spcBef>
              <a:defRPr/>
            </a:pPr>
            <a:endParaRPr lang="pt-BR" sz="1800" b="1" dirty="0">
              <a:ln>
                <a:solidFill>
                  <a:schemeClr val="bg1"/>
                </a:solidFill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pt-BR" sz="4000" b="1" i="1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Magnetização das </a:t>
            </a:r>
            <a:r>
              <a:rPr lang="pt-BR" sz="4000" b="1" i="1" dirty="0" smtClean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Impact" pitchFamily="34" charset="0"/>
              </a:rPr>
              <a:t>Águas</a:t>
            </a:r>
            <a:endParaRPr lang="pt-BR" sz="4000" b="1" dirty="0">
              <a:ln>
                <a:solidFill>
                  <a:schemeClr val="bg1"/>
                </a:solidFill>
              </a:ln>
              <a:solidFill>
                <a:srgbClr val="0000CC"/>
              </a:solidFill>
              <a:latin typeface="Impact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346325" y="3284984"/>
            <a:ext cx="4673600" cy="1143000"/>
            <a:chOff x="1008" y="2208"/>
            <a:chExt cx="2208" cy="960"/>
          </a:xfrm>
        </p:grpSpPr>
        <p:sp>
          <p:nvSpPr>
            <p:cNvPr id="3078" name="AutoShape 4"/>
            <p:cNvSpPr>
              <a:spLocks noChangeArrowheads="1"/>
            </p:cNvSpPr>
            <p:nvPr/>
          </p:nvSpPr>
          <p:spPr bwMode="auto">
            <a:xfrm>
              <a:off x="1008" y="2208"/>
              <a:ext cx="2208" cy="960"/>
            </a:xfrm>
            <a:prstGeom prst="downArrowCallout">
              <a:avLst>
                <a:gd name="adj1" fmla="val 57500"/>
                <a:gd name="adj2" fmla="val 57500"/>
                <a:gd name="adj3" fmla="val 16667"/>
                <a:gd name="adj4" fmla="val 6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n>
                  <a:solidFill>
                    <a:sysClr val="windowText" lastClr="000000"/>
                  </a:solidFill>
                </a:ln>
                <a:latin typeface="Impact" pitchFamily="34" charset="0"/>
              </a:endParaRPr>
            </a:p>
          </p:txBody>
        </p:sp>
        <p:sp>
          <p:nvSpPr>
            <p:cNvPr id="3079" name="Text Box 5"/>
            <p:cNvSpPr txBox="1">
              <a:spLocks noChangeArrowheads="1"/>
            </p:cNvSpPr>
            <p:nvPr/>
          </p:nvSpPr>
          <p:spPr bwMode="auto">
            <a:xfrm>
              <a:off x="1549" y="2321"/>
              <a:ext cx="115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pt-BR" sz="3200" b="1" dirty="0">
                  <a:ln>
                    <a:solidFill>
                      <a:schemeClr val="bg1"/>
                    </a:solidFill>
                  </a:ln>
                  <a:solidFill>
                    <a:srgbClr val="000099"/>
                  </a:solidFill>
                  <a:latin typeface="Impact" pitchFamily="34" charset="0"/>
                </a:rPr>
                <a:t>OBJETIVO</a:t>
              </a:r>
            </a:p>
          </p:txBody>
        </p:sp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04800" y="4365104"/>
            <a:ext cx="8636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Analisar como se dá a magnetização das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águas, a importância desse elemento na vida e como coadjuvante nos tratamentos espirituais,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ressaltando a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importância da qualidade dos pensamentos nos efeitos alcançados nessa atividade.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801653"/>
            <a:ext cx="8534400" cy="97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44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Fluidificação da </a:t>
            </a:r>
            <a:r>
              <a:rPr lang="pt-BR" sz="44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Água</a:t>
            </a:r>
            <a:endParaRPr lang="pt-BR" sz="4400" b="1" u="sng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4" name="Imagem 3" descr="ág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8712968" cy="396044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251520" y="476672"/>
            <a:ext cx="8640960" cy="220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buFont typeface="Wingdings" pitchFamily="2" charset="2"/>
              <a:buChar char=""/>
              <a:defRPr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“O líquido simples receberá recursos magnéticos de subido valor para o equilíbrio psicofísico dos circunstantes”;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23529" y="764704"/>
            <a:ext cx="8496944" cy="738344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just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buFont typeface="Wingdings" pitchFamily="2" charset="2"/>
              <a:buChar char="S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Clementino, pensamento em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prece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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5" name="Imagem 4" descr="waterfall-828948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8712968" cy="3456384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528" y="908720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5"/>
              </a:buClr>
              <a:buFont typeface="Wingdings" pitchFamily="2" charset="2"/>
              <a:buChar char="S"/>
            </a:pP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	“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de sua destra espalmada sobre o jarro, partículas radiosas eram projetadas” sobre a água que as absorvia totalmente; </a:t>
            </a:r>
            <a:endParaRPr lang="pt-BR" sz="32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20170316_103048-EFFEC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712968" cy="6192688"/>
          </a:xfrm>
          <a:prstGeom prst="rect">
            <a:avLst/>
          </a:prstGeom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11560" y="476672"/>
            <a:ext cx="7992888" cy="220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Clr>
                <a:srgbClr val="00B0F0"/>
              </a:buClr>
              <a:buFont typeface="Wingdings" pitchFamily="2" charset="2"/>
              <a:buChar char="S"/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 “Por intermédio da água fluidificada, precioso esforço de medicação pode ser levado a efeito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.”</a:t>
            </a:r>
            <a:endParaRPr lang="pt-BR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23528" y="675853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	Há 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lesões e deficiências no </a:t>
            </a:r>
            <a:r>
              <a:rPr lang="pt-BR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perispírito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 que se projetam no corpo físico, que somente  o magnetismo consegue aliviar, </a:t>
            </a:r>
            <a:endParaRPr lang="pt-BR" sz="3200" dirty="0"/>
          </a:p>
        </p:txBody>
      </p:sp>
      <p:pic>
        <p:nvPicPr>
          <p:cNvPr id="4" name="Imagem 3" descr="ág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486993"/>
            <a:ext cx="3024336" cy="396634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23528" y="692696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	“</a:t>
            </a:r>
            <a:r>
              <a:rPr lang="pt-BR" sz="3200" b="1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até que os interessados se disponham à própria cura</a:t>
            </a:r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sym typeface="Wingdings" pitchFamily="2" charset="2"/>
              </a:rPr>
              <a:t>”.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1520" y="476672"/>
            <a:ext cx="8713788" cy="619283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" name="Imagem 5" descr="aurora-2069242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573016"/>
            <a:ext cx="8712968" cy="3096344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3528" y="657850"/>
            <a:ext cx="856895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 água pode “adquirir qualidades poderosas e efetivas, sob a ação do fluido espiritual ou magnético, ao qual elas servem de </a:t>
            </a:r>
            <a:r>
              <a:rPr lang="pt-BR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veículo.”</a:t>
            </a:r>
          </a:p>
          <a:p>
            <a:pPr algn="r"/>
            <a:r>
              <a:rPr lang="pt-BR" sz="20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A Gênese, capítulo 15 – Allan Kardec</a:t>
            </a:r>
            <a:endParaRPr lang="pt-BR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drip-1037806_1280.jpg"/>
          <p:cNvPicPr>
            <a:picLocks noChangeAspect="1"/>
          </p:cNvPicPr>
          <p:nvPr/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251520" y="431725"/>
            <a:ext cx="8712968" cy="616562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95536" y="548680"/>
            <a:ext cx="84249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(Pode ocorrer) a mudança das propriedades da água, por obra da vontade. </a:t>
            </a:r>
          </a:p>
          <a:p>
            <a:pPr algn="r"/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LIVRO DOS MÉDIUNS, </a:t>
            </a:r>
            <a:r>
              <a:rPr lang="pt-BR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cap</a:t>
            </a:r>
            <a:r>
              <a:rPr lang="pt-BR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VIII, item 131</a:t>
            </a:r>
            <a:endParaRPr lang="pt-BR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0825" y="404813"/>
            <a:ext cx="8713788" cy="6192837"/>
          </a:xfrm>
          <a:prstGeom prst="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Imagem 3" descr="sunrise-1634125_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8712968" cy="396044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23528" y="548680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Wingdings" pitchFamily="2" charset="2"/>
              <a:buChar char="ü"/>
            </a:pP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Espírito atuante é o do </a:t>
            </a:r>
            <a:r>
              <a:rPr lang="pt-BR" sz="3600" u="sng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magnetizador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, quase sempre assistido por outro Espírito.</a:t>
            </a:r>
          </a:p>
          <a:p>
            <a:endParaRPr lang="pt-BR" sz="32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  <a:p>
            <a:pPr algn="r"/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LIVRO DOS MÉDIUNS, </a:t>
            </a:r>
            <a:r>
              <a:rPr lang="pt-BR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cap</a:t>
            </a:r>
            <a:r>
              <a:rPr lang="pt-BR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 VIII, item 131</a:t>
            </a:r>
            <a:endParaRPr lang="pt-BR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1282</TotalTime>
  <Words>199</Words>
  <Application>Microsoft Office PowerPoint</Application>
  <PresentationFormat>Apresentação na tela (4:3)</PresentationFormat>
  <Paragraphs>50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Damaro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Sibele</dc:creator>
  <cp:lastModifiedBy>Silviane Godinho</cp:lastModifiedBy>
  <cp:revision>105</cp:revision>
  <dcterms:created xsi:type="dcterms:W3CDTF">2004-02-10T22:35:16Z</dcterms:created>
  <dcterms:modified xsi:type="dcterms:W3CDTF">2017-08-28T13:27:30Z</dcterms:modified>
</cp:coreProperties>
</file>