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71" r:id="rId2"/>
    <p:sldId id="256" r:id="rId3"/>
    <p:sldId id="257" r:id="rId4"/>
    <p:sldId id="274" r:id="rId5"/>
    <p:sldId id="275" r:id="rId6"/>
    <p:sldId id="265" r:id="rId7"/>
    <p:sldId id="258" r:id="rId8"/>
    <p:sldId id="266" r:id="rId9"/>
    <p:sldId id="262" r:id="rId10"/>
    <p:sldId id="276" r:id="rId11"/>
    <p:sldId id="259" r:id="rId12"/>
    <p:sldId id="277" r:id="rId13"/>
    <p:sldId id="273" r:id="rId14"/>
    <p:sldId id="264" r:id="rId15"/>
    <p:sldId id="267" r:id="rId16"/>
    <p:sldId id="260" r:id="rId17"/>
    <p:sldId id="263" r:id="rId18"/>
    <p:sldId id="268" r:id="rId19"/>
    <p:sldId id="261" r:id="rId20"/>
    <p:sldId id="269" r:id="rId21"/>
    <p:sldId id="270" r:id="rId22"/>
    <p:sldId id="272" r:id="rId23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6600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3755" autoAdjust="0"/>
    <p:restoredTop sz="90929"/>
  </p:normalViewPr>
  <p:slideViewPr>
    <p:cSldViewPr>
      <p:cViewPr>
        <p:scale>
          <a:sx n="70" d="100"/>
          <a:sy n="70" d="100"/>
        </p:scale>
        <p:origin x="-1206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577756-D434-4385-AB5E-BEC651161AB2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6F719B-7FB6-4CAE-9570-B5F57EAAE8BC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AD86FE-FC73-4A21-A0C0-7ED85DEFA547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1D6C4-48C3-4EF7-A296-B80624493A81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73F8B3-5695-4FEF-8C68-5DE444D8C26A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0B4934-DF8A-48F6-94E7-DE570C51FD21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A2E51A-452F-400A-BEC7-EFC2FB02D3E7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C051F4-A717-48F4-8EA8-E21CB82D450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16BC0-6D05-43F0-8156-EB8322EB9AFB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DF8659-802B-432A-9E2A-DA9A893B63B2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0894E-31D8-44C6-99F9-BE0BCA9BAE0E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58C0936-0472-406B-B58D-0E7C7F74518E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520" y="404664"/>
            <a:ext cx="8712968" cy="6192688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79586" name="Text Box 2"/>
          <p:cNvSpPr txBox="1">
            <a:spLocks noChangeArrowheads="1"/>
          </p:cNvSpPr>
          <p:nvPr/>
        </p:nvSpPr>
        <p:spPr bwMode="auto">
          <a:xfrm>
            <a:off x="609600" y="914400"/>
            <a:ext cx="8229600" cy="891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pt-BR" sz="4000" b="1" i="1" dirty="0">
                <a:ln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Desdobramento de Castro</a:t>
            </a:r>
            <a:endParaRPr lang="pt-BR" sz="4000" b="1" dirty="0">
              <a:ln>
                <a:solidFill>
                  <a:schemeClr val="bg1"/>
                </a:solidFill>
              </a:ln>
              <a:solidFill>
                <a:srgbClr val="000099"/>
              </a:solidFill>
              <a:latin typeface="Impact" pitchFamily="34" charset="0"/>
            </a:endParaRPr>
          </a:p>
        </p:txBody>
      </p:sp>
      <p:pic>
        <p:nvPicPr>
          <p:cNvPr id="579587" name="Picture 3" descr="C:\Meus documentos\Minhas imagens\desdob.gi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835696" y="2494066"/>
            <a:ext cx="5876399" cy="3320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9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9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79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9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958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51520" y="404664"/>
            <a:ext cx="8712968" cy="6192688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>
            <a:spLocks noChangeArrowheads="1"/>
          </p:cNvSpPr>
          <p:nvPr/>
        </p:nvSpPr>
        <p:spPr bwMode="auto">
          <a:xfrm>
            <a:off x="287461" y="476672"/>
            <a:ext cx="8605019" cy="1470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just">
              <a:lnSpc>
                <a:spcPct val="150000"/>
              </a:lnSpc>
              <a:spcBef>
                <a:spcPct val="50000"/>
              </a:spcBef>
              <a:buClr>
                <a:srgbClr val="006600"/>
              </a:buClr>
              <a:buSzPct val="120000"/>
              <a:buFont typeface="Symbol" pitchFamily="18" charset="2"/>
              <a:buChar char="§"/>
            </a:pP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Serve </a:t>
            </a: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de intermediário (ou ponte) entre o corpo físico e o corpo astral (ou </a:t>
            </a:r>
            <a:r>
              <a:rPr lang="pt-BR" sz="32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perispírito</a:t>
            </a: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);</a:t>
            </a:r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288032" y="476672"/>
            <a:ext cx="867645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just">
              <a:lnSpc>
                <a:spcPct val="150000"/>
              </a:lnSpc>
              <a:spcBef>
                <a:spcPct val="50000"/>
              </a:spcBef>
              <a:buClr>
                <a:srgbClr val="006600"/>
              </a:buClr>
              <a:buSzPct val="120000"/>
              <a:buFont typeface="Symbol" pitchFamily="18" charset="2"/>
              <a:buChar char="§"/>
            </a:pP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Fornece </a:t>
            </a: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os elementos da substância chamada ectoplasma.</a:t>
            </a:r>
          </a:p>
          <a:p>
            <a:pPr algn="r">
              <a:lnSpc>
                <a:spcPct val="150000"/>
              </a:lnSpc>
              <a:spcBef>
                <a:spcPct val="50000"/>
              </a:spcBef>
              <a:buClr>
                <a:srgbClr val="003300"/>
              </a:buClr>
              <a:buSzPct val="120000"/>
              <a:buFont typeface="Symbol" pitchFamily="18" charset="2"/>
              <a:buNone/>
            </a:pPr>
            <a:r>
              <a:rPr lang="pt-BR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O Duplo </a:t>
            </a:r>
            <a:r>
              <a:rPr lang="pt-BR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Etérico</a:t>
            </a:r>
            <a:r>
              <a:rPr lang="pt-BR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 – Major Arthur E. Powell</a:t>
            </a:r>
          </a:p>
        </p:txBody>
      </p:sp>
      <p:pic>
        <p:nvPicPr>
          <p:cNvPr id="6" name="Imagem 5" descr="o_duplo_eteric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160799"/>
            <a:ext cx="3096344" cy="4436553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51520" y="404664"/>
            <a:ext cx="8712968" cy="6192688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" name="Grupo 4"/>
          <p:cNvGrpSpPr/>
          <p:nvPr/>
        </p:nvGrpSpPr>
        <p:grpSpPr>
          <a:xfrm>
            <a:off x="251520" y="474911"/>
            <a:ext cx="4104456" cy="6122441"/>
            <a:chOff x="2411760" y="474911"/>
            <a:chExt cx="4248472" cy="6122441"/>
          </a:xfrm>
        </p:grpSpPr>
        <p:pic>
          <p:nvPicPr>
            <p:cNvPr id="6" name="Imagem 5" descr="fig_gr_12.jpg"/>
            <p:cNvPicPr>
              <a:picLocks noChangeAspect="1"/>
            </p:cNvPicPr>
            <p:nvPr/>
          </p:nvPicPr>
          <p:blipFill>
            <a:blip r:embed="rId2" cstate="print"/>
            <a:srcRect l="24620" r="26285"/>
            <a:stretch>
              <a:fillRect/>
            </a:stretch>
          </p:blipFill>
          <p:spPr bwMode="auto">
            <a:xfrm>
              <a:off x="2411760" y="474911"/>
              <a:ext cx="4248472" cy="6122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Imagem 3" descr="fig_gr_12.jpg"/>
            <p:cNvPicPr>
              <a:picLocks noChangeAspect="1"/>
            </p:cNvPicPr>
            <p:nvPr/>
          </p:nvPicPr>
          <p:blipFill>
            <a:blip r:embed="rId2" cstate="print"/>
            <a:srcRect l="81204" t="81182"/>
            <a:stretch>
              <a:fillRect/>
            </a:stretch>
          </p:blipFill>
          <p:spPr bwMode="auto">
            <a:xfrm>
              <a:off x="5309019" y="5589240"/>
              <a:ext cx="1321542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355976" y="1909989"/>
            <a:ext cx="446449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Clr>
                <a:srgbClr val="006600"/>
              </a:buClr>
              <a:buSzPct val="120000"/>
              <a:buFont typeface="Symbol" pitchFamily="18" charset="2"/>
              <a:buChar char="§"/>
            </a:pP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Impact" pitchFamily="34" charset="0"/>
              </a:rPr>
              <a:t> vestimenta de Castro: roupão inteiriço que descia dos ombros ao solo 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Impact" pitchFamily="34" charset="0"/>
                <a:sym typeface="Wingdings" pitchFamily="2" charset="2"/>
              </a:rPr>
              <a:t></a:t>
            </a:r>
            <a:endParaRPr lang="pt-BR" sz="3200" b="1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latin typeface="Impact" pitchFamily="34" charset="0"/>
              <a:sym typeface="Wingdings" pitchFamily="2" charset="2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355976" y="1916832"/>
            <a:ext cx="4572000" cy="22088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Clr>
                <a:srgbClr val="006600"/>
              </a:buClr>
              <a:buSzPct val="120000"/>
              <a:buFont typeface="Symbol" pitchFamily="18" charset="2"/>
              <a:buChar char="§"/>
            </a:pP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Impact" pitchFamily="34" charset="0"/>
                <a:sym typeface="Wingdings" pitchFamily="2" charset="2"/>
              </a:rPr>
              <a:t>está usando as forças </a:t>
            </a:r>
            <a:r>
              <a:rPr lang="pt-BR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Impact" pitchFamily="34" charset="0"/>
                <a:sym typeface="Wingdings" pitchFamily="2" charset="2"/>
              </a:rPr>
              <a:t>ectoplásmicas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Impact" pitchFamily="34" charset="0"/>
                <a:sym typeface="Wingdings" pitchFamily="2" charset="2"/>
              </a:rPr>
              <a:t> que lhe são próprias, </a:t>
            </a:r>
            <a:endParaRPr lang="pt-BR" sz="3200" b="1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latin typeface="Impact" pitchFamily="34" charset="0"/>
              <a:sym typeface="Wingdings" pitchFamily="2" charset="2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355976" y="1916832"/>
            <a:ext cx="4499992" cy="2208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Clr>
                <a:srgbClr val="006600"/>
              </a:buClr>
              <a:buSzPct val="120000"/>
              <a:buFont typeface="Symbol" pitchFamily="18" charset="2"/>
              <a:buChar char="§"/>
            </a:pP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Impact" pitchFamily="34" charset="0"/>
                <a:sym typeface="Wingdings" pitchFamily="2" charset="2"/>
              </a:rPr>
              <a:t>acrescidas com os recursos de cooperação do ambiente...”</a:t>
            </a:r>
            <a:endParaRPr lang="pt-BR" sz="3200" b="1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latin typeface="Impact" pitchFamily="34" charset="0"/>
              <a:sym typeface="Wingdings" pitchFamily="2" charset="2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520" y="404664"/>
            <a:ext cx="8712968" cy="6192688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323528" y="404664"/>
            <a:ext cx="85331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Clr>
                <a:srgbClr val="006600"/>
              </a:buClr>
              <a:buSzPct val="120000"/>
              <a:buFont typeface="Symbol" pitchFamily="18" charset="2"/>
              <a:buChar char="§"/>
              <a:defRPr/>
            </a:pP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Impact" pitchFamily="34" charset="0"/>
                <a:sym typeface="Wingdings" pitchFamily="2" charset="2"/>
              </a:rPr>
              <a:t> “Semelhantes energias transudam de nossa alma, conforme a densidade específica de nossa própria organização, </a:t>
            </a:r>
            <a:endParaRPr lang="pt-BR" sz="3200" b="1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pact" pitchFamily="34" charset="0"/>
            </a:endParaRPr>
          </a:p>
        </p:txBody>
      </p:sp>
      <p:pic>
        <p:nvPicPr>
          <p:cNvPr id="5" name="Imagem 4" descr="near-death-2097723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36913"/>
            <a:ext cx="8640960" cy="396044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323528" y="404664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Clr>
                <a:srgbClr val="006600"/>
              </a:buClr>
              <a:buSzPct val="120000"/>
              <a:buFont typeface="Symbol" pitchFamily="18" charset="2"/>
              <a:buChar char="§"/>
              <a:defRPr/>
            </a:pP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Impact" pitchFamily="34" charset="0"/>
                <a:sym typeface="Wingdings" pitchFamily="2" charset="2"/>
              </a:rPr>
              <a:t>variando desde a luminescente até a substância pastosa ...”</a:t>
            </a:r>
            <a:endParaRPr lang="pt-BR" sz="3200" b="1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51520" y="404664"/>
            <a:ext cx="8712968" cy="6192688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332656"/>
            <a:ext cx="8420472" cy="1728192"/>
          </a:xfr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noAutofit/>
          </a:bodyPr>
          <a:lstStyle/>
          <a:p>
            <a:pPr algn="just"/>
            <a:r>
              <a:rPr lang="pt-BR" sz="32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mpact" pitchFamily="34" charset="0"/>
              </a:rPr>
              <a:t>	O</a:t>
            </a:r>
            <a:r>
              <a:rPr lang="pt-BR" sz="32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pt-BR" sz="3200" b="1" i="1" dirty="0" err="1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mpact" pitchFamily="34" charset="0"/>
              </a:rPr>
              <a:t>perispírito</a:t>
            </a:r>
            <a:r>
              <a:rPr lang="pt-BR" sz="3200" b="1" i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mpact" pitchFamily="34" charset="0"/>
              </a:rPr>
              <a:t> é </a:t>
            </a:r>
            <a:r>
              <a:rPr lang="pt-BR" sz="3200" b="1" i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mpact" pitchFamily="34" charset="0"/>
              </a:rPr>
              <a:t>constituído </a:t>
            </a:r>
            <a:r>
              <a:rPr lang="pt-BR" sz="3200" b="1" i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mpact" pitchFamily="34" charset="0"/>
              </a:rPr>
              <a:t>de elementos maleáveis obedecendo ao comando</a:t>
            </a:r>
            <a:r>
              <a:rPr lang="pt-BR" sz="32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pt-BR" sz="32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mpact" pitchFamily="34" charset="0"/>
              </a:rPr>
              <a:t>do </a:t>
            </a:r>
            <a:r>
              <a:rPr lang="pt-BR" sz="3200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mpact" pitchFamily="34" charset="0"/>
              </a:rPr>
              <a:t>pensamento, </a:t>
            </a:r>
            <a:endParaRPr lang="en-US" sz="28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67544" y="2132856"/>
            <a:ext cx="81369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Nos Domínios da Mediunidade – André Luiz / psicografia de Chico Xavier - Cap. XI</a:t>
            </a:r>
            <a:endParaRPr lang="pt-BR" sz="1600" b="1" i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23528" y="419180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mpact" pitchFamily="34" charset="0"/>
              </a:rPr>
              <a:t>	seja </a:t>
            </a:r>
            <a:r>
              <a:rPr lang="pt-BR" sz="32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mpact" pitchFamily="34" charset="0"/>
              </a:rPr>
              <a:t>nascido da nossa própria imaginação ou da imaginação de inteligências mais vigorosas que a nossa, </a:t>
            </a:r>
            <a:endParaRPr lang="pt-BR" sz="3200" dirty="0"/>
          </a:p>
        </p:txBody>
      </p:sp>
      <p:sp>
        <p:nvSpPr>
          <p:cNvPr id="8" name="Retângulo 7"/>
          <p:cNvSpPr/>
          <p:nvPr/>
        </p:nvSpPr>
        <p:spPr>
          <a:xfrm>
            <a:off x="323528" y="419180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mpact" pitchFamily="34" charset="0"/>
              </a:rPr>
              <a:t>	mormente </a:t>
            </a:r>
            <a:r>
              <a:rPr lang="pt-BR" sz="32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mpact" pitchFamily="34" charset="0"/>
              </a:rPr>
              <a:t>quando a </a:t>
            </a:r>
            <a:r>
              <a:rPr lang="pt-BR" sz="3200" b="1" i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mpact" pitchFamily="34" charset="0"/>
              </a:rPr>
              <a:t>nossa vontade se rende, irrefletida, à dominação  </a:t>
            </a:r>
            <a:r>
              <a:rPr lang="pt-BR" sz="32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mpact" pitchFamily="34" charset="0"/>
              </a:rPr>
              <a:t>de espíritos tirânicos ou viciosos, encastelados na sombra.</a:t>
            </a:r>
            <a:endParaRPr lang="pt-BR" sz="3200" dirty="0"/>
          </a:p>
        </p:txBody>
      </p:sp>
      <p:pic>
        <p:nvPicPr>
          <p:cNvPr id="9" name="Imagem 8" descr="oracle-girl-2133976_6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564904"/>
            <a:ext cx="8712968" cy="403244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0" grpId="0"/>
      <p:bldP spid="4" grpId="0"/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51520" y="404664"/>
            <a:ext cx="8712968" cy="6192688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172" name="Text Box 2"/>
          <p:cNvSpPr txBox="1">
            <a:spLocks noChangeArrowheads="1"/>
          </p:cNvSpPr>
          <p:nvPr/>
        </p:nvSpPr>
        <p:spPr bwMode="auto">
          <a:xfrm>
            <a:off x="323528" y="503043"/>
            <a:ext cx="8496944" cy="1470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Clr>
                <a:srgbClr val="006600"/>
              </a:buClr>
              <a:buSzPct val="120000"/>
              <a:buFont typeface="Symbol" pitchFamily="18" charset="2"/>
              <a:buChar char="§"/>
            </a:pP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sym typeface="Wingdings" pitchFamily="2" charset="2"/>
              </a:rPr>
              <a:t> Castro recebeu instruções de Clementino e um capacete em forma de antolhos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sym typeface="Wingdings" pitchFamily="2" charset="2"/>
              </a:rPr>
              <a:t>:</a:t>
            </a:r>
            <a:endParaRPr lang="pt-BR" sz="3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  <a:sym typeface="Wingdings" pitchFamily="2" charset="2"/>
            </a:endParaRPr>
          </a:p>
        </p:txBody>
      </p:sp>
      <p:pic>
        <p:nvPicPr>
          <p:cNvPr id="6" name="Imagem 5" descr="apometria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3179717"/>
            <a:ext cx="8712968" cy="3417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323528" y="620688"/>
            <a:ext cx="85506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sym typeface="Wingdings" pitchFamily="2" charset="2"/>
              </a:rPr>
              <a:t>	“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sym typeface="Wingdings" pitchFamily="2" charset="2"/>
              </a:rPr>
              <a:t>não deve dispersar a atenção... precisa instrumentação adequada para reduzir a própria capacidade de observação, </a:t>
            </a:r>
            <a:endParaRPr lang="pt-BR" sz="3200" dirty="0"/>
          </a:p>
        </p:txBody>
      </p:sp>
      <p:sp>
        <p:nvSpPr>
          <p:cNvPr id="9" name="Retângulo 8"/>
          <p:cNvSpPr/>
          <p:nvPr/>
        </p:nvSpPr>
        <p:spPr>
          <a:xfrm>
            <a:off x="323528" y="695598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sym typeface="Wingdings" pitchFamily="2" charset="2"/>
              </a:rPr>
              <a:t>	de 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sym typeface="Wingdings" pitchFamily="2" charset="2"/>
              </a:rPr>
              <a:t>modo a interferir o menos possível na tarefa a executar”</a:t>
            </a:r>
            <a:endParaRPr lang="pt-BR" sz="3200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251520" y="404664"/>
            <a:ext cx="8712968" cy="6192688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>
            <a:spLocks noChangeArrowheads="1"/>
          </p:cNvSpPr>
          <p:nvPr/>
        </p:nvSpPr>
        <p:spPr bwMode="auto">
          <a:xfrm>
            <a:off x="251520" y="439504"/>
            <a:ext cx="8640960" cy="1470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Clr>
                <a:srgbClr val="006600"/>
              </a:buClr>
              <a:buSzPct val="120000"/>
              <a:buFont typeface="Symbol" pitchFamily="18" charset="2"/>
              <a:buChar char="§"/>
            </a:pP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Impact" pitchFamily="34" charset="0"/>
                <a:sym typeface="Wingdings" pitchFamily="2" charset="2"/>
              </a:rPr>
              <a:t> Partindo amparado por dois vigilantes, Castro demonstra medo, insegurança e desejo de voltar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Impact" pitchFamily="34" charset="0"/>
                <a:sym typeface="Wingdings" pitchFamily="2" charset="2"/>
              </a:rPr>
              <a:t>.</a:t>
            </a:r>
            <a:endParaRPr lang="pt-BR" sz="320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latin typeface="Impact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51520" y="476672"/>
            <a:ext cx="8640960" cy="2208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Clr>
                <a:srgbClr val="006600"/>
              </a:buClr>
              <a:buSzPct val="120000"/>
              <a:buFont typeface="Symbol" pitchFamily="18" charset="2"/>
              <a:buChar char="§"/>
              <a:defRPr/>
            </a:pP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O corpo físico de Castro funcionava como aparelho radiofônico, transmitindo as sensações e visões do Espírito;</a:t>
            </a:r>
          </a:p>
        </p:txBody>
      </p:sp>
      <p:pic>
        <p:nvPicPr>
          <p:cNvPr id="7" name="Imagem 6" descr="face-1247955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184" y="2996952"/>
            <a:ext cx="8695304" cy="360040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251520" y="465270"/>
            <a:ext cx="8568952" cy="73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Clr>
                <a:srgbClr val="006600"/>
              </a:buClr>
              <a:buSzPct val="120000"/>
              <a:buFont typeface="Symbol" pitchFamily="18" charset="2"/>
              <a:buChar char="§"/>
            </a:pP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Impact" pitchFamily="34" charset="0"/>
                <a:sym typeface="Wingdings" pitchFamily="2" charset="2"/>
              </a:rPr>
              <a:t> Prece do grupo constitui-lhe “tônico espiritual”</a:t>
            </a:r>
            <a:endParaRPr lang="pt-BR" sz="320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51520" y="404664"/>
            <a:ext cx="8712968" cy="6192688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28488" y="1054443"/>
            <a:ext cx="8636000" cy="1944250"/>
          </a:xfrm>
          <a:prstGeom prst="rect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Clr>
                <a:srgbClr val="006600"/>
              </a:buClr>
              <a:buSzPct val="120000"/>
              <a:buFont typeface="Symbol" pitchFamily="18" charset="2"/>
              <a:buChar char="§"/>
              <a:defRPr/>
            </a:pP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 Encontra Oliveira, trabalhador </a:t>
            </a: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desencarnado </a:t>
            </a: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há pouco tempo, que </a:t>
            </a: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transmite </a:t>
            </a: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por Castro sua mensagem de saudade e agradecimento pelas preces do grupo;</a:t>
            </a:r>
          </a:p>
        </p:txBody>
      </p:sp>
      <p:sp>
        <p:nvSpPr>
          <p:cNvPr id="5" name="Retângulo 4"/>
          <p:cNvSpPr/>
          <p:nvPr/>
        </p:nvSpPr>
        <p:spPr>
          <a:xfrm>
            <a:off x="323528" y="1052736"/>
            <a:ext cx="8640960" cy="1297919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Clr>
                <a:srgbClr val="006600"/>
              </a:buClr>
              <a:buSzPct val="120000"/>
              <a:buFont typeface="Symbol" pitchFamily="18" charset="2"/>
              <a:buChar char="§"/>
              <a:defRPr/>
            </a:pP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 Castro retorna ao físico com naturalidade, acordando de posse de todas as suas faculdades normais.</a:t>
            </a:r>
          </a:p>
        </p:txBody>
      </p:sp>
      <p:pic>
        <p:nvPicPr>
          <p:cNvPr id="6" name="Imagem 5" descr="vortex-2150341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7024" y="3212976"/>
            <a:ext cx="8575456" cy="3384376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51520" y="404664"/>
            <a:ext cx="8712968" cy="6192688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23528" y="1411001"/>
            <a:ext cx="8568952" cy="129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Clr>
                <a:srgbClr val="006600"/>
              </a:buClr>
              <a:buSzPct val="120000"/>
              <a:buFont typeface="Symbol" pitchFamily="18" charset="2"/>
              <a:buChar char="§"/>
            </a:pP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 Dormindo o corpo denso, continua vigilante a onda mental de cada um;</a:t>
            </a:r>
          </a:p>
        </p:txBody>
      </p:sp>
      <p:sp>
        <p:nvSpPr>
          <p:cNvPr id="9219" name="WordArt 3"/>
          <p:cNvSpPr>
            <a:spLocks noChangeArrowheads="1" noChangeShapeType="1" noTextEdit="1"/>
          </p:cNvSpPr>
          <p:nvPr/>
        </p:nvSpPr>
        <p:spPr bwMode="auto">
          <a:xfrm>
            <a:off x="2438400" y="404664"/>
            <a:ext cx="4165600" cy="857251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pt-BR" b="1" kern="10" dirty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6600"/>
                </a:solidFill>
                <a:latin typeface="Impact" pitchFamily="34" charset="0"/>
              </a:rPr>
              <a:t>Desdobramento</a:t>
            </a:r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251520" y="1412776"/>
            <a:ext cx="8712522" cy="129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Clr>
                <a:srgbClr val="006600"/>
              </a:buClr>
              <a:buSzPct val="120000"/>
              <a:buFont typeface="Symbol" pitchFamily="18" charset="2"/>
              <a:buChar char="§"/>
            </a:pP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 O cérebro dormente registra as impressões do Espírito desligado das células físicas;</a:t>
            </a:r>
          </a:p>
        </p:txBody>
      </p:sp>
      <p:pic>
        <p:nvPicPr>
          <p:cNvPr id="8" name="Imagem 7" descr="departure-of-the-soul-1550692-639x5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2924944"/>
            <a:ext cx="5760640" cy="3578088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251520" y="404664"/>
            <a:ext cx="8712968" cy="6192688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>
            <a:spLocks noChangeArrowheads="1"/>
          </p:cNvSpPr>
          <p:nvPr/>
        </p:nvSpPr>
        <p:spPr bwMode="auto">
          <a:xfrm>
            <a:off x="251520" y="692696"/>
            <a:ext cx="864096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Clr>
                <a:srgbClr val="006600"/>
              </a:buClr>
              <a:buSzPct val="120000"/>
              <a:buFont typeface="Symbol" pitchFamily="18" charset="2"/>
              <a:buChar char="§"/>
            </a:pP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 O pensamento vibra constante no cérebro </a:t>
            </a:r>
            <a:r>
              <a:rPr lang="pt-BR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perispíritico</a:t>
            </a: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;</a:t>
            </a:r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395536" y="692696"/>
            <a:ext cx="8496944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Clr>
                <a:srgbClr val="006600"/>
              </a:buClr>
              <a:buSzPct val="120000"/>
              <a:buFont typeface="Symbol" pitchFamily="18" charset="2"/>
              <a:buChar char="§"/>
            </a:pP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 A onda mental é inestancável no Espírito.</a:t>
            </a:r>
          </a:p>
          <a:p>
            <a:pPr algn="r">
              <a:lnSpc>
                <a:spcPct val="150000"/>
              </a:lnSpc>
              <a:spcBef>
                <a:spcPct val="50000"/>
              </a:spcBef>
              <a:buClr>
                <a:srgbClr val="003300"/>
              </a:buClr>
              <a:buSzPct val="120000"/>
              <a:buFont typeface="Symbol" pitchFamily="18" charset="2"/>
              <a:buNone/>
            </a:pPr>
            <a:r>
              <a:rPr lang="pt-BR" sz="2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Mecanismos da Mediunidade, cap. 21 – André Luiz</a:t>
            </a:r>
          </a:p>
        </p:txBody>
      </p:sp>
      <p:pic>
        <p:nvPicPr>
          <p:cNvPr id="7" name="Imagem 6" descr="beyond-744753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2134319"/>
            <a:ext cx="6096000" cy="4391025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251520" y="404664"/>
            <a:ext cx="8712968" cy="6192688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242" name="WordArt 2"/>
          <p:cNvSpPr>
            <a:spLocks noChangeArrowheads="1" noChangeShapeType="1" noTextEdit="1"/>
          </p:cNvSpPr>
          <p:nvPr/>
        </p:nvSpPr>
        <p:spPr bwMode="auto">
          <a:xfrm>
            <a:off x="2438400" y="476672"/>
            <a:ext cx="4165600" cy="8572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pt-BR" b="1" kern="10" dirty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 pitchFamily="34" charset="0"/>
              </a:rPr>
              <a:t>ALERTA!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95536" y="1340768"/>
            <a:ext cx="8424936" cy="1470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Clr>
                <a:srgbClr val="003300"/>
              </a:buClr>
              <a:buSzPct val="120000"/>
              <a:buFont typeface="Symbol" pitchFamily="18" charset="2"/>
              <a:buChar char="§"/>
            </a:pP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 Desdobrando-se no sono vulgar, a criatura segue o rumo da própria concentração;</a:t>
            </a:r>
          </a:p>
        </p:txBody>
      </p:sp>
      <p:pic>
        <p:nvPicPr>
          <p:cNvPr id="7" name="Imagem 6" descr="beyond-1158516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2924944"/>
            <a:ext cx="6096000" cy="3565401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717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51520" y="404664"/>
            <a:ext cx="8712968" cy="6192688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508000" y="616595"/>
            <a:ext cx="8026400" cy="235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1800" b="1" dirty="0">
                <a:ln>
                  <a:solidFill>
                    <a:schemeClr val="bg1"/>
                  </a:solidFill>
                </a:ln>
                <a:solidFill>
                  <a:srgbClr val="000099"/>
                </a:solidFill>
                <a:latin typeface="Impact" pitchFamily="34" charset="0"/>
              </a:rPr>
              <a:t>PROGRAMA DE ESTUDO SISTEMATIZADO DO CEFAK</a:t>
            </a:r>
          </a:p>
          <a:p>
            <a:pPr algn="ctr">
              <a:spcBef>
                <a:spcPct val="50000"/>
              </a:spcBef>
              <a:defRPr/>
            </a:pPr>
            <a:r>
              <a:rPr lang="pt-BR" sz="1800" b="1" dirty="0">
                <a:ln>
                  <a:solidFill>
                    <a:schemeClr val="bg1"/>
                  </a:solidFill>
                </a:ln>
                <a:solidFill>
                  <a:srgbClr val="000099"/>
                </a:solidFill>
                <a:latin typeface="Impact" pitchFamily="34" charset="0"/>
              </a:rPr>
              <a:t>PROGRAMA DE ESTUDOS SEQÜENCIAIS – PES</a:t>
            </a:r>
          </a:p>
          <a:p>
            <a:pPr algn="ctr">
              <a:spcBef>
                <a:spcPct val="50000"/>
              </a:spcBef>
              <a:defRPr/>
            </a:pPr>
            <a:r>
              <a:rPr lang="pt-BR" sz="1800" b="1" dirty="0">
                <a:ln>
                  <a:solidFill>
                    <a:schemeClr val="bg1"/>
                  </a:solidFill>
                </a:ln>
                <a:solidFill>
                  <a:srgbClr val="000099"/>
                </a:solidFill>
                <a:latin typeface="Impact" pitchFamily="34" charset="0"/>
              </a:rPr>
              <a:t>FORMAÇÃO MEDIÚNICA III</a:t>
            </a:r>
          </a:p>
          <a:p>
            <a:pPr algn="ctr">
              <a:spcBef>
                <a:spcPct val="50000"/>
              </a:spcBef>
              <a:defRPr/>
            </a:pPr>
            <a:endParaRPr lang="pt-BR" sz="1800" b="1" dirty="0">
              <a:ln>
                <a:solidFill>
                  <a:schemeClr val="bg1"/>
                </a:solidFill>
              </a:ln>
              <a:solidFill>
                <a:srgbClr val="000099"/>
              </a:solidFill>
              <a:latin typeface="Impact" pitchFamily="34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pt-BR" sz="3200" b="1" i="1" dirty="0">
                <a:ln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Desdobramento de Castro</a:t>
            </a:r>
            <a:endParaRPr lang="pt-BR" sz="3200" b="1" dirty="0">
              <a:ln>
                <a:solidFill>
                  <a:schemeClr val="bg1"/>
                </a:solidFill>
              </a:ln>
              <a:solidFill>
                <a:srgbClr val="000099"/>
              </a:solidFill>
              <a:latin typeface="Impact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133600" y="3366120"/>
            <a:ext cx="4673600" cy="1143000"/>
            <a:chOff x="1008" y="2208"/>
            <a:chExt cx="2208" cy="960"/>
          </a:xfrm>
        </p:grpSpPr>
        <p:sp>
          <p:nvSpPr>
            <p:cNvPr id="10245" name="AutoShape 4"/>
            <p:cNvSpPr>
              <a:spLocks noChangeArrowheads="1"/>
            </p:cNvSpPr>
            <p:nvPr/>
          </p:nvSpPr>
          <p:spPr bwMode="auto">
            <a:xfrm>
              <a:off x="1008" y="2208"/>
              <a:ext cx="2208" cy="960"/>
            </a:xfrm>
            <a:prstGeom prst="downArrowCallout">
              <a:avLst>
                <a:gd name="adj1" fmla="val 57500"/>
                <a:gd name="adj2" fmla="val 57500"/>
                <a:gd name="adj3" fmla="val 16667"/>
                <a:gd name="adj4" fmla="val 66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n>
                  <a:solidFill>
                    <a:sysClr val="windowText" lastClr="000000"/>
                  </a:solidFill>
                </a:ln>
                <a:latin typeface="Impact" pitchFamily="34" charset="0"/>
              </a:endParaRPr>
            </a:p>
          </p:txBody>
        </p:sp>
        <p:sp>
          <p:nvSpPr>
            <p:cNvPr id="10246" name="Text Box 5"/>
            <p:cNvSpPr txBox="1">
              <a:spLocks noChangeArrowheads="1"/>
            </p:cNvSpPr>
            <p:nvPr/>
          </p:nvSpPr>
          <p:spPr bwMode="auto">
            <a:xfrm>
              <a:off x="1548" y="2314"/>
              <a:ext cx="1152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3200" b="1" dirty="0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Impact" pitchFamily="34" charset="0"/>
                </a:rPr>
                <a:t>OBJETIVO</a:t>
              </a:r>
            </a:p>
          </p:txBody>
        </p:sp>
      </p:grp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395536" y="4869160"/>
            <a:ext cx="842493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Prestar informações sobre como se dá o desdobramento e os benefícios desse tipo de mediunidade, fornecendo esclarecimentos sobre os trabalhos dessa natureza que ocorrem no CEFAK.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51520" y="404664"/>
            <a:ext cx="8712968" cy="6192688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>
            <a:spLocks noChangeArrowheads="1"/>
          </p:cNvSpPr>
          <p:nvPr/>
        </p:nvSpPr>
        <p:spPr bwMode="auto">
          <a:xfrm>
            <a:off x="395536" y="1484784"/>
            <a:ext cx="8460432" cy="2208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Clr>
                <a:srgbClr val="003300"/>
              </a:buClr>
              <a:buSzPct val="120000"/>
              <a:buFont typeface="Symbol" pitchFamily="18" charset="2"/>
              <a:buChar char="§"/>
            </a:pP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 Procura, fora do corpo físico, os objetivos que se casam com os seus interesses evidentes ou escusos;</a:t>
            </a:r>
          </a:p>
        </p:txBody>
      </p:sp>
      <p:sp>
        <p:nvSpPr>
          <p:cNvPr id="23555" name="WordArt 2"/>
          <p:cNvSpPr>
            <a:spLocks noChangeArrowheads="1" noChangeShapeType="1" noTextEdit="1"/>
          </p:cNvSpPr>
          <p:nvPr/>
        </p:nvSpPr>
        <p:spPr bwMode="auto">
          <a:xfrm>
            <a:off x="2438400" y="476672"/>
            <a:ext cx="4165600" cy="8572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pt-BR" b="1" kern="10" dirty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 pitchFamily="34" charset="0"/>
              </a:rPr>
              <a:t>ALERTA!</a:t>
            </a:r>
          </a:p>
        </p:txBody>
      </p:sp>
      <p:pic>
        <p:nvPicPr>
          <p:cNvPr id="6" name="Imagem 5" descr="beyond-1157000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3717032"/>
            <a:ext cx="6984776" cy="2880320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251520" y="476672"/>
            <a:ext cx="8712968" cy="6120680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578" name="WordArt 2"/>
          <p:cNvSpPr>
            <a:spLocks noChangeArrowheads="1" noChangeShapeType="1" noTextEdit="1"/>
          </p:cNvSpPr>
          <p:nvPr/>
        </p:nvSpPr>
        <p:spPr bwMode="auto">
          <a:xfrm>
            <a:off x="2438400" y="483518"/>
            <a:ext cx="4165600" cy="8572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pt-BR" b="1" kern="10" dirty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 pitchFamily="34" charset="0"/>
              </a:rPr>
              <a:t>ALERTA!</a:t>
            </a:r>
          </a:p>
        </p:txBody>
      </p:sp>
      <p:sp>
        <p:nvSpPr>
          <p:cNvPr id="3" name="Retângulo 2"/>
          <p:cNvSpPr/>
          <p:nvPr/>
        </p:nvSpPr>
        <p:spPr>
          <a:xfrm>
            <a:off x="323528" y="1261480"/>
            <a:ext cx="8532440" cy="129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Clr>
                <a:srgbClr val="003300"/>
              </a:buClr>
              <a:buSzPct val="120000"/>
              <a:buFont typeface="Symbol" pitchFamily="18" charset="2"/>
              <a:buChar char="§"/>
              <a:defRPr/>
            </a:pP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 Entra em sintonia com as entidades afins, tanto na ação construtiva do bem, como na ação deletéria do mal.</a:t>
            </a:r>
            <a:endParaRPr lang="pt-BR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Impact" pitchFamily="34" charset="0"/>
            </a:endParaRPr>
          </a:p>
        </p:txBody>
      </p:sp>
      <p:pic>
        <p:nvPicPr>
          <p:cNvPr id="4" name="Imagem 3" descr="mediunidade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59438" y="2823120"/>
            <a:ext cx="5604850" cy="3630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51520" y="404664"/>
            <a:ext cx="8712968" cy="6192688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 descr="candle-1281245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068960"/>
            <a:ext cx="6912768" cy="3444593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07504" y="489446"/>
            <a:ext cx="31683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Reflexão</a:t>
            </a:r>
            <a:endParaRPr lang="pt-B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275856" y="478120"/>
            <a:ext cx="5688632" cy="3234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t-BR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Somente aquele que se dispõe a fazer as coisas pequeninas, que sabe e pode, virá a saber e realizar grandes coisas.</a:t>
            </a:r>
            <a:endParaRPr lang="pt-BR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  <a:p>
            <a:pPr algn="r">
              <a:lnSpc>
                <a:spcPct val="150000"/>
              </a:lnSpc>
              <a:spcAft>
                <a:spcPts val="600"/>
              </a:spcAft>
            </a:pPr>
            <a:r>
              <a:rPr lang="pt-BR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Emmanuel</a:t>
            </a:r>
            <a:endParaRPr lang="pt-BR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251520" y="404664"/>
            <a:ext cx="8712968" cy="6192688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26888" y="404664"/>
            <a:ext cx="87376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just">
              <a:lnSpc>
                <a:spcPct val="150000"/>
              </a:lnSpc>
              <a:spcBef>
                <a:spcPct val="50000"/>
              </a:spcBef>
              <a:buClr>
                <a:srgbClr val="006600"/>
              </a:buClr>
              <a:buSzPct val="120000"/>
              <a:buFont typeface="Symbol" pitchFamily="18" charset="2"/>
              <a:buChar char="§"/>
            </a:pP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sym typeface="Wingdings" pitchFamily="2" charset="2"/>
              </a:rPr>
              <a:t>Castro </a:t>
            </a: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sym typeface="Wingdings" pitchFamily="2" charset="2"/>
              </a:rPr>
              <a:t>“adormeceu” devagar;</a:t>
            </a:r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220960" y="404664"/>
            <a:ext cx="8423006" cy="1470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just">
              <a:lnSpc>
                <a:spcPct val="150000"/>
              </a:lnSpc>
              <a:spcBef>
                <a:spcPct val="50000"/>
              </a:spcBef>
              <a:buClr>
                <a:srgbClr val="006600"/>
              </a:buClr>
              <a:buSzPct val="120000"/>
              <a:buFont typeface="Symbol" pitchFamily="18" charset="2"/>
              <a:buChar char="§"/>
            </a:pP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Castro – profundamente  concentrado </a:t>
            </a: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sym typeface="Wingdings" pitchFamily="2" charset="2"/>
              </a:rPr>
              <a:t> confiança no serviço;</a:t>
            </a:r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212175" y="404664"/>
            <a:ext cx="8464281" cy="1470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just">
              <a:lnSpc>
                <a:spcPct val="150000"/>
              </a:lnSpc>
              <a:spcBef>
                <a:spcPct val="50000"/>
              </a:spcBef>
              <a:buClr>
                <a:srgbClr val="006600"/>
              </a:buClr>
              <a:buSzPct val="120000"/>
              <a:buFont typeface="Symbol" pitchFamily="18" charset="2"/>
              <a:buChar char="§"/>
            </a:pP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sym typeface="Wingdings" pitchFamily="2" charset="2"/>
              </a:rPr>
              <a:t> Clementino aplicou-lhe passes de longo circuito;</a:t>
            </a:r>
            <a:endParaRPr lang="pt-BR" sz="4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7" name="Imagem 6" descr="desdobrament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079696"/>
            <a:ext cx="8712969" cy="4517656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6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251520" y="404664"/>
            <a:ext cx="8712968" cy="6192688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>
            <a:spLocks noChangeArrowheads="1"/>
          </p:cNvSpPr>
          <p:nvPr/>
        </p:nvSpPr>
        <p:spPr bwMode="auto">
          <a:xfrm>
            <a:off x="179263" y="594554"/>
            <a:ext cx="8785225" cy="2208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just">
              <a:lnSpc>
                <a:spcPct val="150000"/>
              </a:lnSpc>
              <a:spcBef>
                <a:spcPct val="50000"/>
              </a:spcBef>
              <a:buClr>
                <a:srgbClr val="006600"/>
              </a:buClr>
              <a:buSzPct val="120000"/>
              <a:buFont typeface="Symbol" pitchFamily="18" charset="2"/>
              <a:buChar char="§"/>
            </a:pP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sym typeface="Wingdings" pitchFamily="2" charset="2"/>
              </a:rPr>
              <a:t>Do </a:t>
            </a: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sym typeface="Wingdings" pitchFamily="2" charset="2"/>
              </a:rPr>
              <a:t>tórax: vapor esbranquiçado que, se acumulando, se transformou em uma duplicata do médium, em tamanho ligeiramente maior;</a:t>
            </a:r>
          </a:p>
        </p:txBody>
      </p:sp>
      <p:pic>
        <p:nvPicPr>
          <p:cNvPr id="7" name="Imagem 6" descr="face-623314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924944"/>
            <a:ext cx="8712968" cy="3657227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251520" y="404664"/>
            <a:ext cx="8712968" cy="6192688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>
            <a:spLocks noChangeArrowheads="1"/>
          </p:cNvSpPr>
          <p:nvPr/>
        </p:nvSpPr>
        <p:spPr bwMode="auto">
          <a:xfrm>
            <a:off x="323528" y="575051"/>
            <a:ext cx="8496944" cy="1470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just">
              <a:lnSpc>
                <a:spcPct val="150000"/>
              </a:lnSpc>
              <a:spcBef>
                <a:spcPct val="50000"/>
              </a:spcBef>
              <a:buClr>
                <a:srgbClr val="006600"/>
              </a:buClr>
              <a:buSzPct val="120000"/>
              <a:buFont typeface="Symbol" pitchFamily="18" charset="2"/>
              <a:buChar char="§"/>
            </a:pP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sym typeface="Wingdings" pitchFamily="2" charset="2"/>
              </a:rPr>
              <a:t>médium – desdobrado  mais desenvolvido, ligado ao físico por cordão vaporoso, </a:t>
            </a:r>
          </a:p>
        </p:txBody>
      </p:sp>
      <p:pic>
        <p:nvPicPr>
          <p:cNvPr id="5" name="Imagem 4" descr="apometria2.gif"/>
          <p:cNvPicPr>
            <a:picLocks noChangeAspect="1"/>
          </p:cNvPicPr>
          <p:nvPr/>
        </p:nvPicPr>
        <p:blipFill>
          <a:blip r:embed="rId2" cstate="print"/>
          <a:srcRect r="53066"/>
          <a:stretch>
            <a:fillRect/>
          </a:stretch>
        </p:blipFill>
        <p:spPr bwMode="auto">
          <a:xfrm>
            <a:off x="251521" y="2403427"/>
            <a:ext cx="8640960" cy="4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323528" y="590702"/>
            <a:ext cx="8640960" cy="1470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50000"/>
              </a:lnSpc>
              <a:spcBef>
                <a:spcPct val="50000"/>
              </a:spcBef>
              <a:buClr>
                <a:srgbClr val="006600"/>
              </a:buClr>
              <a:buSzPct val="120000"/>
              <a:buFont typeface="Symbol" pitchFamily="18" charset="2"/>
              <a:buChar char="§"/>
            </a:pP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sym typeface="Wingdings" pitchFamily="2" charset="2"/>
              </a:rPr>
              <a:t>apresentava-se azulado à direita e alaranjado à esquerda, pesado, e inquieto;</a:t>
            </a:r>
            <a:endParaRPr lang="pt-BR" sz="3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  <a:sym typeface="Wingdings" pitchFamily="2" charset="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51520" y="404664"/>
            <a:ext cx="8712968" cy="6192688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323528" y="544612"/>
            <a:ext cx="8568952" cy="2215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50000"/>
              </a:lnSpc>
              <a:spcBef>
                <a:spcPct val="50000"/>
              </a:spcBef>
              <a:buClr>
                <a:srgbClr val="006600"/>
              </a:buClr>
              <a:buSzPct val="120000"/>
              <a:buFont typeface="Symbol" pitchFamily="18" charset="2"/>
              <a:buChar char="§"/>
              <a:defRPr/>
            </a:pP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sym typeface="Wingdings" pitchFamily="2" charset="2"/>
              </a:rPr>
              <a:t>Clementino </a:t>
            </a: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sym typeface="Wingdings" pitchFamily="2" charset="2"/>
              </a:rPr>
              <a:t>aplicou mais energias  Castro “devolveu” ao físico 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sym typeface="Wingdings" pitchFamily="2" charset="2"/>
              </a:rPr>
              <a:t>forças </a:t>
            </a: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sym typeface="Wingdings" pitchFamily="2" charset="2"/>
              </a:rPr>
              <a:t>que imprimiam irregularidades ao </a:t>
            </a:r>
            <a:r>
              <a:rPr lang="pt-BR" sz="32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sym typeface="Wingdings" pitchFamily="2" charset="2"/>
              </a:rPr>
              <a:t>perispírito</a:t>
            </a: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sym typeface="Wingdings" pitchFamily="2" charset="2"/>
              </a:rPr>
              <a:t>  </a:t>
            </a:r>
            <a:r>
              <a:rPr lang="pt-BR" sz="3200" b="1" u="sng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  <a:sym typeface="Wingdings" pitchFamily="2" charset="2"/>
              </a:rPr>
              <a:t>Duplo Etérico</a:t>
            </a:r>
            <a:endParaRPr lang="pt-BR" sz="2800" b="1" u="sng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pact" pitchFamily="34" charset="0"/>
            </a:endParaRPr>
          </a:p>
        </p:txBody>
      </p:sp>
      <p:pic>
        <p:nvPicPr>
          <p:cNvPr id="4" name="Imagem 3" descr="corpos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297957"/>
            <a:ext cx="8568952" cy="322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251520" y="404664"/>
            <a:ext cx="8712968" cy="6192688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406400" y="483518"/>
            <a:ext cx="4165600" cy="8572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pt-BR" b="1" kern="10" dirty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6600"/>
                </a:solidFill>
                <a:latin typeface="Impact" pitchFamily="34" charset="0"/>
              </a:rPr>
              <a:t>Duplo </a:t>
            </a:r>
            <a:r>
              <a:rPr lang="pt-BR" b="1" kern="10" dirty="0" err="1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6600"/>
                </a:solidFill>
                <a:latin typeface="Impact" pitchFamily="34" charset="0"/>
              </a:rPr>
              <a:t>Etérico</a:t>
            </a:r>
            <a:endParaRPr lang="pt-BR" b="1" kern="10" dirty="0">
              <a:ln w="12700">
                <a:solidFill>
                  <a:schemeClr val="bg1"/>
                </a:solidFill>
                <a:round/>
                <a:headEnd/>
                <a:tailEnd/>
              </a:ln>
              <a:solidFill>
                <a:srgbClr val="006600"/>
              </a:solidFill>
              <a:latin typeface="Impact" pitchFamily="34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95536" y="2276872"/>
            <a:ext cx="504056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Clr>
                <a:srgbClr val="006600"/>
              </a:buClr>
              <a:buSzPct val="120000"/>
            </a:pP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Impact" pitchFamily="34" charset="0"/>
              </a:rPr>
              <a:t>“</a:t>
            </a: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Impact" pitchFamily="34" charset="0"/>
              </a:rPr>
              <a:t>emanações neuropsíquicas que pertencem ao campo 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Impact" pitchFamily="34" charset="0"/>
              </a:rPr>
              <a:t>fisiológico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Impact" pitchFamily="34" charset="0"/>
              </a:rPr>
              <a:t>”</a:t>
            </a:r>
            <a:endParaRPr lang="pt-BR" b="1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latin typeface="Impact" pitchFamily="34" charset="0"/>
            </a:endParaRPr>
          </a:p>
        </p:txBody>
      </p:sp>
      <p:pic>
        <p:nvPicPr>
          <p:cNvPr id="7" name="Imagem 6" descr="o_duplo_eteric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01605" y="764704"/>
            <a:ext cx="3190875" cy="457200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395536" y="2276872"/>
            <a:ext cx="518457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Clr>
                <a:srgbClr val="006600"/>
              </a:buClr>
              <a:buSzPct val="120000"/>
            </a:pP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Impact" pitchFamily="34" charset="0"/>
              </a:rPr>
              <a:t>“destinando-se 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Impact" pitchFamily="34" charset="0"/>
              </a:rPr>
              <a:t>à desintegração... por ocasião da morte renovadora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Impact" pitchFamily="34" charset="0"/>
              </a:rPr>
              <a:t>”</a:t>
            </a:r>
            <a:endParaRPr lang="pt-BR" sz="3200" b="1" dirty="0" smtClean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rgbClr val="006600"/>
              </a:buClr>
              <a:buSzPct val="120000"/>
              <a:buFont typeface="Symbol" pitchFamily="18" charset="2"/>
              <a:buNone/>
            </a:pPr>
            <a:r>
              <a:rPr lang="pt-BR" b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Impact" pitchFamily="34" charset="0"/>
              </a:rPr>
              <a:t>Nos Domínios da Mediunidade, </a:t>
            </a:r>
            <a:r>
              <a:rPr lang="pt-BR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Impact" pitchFamily="34" charset="0"/>
              </a:rPr>
              <a:t>cap</a:t>
            </a:r>
            <a:r>
              <a:rPr lang="pt-BR" b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Impact" pitchFamily="34" charset="0"/>
              </a:rPr>
              <a:t> 11 – André Luiz</a:t>
            </a:r>
            <a:endParaRPr lang="pt-BR" b="1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251520" y="404664"/>
            <a:ext cx="8712968" cy="6192688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>
            <a:spLocks noChangeArrowheads="1"/>
          </p:cNvSpPr>
          <p:nvPr/>
        </p:nvSpPr>
        <p:spPr bwMode="auto">
          <a:xfrm>
            <a:off x="215329" y="546894"/>
            <a:ext cx="8677151" cy="731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just">
              <a:lnSpc>
                <a:spcPct val="150000"/>
              </a:lnSpc>
              <a:spcBef>
                <a:spcPct val="50000"/>
              </a:spcBef>
              <a:buClr>
                <a:srgbClr val="006600"/>
              </a:buClr>
              <a:buSzPct val="120000"/>
              <a:buFont typeface="Symbol" pitchFamily="18" charset="2"/>
              <a:buChar char="§"/>
            </a:pP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É necessário à vida do corpo físico:</a:t>
            </a:r>
          </a:p>
        </p:txBody>
      </p:sp>
      <p:sp>
        <p:nvSpPr>
          <p:cNvPr id="6" name="Retângulo 5"/>
          <p:cNvSpPr/>
          <p:nvPr/>
        </p:nvSpPr>
        <p:spPr>
          <a:xfrm>
            <a:off x="683568" y="548680"/>
            <a:ext cx="7920880" cy="1470146"/>
          </a:xfrm>
          <a:prstGeom prst="rect">
            <a:avLst/>
          </a:prstGeom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Clr>
                <a:srgbClr val="006600"/>
              </a:buClr>
              <a:buSzPct val="120000"/>
              <a:buFont typeface="Symbol" pitchFamily="18" charset="2"/>
              <a:buNone/>
              <a:defRPr/>
            </a:pP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recebe e distribui a força vital proveniente do sol, ligando-se intimamente à saúde física;</a:t>
            </a:r>
          </a:p>
        </p:txBody>
      </p:sp>
      <p:sp>
        <p:nvSpPr>
          <p:cNvPr id="7" name="Retângulo 6"/>
          <p:cNvSpPr/>
          <p:nvPr/>
        </p:nvSpPr>
        <p:spPr>
          <a:xfrm>
            <a:off x="682749" y="548680"/>
            <a:ext cx="799370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Clr>
                <a:srgbClr val="006600"/>
              </a:buClr>
              <a:buSzPct val="120000"/>
              <a:buFont typeface="Symbol" pitchFamily="18" charset="2"/>
              <a:buChar char="§"/>
              <a:defRPr/>
            </a:pP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 É a reprodução exata da forma densa do corpo. Ultrapassa a epiderme em mais ou menos 0,5 cm;</a:t>
            </a:r>
          </a:p>
        </p:txBody>
      </p:sp>
      <p:pic>
        <p:nvPicPr>
          <p:cNvPr id="8" name="Imagem 7" descr="corpos-espirituais-corpo-astral-corpo-mental-corpo-eterico-duplo-eterico-250x1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491880" y="2389697"/>
            <a:ext cx="3528392" cy="420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179512" y="548680"/>
            <a:ext cx="8496944" cy="1470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just">
              <a:lnSpc>
                <a:spcPct val="150000"/>
              </a:lnSpc>
              <a:spcBef>
                <a:spcPct val="50000"/>
              </a:spcBef>
              <a:buClr>
                <a:srgbClr val="006600"/>
              </a:buClr>
              <a:buSzPct val="120000"/>
              <a:buFont typeface="Symbol" pitchFamily="18" charset="2"/>
              <a:buChar char="§"/>
            </a:pP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Impact" pitchFamily="34" charset="0"/>
              </a:rPr>
              <a:t>Constitui-se </a:t>
            </a: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Impact" pitchFamily="34" charset="0"/>
              </a:rPr>
              <a:t>de matéria mais tênue que o corpo físico;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251520" y="404664"/>
            <a:ext cx="8712968" cy="6192688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23527" y="449089"/>
            <a:ext cx="8534753" cy="194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Clr>
                <a:srgbClr val="006600"/>
              </a:buClr>
              <a:buSzPct val="120000"/>
              <a:buFont typeface="Symbol" pitchFamily="18" charset="2"/>
              <a:buChar char="§"/>
              <a:defRPr/>
            </a:pP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 </a:t>
            </a: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É de cor roxa </a:t>
            </a:r>
            <a:r>
              <a:rPr lang="pt-BR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acizentada</a:t>
            </a: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 ou azul acinzentada pálida, fracamente luminoso e de contextura grosseira ou delicada;</a:t>
            </a:r>
          </a:p>
        </p:txBody>
      </p:sp>
      <p:pic>
        <p:nvPicPr>
          <p:cNvPr id="7" name="Imagem 6" descr="aura-1079745_12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2204864"/>
            <a:ext cx="4191182" cy="4365104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DissolvingFlyThru.p3d 2"/>
  <p:tag name="POWER3D OPTIONS" val="Fast "/>
</p:tagLst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3500000" scaled="1"/>
          <a:tileRect/>
        </a:gra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1007</TotalTime>
  <Words>613</Words>
  <Application>Microsoft Office PowerPoint</Application>
  <PresentationFormat>Apresentação na tela (4:3)</PresentationFormat>
  <Paragraphs>59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 O perispírito é constituído de elementos maleáveis obedecendo ao comando do pensamento, 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Damaro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Sibele</dc:creator>
  <cp:lastModifiedBy>Silviane Godinho</cp:lastModifiedBy>
  <cp:revision>93</cp:revision>
  <dcterms:created xsi:type="dcterms:W3CDTF">2004-02-06T22:39:53Z</dcterms:created>
  <dcterms:modified xsi:type="dcterms:W3CDTF">2017-08-21T15:27:28Z</dcterms:modified>
</cp:coreProperties>
</file>