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73" r:id="rId2"/>
    <p:sldId id="256" r:id="rId3"/>
    <p:sldId id="257" r:id="rId4"/>
    <p:sldId id="268" r:id="rId5"/>
    <p:sldId id="258" r:id="rId6"/>
    <p:sldId id="259" r:id="rId7"/>
    <p:sldId id="261" r:id="rId8"/>
    <p:sldId id="263" r:id="rId9"/>
    <p:sldId id="269" r:id="rId10"/>
    <p:sldId id="270" r:id="rId11"/>
    <p:sldId id="265" r:id="rId12"/>
    <p:sldId id="264" r:id="rId13"/>
    <p:sldId id="267" r:id="rId14"/>
    <p:sldId id="275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FFFF"/>
    <a:srgbClr val="33CC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0860" autoAdjust="0"/>
  </p:normalViewPr>
  <p:slideViewPr>
    <p:cSldViewPr>
      <p:cViewPr varScale="1">
        <p:scale>
          <a:sx n="66" d="100"/>
          <a:sy n="66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FD31-7600-4118-AA77-A72D67BA31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7B65-7B4C-4AB6-BAB1-4784CCC3AA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9EB9-8411-49D0-B981-1219FC774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63AB-3E47-455B-8341-33AD807086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243C-1691-42AB-A5C1-E597669C5B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0627-A55D-49CE-B0A8-2254825068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6FCB-E09E-4A6D-AC3E-B23415F668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9F25-B0A3-4BBE-89B9-7B73406563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E92B-A6C7-49E1-B869-2D153BB6E5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5F15B-8723-48AF-9DF0-554A3F18EE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6A04-BAB6-4CB5-B22E-339BD9D03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F571EC-F7DD-4F6C-99C8-0A8255E6F9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395536" y="914400"/>
            <a:ext cx="8636000" cy="8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i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Condensador Ectoplásmico</a:t>
            </a:r>
            <a:endParaRPr lang="pt-BR" sz="4000" b="1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577540" name="Picture 4" descr="C:\Meus documentos\Minhas imagens\atos\pintando_cristo cópi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4519" y="1997075"/>
            <a:ext cx="4999424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butterfly-744115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8712968" cy="352839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762929"/>
            <a:ext cx="8640960" cy="14701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“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Pelo pensamento eles (os espíritos) imprimem a estes fluidos tal ou tal direção;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764704"/>
            <a:ext cx="8640960" cy="7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aglomeram-nos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, combinam ou dispersam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;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76470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formam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conjuntos tendo uma aparência, uma forma, uma cor determinadas...” 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- A Gênese, cap. 14, item 14 – Allan Kardec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03200" y="906945"/>
            <a:ext cx="8737600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doutrinador encarnado recebe essas imagens em seu campo intuitivo, 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0484" name="Picture 14" descr="C:\Meus documentos\Minhas imagens\atos\em_prece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085184"/>
            <a:ext cx="2203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ilecab2"/>
          <p:cNvSpPr>
            <a:spLocks noEditPoints="1" noChangeArrowheads="1"/>
          </p:cNvSpPr>
          <p:nvPr/>
        </p:nvSpPr>
        <p:spPr bwMode="auto">
          <a:xfrm>
            <a:off x="1422400" y="3429000"/>
            <a:ext cx="2743200" cy="16002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0 h 21600"/>
              <a:gd name="T4" fmla="*/ 0 w 21600"/>
              <a:gd name="T5" fmla="*/ 10800 h 21600"/>
              <a:gd name="T6" fmla="*/ 0 w 21600"/>
              <a:gd name="T7" fmla="*/ 20367 h 21600"/>
              <a:gd name="T8" fmla="*/ 10800 w 21600"/>
              <a:gd name="T9" fmla="*/ 21600 h 21600"/>
              <a:gd name="T10" fmla="*/ 21600 w 21600"/>
              <a:gd name="T11" fmla="*/ 20367 h 21600"/>
              <a:gd name="T12" fmla="*/ 21600 w 21600"/>
              <a:gd name="T13" fmla="*/ 10800 h 21600"/>
              <a:gd name="T14" fmla="*/ 21600 w 21600"/>
              <a:gd name="T15" fmla="*/ 0 h 21600"/>
              <a:gd name="T16" fmla="*/ 1004 w 21600"/>
              <a:gd name="T17" fmla="*/ 511 h 21600"/>
              <a:gd name="T18" fmla="*/ 20542 w 21600"/>
              <a:gd name="T19" fmla="*/ 197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66FFCC"/>
              </a:gs>
            </a:gsLst>
            <a:path path="rect">
              <a:fillToRect l="100000" t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>
              <a:latin typeface="Times New Roman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57600" y="4457700"/>
            <a:ext cx="2438400" cy="1074738"/>
            <a:chOff x="1343" y="3744"/>
            <a:chExt cx="1152" cy="903"/>
          </a:xfrm>
        </p:grpSpPr>
        <p:sp>
          <p:nvSpPr>
            <p:cNvPr id="15368" name="Arc 8"/>
            <p:cNvSpPr>
              <a:spLocks/>
            </p:cNvSpPr>
            <p:nvPr/>
          </p:nvSpPr>
          <p:spPr bwMode="auto">
            <a:xfrm rot="3940944">
              <a:off x="1541" y="3840"/>
              <a:ext cx="616" cy="621"/>
            </a:xfrm>
            <a:custGeom>
              <a:avLst/>
              <a:gdLst>
                <a:gd name="T0" fmla="*/ 0 w 21323"/>
                <a:gd name="T1" fmla="*/ 0 h 21498"/>
                <a:gd name="T2" fmla="*/ 0 w 21323"/>
                <a:gd name="T3" fmla="*/ 0 h 21498"/>
                <a:gd name="T4" fmla="*/ 0 w 21323"/>
                <a:gd name="T5" fmla="*/ 0 h 21498"/>
                <a:gd name="T6" fmla="*/ 0 60000 65536"/>
                <a:gd name="T7" fmla="*/ 0 60000 65536"/>
                <a:gd name="T8" fmla="*/ 0 60000 65536"/>
                <a:gd name="T9" fmla="*/ 0 w 21323"/>
                <a:gd name="T10" fmla="*/ 0 h 21498"/>
                <a:gd name="T11" fmla="*/ 21323 w 21323"/>
                <a:gd name="T12" fmla="*/ 21498 h 214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3" h="21498" fill="none" extrusionOk="0">
                  <a:moveTo>
                    <a:pt x="2096" y="-1"/>
                  </a:moveTo>
                  <a:cubicBezTo>
                    <a:pt x="11860" y="951"/>
                    <a:pt x="19757" y="8365"/>
                    <a:pt x="21323" y="18050"/>
                  </a:cubicBezTo>
                </a:path>
                <a:path w="21323" h="21498" stroke="0" extrusionOk="0">
                  <a:moveTo>
                    <a:pt x="2096" y="-1"/>
                  </a:moveTo>
                  <a:cubicBezTo>
                    <a:pt x="11860" y="951"/>
                    <a:pt x="19757" y="8365"/>
                    <a:pt x="21323" y="18050"/>
                  </a:cubicBezTo>
                  <a:lnTo>
                    <a:pt x="0" y="2149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9" name="Arc 9"/>
            <p:cNvSpPr>
              <a:spLocks/>
            </p:cNvSpPr>
            <p:nvPr/>
          </p:nvSpPr>
          <p:spPr bwMode="auto">
            <a:xfrm rot="3845501">
              <a:off x="1638" y="3872"/>
              <a:ext cx="749" cy="653"/>
            </a:xfrm>
            <a:custGeom>
              <a:avLst/>
              <a:gdLst>
                <a:gd name="T0" fmla="*/ 0 w 25900"/>
                <a:gd name="T1" fmla="*/ 0 h 22612"/>
                <a:gd name="T2" fmla="*/ 0 w 25900"/>
                <a:gd name="T3" fmla="*/ 0 h 22612"/>
                <a:gd name="T4" fmla="*/ 0 w 25900"/>
                <a:gd name="T5" fmla="*/ 0 h 22612"/>
                <a:gd name="T6" fmla="*/ 0 60000 65536"/>
                <a:gd name="T7" fmla="*/ 0 60000 65536"/>
                <a:gd name="T8" fmla="*/ 0 60000 65536"/>
                <a:gd name="T9" fmla="*/ 0 w 25900"/>
                <a:gd name="T10" fmla="*/ 0 h 22612"/>
                <a:gd name="T11" fmla="*/ 25900 w 25900"/>
                <a:gd name="T12" fmla="*/ 22612 h 226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900" h="22612" fill="none" extrusionOk="0">
                  <a:moveTo>
                    <a:pt x="0" y="432"/>
                  </a:moveTo>
                  <a:cubicBezTo>
                    <a:pt x="1415" y="144"/>
                    <a:pt x="2855" y="-1"/>
                    <a:pt x="4300" y="0"/>
                  </a:cubicBezTo>
                  <a:cubicBezTo>
                    <a:pt x="16229" y="0"/>
                    <a:pt x="25900" y="9670"/>
                    <a:pt x="25900" y="21600"/>
                  </a:cubicBezTo>
                  <a:cubicBezTo>
                    <a:pt x="25900" y="21937"/>
                    <a:pt x="25892" y="22274"/>
                    <a:pt x="25876" y="22612"/>
                  </a:cubicBezTo>
                </a:path>
                <a:path w="25900" h="22612" stroke="0" extrusionOk="0">
                  <a:moveTo>
                    <a:pt x="0" y="432"/>
                  </a:moveTo>
                  <a:cubicBezTo>
                    <a:pt x="1415" y="144"/>
                    <a:pt x="2855" y="-1"/>
                    <a:pt x="4300" y="0"/>
                  </a:cubicBezTo>
                  <a:cubicBezTo>
                    <a:pt x="16229" y="0"/>
                    <a:pt x="25900" y="9670"/>
                    <a:pt x="25900" y="21600"/>
                  </a:cubicBezTo>
                  <a:cubicBezTo>
                    <a:pt x="25900" y="21937"/>
                    <a:pt x="25892" y="22274"/>
                    <a:pt x="25876" y="22612"/>
                  </a:cubicBezTo>
                  <a:lnTo>
                    <a:pt x="430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0" name="Arc 11"/>
            <p:cNvSpPr>
              <a:spLocks/>
            </p:cNvSpPr>
            <p:nvPr/>
          </p:nvSpPr>
          <p:spPr bwMode="auto">
            <a:xfrm rot="3908901">
              <a:off x="1335" y="3757"/>
              <a:ext cx="613" cy="598"/>
            </a:xfrm>
            <a:custGeom>
              <a:avLst/>
              <a:gdLst>
                <a:gd name="T0" fmla="*/ 0 w 21221"/>
                <a:gd name="T1" fmla="*/ 0 h 20689"/>
                <a:gd name="T2" fmla="*/ 0 w 21221"/>
                <a:gd name="T3" fmla="*/ 0 h 20689"/>
                <a:gd name="T4" fmla="*/ 0 w 21221"/>
                <a:gd name="T5" fmla="*/ 0 h 20689"/>
                <a:gd name="T6" fmla="*/ 0 60000 65536"/>
                <a:gd name="T7" fmla="*/ 0 60000 65536"/>
                <a:gd name="T8" fmla="*/ 0 60000 65536"/>
                <a:gd name="T9" fmla="*/ 0 w 21221"/>
                <a:gd name="T10" fmla="*/ 0 h 20689"/>
                <a:gd name="T11" fmla="*/ 21221 w 21221"/>
                <a:gd name="T12" fmla="*/ 20689 h 20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21" h="20689" fill="none" extrusionOk="0">
                  <a:moveTo>
                    <a:pt x="6207" y="0"/>
                  </a:moveTo>
                  <a:cubicBezTo>
                    <a:pt x="13928" y="2316"/>
                    <a:pt x="19716" y="8739"/>
                    <a:pt x="21220" y="16659"/>
                  </a:cubicBezTo>
                </a:path>
                <a:path w="21221" h="20689" stroke="0" extrusionOk="0">
                  <a:moveTo>
                    <a:pt x="6207" y="0"/>
                  </a:moveTo>
                  <a:cubicBezTo>
                    <a:pt x="13928" y="2316"/>
                    <a:pt x="19716" y="8739"/>
                    <a:pt x="21220" y="16659"/>
                  </a:cubicBezTo>
                  <a:lnTo>
                    <a:pt x="0" y="2068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1" name="Arc 12"/>
            <p:cNvSpPr>
              <a:spLocks/>
            </p:cNvSpPr>
            <p:nvPr/>
          </p:nvSpPr>
          <p:spPr bwMode="auto">
            <a:xfrm rot="3956087">
              <a:off x="1677" y="3829"/>
              <a:ext cx="903" cy="733"/>
            </a:xfrm>
            <a:custGeom>
              <a:avLst/>
              <a:gdLst>
                <a:gd name="T0" fmla="*/ 0 w 31269"/>
                <a:gd name="T1" fmla="*/ 0 h 25378"/>
                <a:gd name="T2" fmla="*/ 0 w 31269"/>
                <a:gd name="T3" fmla="*/ 0 h 25378"/>
                <a:gd name="T4" fmla="*/ 0 w 31269"/>
                <a:gd name="T5" fmla="*/ 0 h 25378"/>
                <a:gd name="T6" fmla="*/ 0 60000 65536"/>
                <a:gd name="T7" fmla="*/ 0 60000 65536"/>
                <a:gd name="T8" fmla="*/ 0 60000 65536"/>
                <a:gd name="T9" fmla="*/ 0 w 31269"/>
                <a:gd name="T10" fmla="*/ 0 h 25378"/>
                <a:gd name="T11" fmla="*/ 31269 w 31269"/>
                <a:gd name="T12" fmla="*/ 25378 h 253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69" h="25378" fill="none" extrusionOk="0">
                  <a:moveTo>
                    <a:pt x="-1" y="2284"/>
                  </a:moveTo>
                  <a:cubicBezTo>
                    <a:pt x="3001" y="782"/>
                    <a:pt x="6312" y="-1"/>
                    <a:pt x="9669" y="0"/>
                  </a:cubicBezTo>
                  <a:cubicBezTo>
                    <a:pt x="21598" y="0"/>
                    <a:pt x="31269" y="9670"/>
                    <a:pt x="31269" y="21600"/>
                  </a:cubicBezTo>
                  <a:cubicBezTo>
                    <a:pt x="31269" y="22866"/>
                    <a:pt x="31157" y="24130"/>
                    <a:pt x="30936" y="25378"/>
                  </a:cubicBezTo>
                </a:path>
                <a:path w="31269" h="25378" stroke="0" extrusionOk="0">
                  <a:moveTo>
                    <a:pt x="-1" y="2284"/>
                  </a:moveTo>
                  <a:cubicBezTo>
                    <a:pt x="3001" y="782"/>
                    <a:pt x="6312" y="-1"/>
                    <a:pt x="9669" y="0"/>
                  </a:cubicBezTo>
                  <a:cubicBezTo>
                    <a:pt x="21598" y="0"/>
                    <a:pt x="31269" y="9670"/>
                    <a:pt x="31269" y="21600"/>
                  </a:cubicBezTo>
                  <a:cubicBezTo>
                    <a:pt x="31269" y="22866"/>
                    <a:pt x="31157" y="24130"/>
                    <a:pt x="30936" y="25378"/>
                  </a:cubicBezTo>
                  <a:lnTo>
                    <a:pt x="966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3" name="Imagem 12" descr="RECORDAR.JPG"/>
          <p:cNvPicPr>
            <a:picLocks noChangeAspect="1"/>
          </p:cNvPicPr>
          <p:nvPr/>
        </p:nvPicPr>
        <p:blipFill>
          <a:blip r:embed="rId4" cstate="print"/>
          <a:srcRect l="46571" t="24490" r="36903" b="53061"/>
          <a:stretch>
            <a:fillRect/>
          </a:stretch>
        </p:blipFill>
        <p:spPr bwMode="auto">
          <a:xfrm>
            <a:off x="1835150" y="3573463"/>
            <a:ext cx="18002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51520" y="90872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auxiliado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pelas energias magnéticas do plano espiritual.”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Nos Domínios da Mediunidade, cap. 7 – André Luiz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75208" y="646237"/>
            <a:ext cx="8617272" cy="230832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“Pessoas que exteriorizam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sentimentos menos dignos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equivalentes a </a:t>
            </a: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princípios envenenados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nascidos das viciações de variada espécie,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35697" y="3356992"/>
            <a:ext cx="5174704" cy="3096345"/>
            <a:chOff x="1104" y="1968"/>
            <a:chExt cx="2208" cy="2112"/>
          </a:xfrm>
        </p:grpSpPr>
        <p:sp>
          <p:nvSpPr>
            <p:cNvPr id="10243" name="filecab2"/>
            <p:cNvSpPr>
              <a:spLocks noEditPoints="1" noChangeArrowheads="1"/>
            </p:cNvSpPr>
            <p:nvPr/>
          </p:nvSpPr>
          <p:spPr bwMode="auto">
            <a:xfrm>
              <a:off x="1104" y="1968"/>
              <a:ext cx="2208" cy="2112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0 h 21600"/>
                <a:gd name="T4" fmla="*/ 0 w 21600"/>
                <a:gd name="T5" fmla="*/ 10800 h 21600"/>
                <a:gd name="T6" fmla="*/ 0 w 21600"/>
                <a:gd name="T7" fmla="*/ 20367 h 21600"/>
                <a:gd name="T8" fmla="*/ 10800 w 21600"/>
                <a:gd name="T9" fmla="*/ 21600 h 21600"/>
                <a:gd name="T10" fmla="*/ 21600 w 21600"/>
                <a:gd name="T11" fmla="*/ 20367 h 21600"/>
                <a:gd name="T12" fmla="*/ 21600 w 21600"/>
                <a:gd name="T13" fmla="*/ 10800 h 21600"/>
                <a:gd name="T14" fmla="*/ 21600 w 21600"/>
                <a:gd name="T15" fmla="*/ 0 h 21600"/>
                <a:gd name="T16" fmla="*/ 1004 w 21600"/>
                <a:gd name="T17" fmla="*/ 511 h 21600"/>
                <a:gd name="T18" fmla="*/ 20542 w 21600"/>
                <a:gd name="T19" fmla="*/ 1976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10800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0" y="20367"/>
                  </a:lnTo>
                  <a:lnTo>
                    <a:pt x="5807" y="20367"/>
                  </a:lnTo>
                  <a:lnTo>
                    <a:pt x="5807" y="20637"/>
                  </a:lnTo>
                  <a:lnTo>
                    <a:pt x="5970" y="20818"/>
                  </a:lnTo>
                  <a:lnTo>
                    <a:pt x="6133" y="20968"/>
                  </a:lnTo>
                  <a:lnTo>
                    <a:pt x="6404" y="21239"/>
                  </a:lnTo>
                  <a:lnTo>
                    <a:pt x="6567" y="21419"/>
                  </a:lnTo>
                  <a:lnTo>
                    <a:pt x="7055" y="21510"/>
                  </a:lnTo>
                  <a:lnTo>
                    <a:pt x="7544" y="21600"/>
                  </a:lnTo>
                  <a:lnTo>
                    <a:pt x="8141" y="21600"/>
                  </a:lnTo>
                  <a:lnTo>
                    <a:pt x="10800" y="21600"/>
                  </a:lnTo>
                  <a:lnTo>
                    <a:pt x="13188" y="21600"/>
                  </a:lnTo>
                  <a:lnTo>
                    <a:pt x="13948" y="21600"/>
                  </a:lnTo>
                  <a:lnTo>
                    <a:pt x="14436" y="21510"/>
                  </a:lnTo>
                  <a:lnTo>
                    <a:pt x="14708" y="21419"/>
                  </a:lnTo>
                  <a:lnTo>
                    <a:pt x="15033" y="21239"/>
                  </a:lnTo>
                  <a:lnTo>
                    <a:pt x="15359" y="20968"/>
                  </a:lnTo>
                  <a:lnTo>
                    <a:pt x="15522" y="20818"/>
                  </a:lnTo>
                  <a:lnTo>
                    <a:pt x="15684" y="20637"/>
                  </a:lnTo>
                  <a:lnTo>
                    <a:pt x="15684" y="20367"/>
                  </a:lnTo>
                  <a:lnTo>
                    <a:pt x="21600" y="20367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0" y="0"/>
                  </a:lnTo>
                  <a:close/>
                  <a:moveTo>
                    <a:pt x="7055" y="20367"/>
                  </a:moveTo>
                  <a:lnTo>
                    <a:pt x="7055" y="20547"/>
                  </a:lnTo>
                  <a:lnTo>
                    <a:pt x="7055" y="20637"/>
                  </a:lnTo>
                  <a:lnTo>
                    <a:pt x="7218" y="20728"/>
                  </a:lnTo>
                  <a:lnTo>
                    <a:pt x="7381" y="20818"/>
                  </a:lnTo>
                  <a:lnTo>
                    <a:pt x="7544" y="20908"/>
                  </a:lnTo>
                  <a:lnTo>
                    <a:pt x="7707" y="20968"/>
                  </a:lnTo>
                  <a:lnTo>
                    <a:pt x="7815" y="20968"/>
                  </a:lnTo>
                  <a:lnTo>
                    <a:pt x="8141" y="20968"/>
                  </a:lnTo>
                  <a:lnTo>
                    <a:pt x="13188" y="20968"/>
                  </a:lnTo>
                  <a:lnTo>
                    <a:pt x="13459" y="20968"/>
                  </a:lnTo>
                  <a:lnTo>
                    <a:pt x="13785" y="20968"/>
                  </a:lnTo>
                  <a:lnTo>
                    <a:pt x="13948" y="20908"/>
                  </a:lnTo>
                  <a:lnTo>
                    <a:pt x="14111" y="20818"/>
                  </a:lnTo>
                  <a:lnTo>
                    <a:pt x="14273" y="20728"/>
                  </a:lnTo>
                  <a:lnTo>
                    <a:pt x="14273" y="20637"/>
                  </a:lnTo>
                  <a:lnTo>
                    <a:pt x="14436" y="20547"/>
                  </a:lnTo>
                  <a:lnTo>
                    <a:pt x="14436" y="20367"/>
                  </a:lnTo>
                  <a:lnTo>
                    <a:pt x="7055" y="20367"/>
                  </a:lnTo>
                  <a:close/>
                </a:path>
                <a:path w="21600" h="21600" extrusionOk="0">
                  <a:moveTo>
                    <a:pt x="7055" y="20367"/>
                  </a:moveTo>
                  <a:lnTo>
                    <a:pt x="5807" y="20367"/>
                  </a:lnTo>
                  <a:lnTo>
                    <a:pt x="21600" y="20367"/>
                  </a:lnTo>
                </a:path>
              </a:pathLst>
            </a:custGeom>
            <a:gradFill rotWithShape="0">
              <a:gsLst>
                <a:gs pos="0">
                  <a:srgbClr val="00CC66"/>
                </a:gs>
                <a:gs pos="100000">
                  <a:srgbClr val="66FFCC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>
                <a:latin typeface="Times New Roman" charset="0"/>
              </a:endParaRPr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1344" y="2304"/>
              <a:ext cx="816" cy="768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17999">
                  <a:srgbClr val="777777"/>
                </a:gs>
                <a:gs pos="31000">
                  <a:srgbClr val="292929"/>
                </a:gs>
                <a:gs pos="33000">
                  <a:srgbClr val="B2B2B2"/>
                </a:gs>
                <a:gs pos="37000">
                  <a:srgbClr val="FFFFFF"/>
                </a:gs>
                <a:gs pos="78999">
                  <a:srgbClr val="5F5F5F"/>
                </a:gs>
                <a:gs pos="87000">
                  <a:srgbClr val="5F5F5F"/>
                </a:gs>
                <a:gs pos="100000">
                  <a:srgbClr val="CBCBCB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1776" y="2928"/>
              <a:ext cx="816" cy="816"/>
            </a:xfrm>
            <a:prstGeom prst="ellipse">
              <a:avLst/>
            </a:prstGeom>
            <a:gradFill rotWithShape="0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1776" y="2400"/>
              <a:ext cx="768" cy="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1296" y="2928"/>
              <a:ext cx="768" cy="76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1872" y="2208"/>
              <a:ext cx="768" cy="672"/>
            </a:xfrm>
            <a:prstGeom prst="ellipse">
              <a:avLst/>
            </a:prstGeom>
            <a:gradFill rotWithShape="0">
              <a:gsLst>
                <a:gs pos="0">
                  <a:srgbClr val="7F7F7F"/>
                </a:gs>
                <a:gs pos="21001">
                  <a:srgbClr val="FFFFFF"/>
                </a:gs>
                <a:gs pos="24001">
                  <a:srgbClr val="1F1F1F"/>
                </a:gs>
                <a:gs pos="34000">
                  <a:srgbClr val="CFCFCF"/>
                </a:gs>
                <a:gs pos="47000">
                  <a:srgbClr val="CFCFCF"/>
                </a:gs>
                <a:gs pos="58000">
                  <a:srgbClr val="636363"/>
                </a:gs>
                <a:gs pos="82001">
                  <a:srgbClr val="FFFFFF"/>
                </a:gs>
                <a:gs pos="84000">
                  <a:srgbClr val="1F1F1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2256" y="2640"/>
              <a:ext cx="720" cy="768"/>
            </a:xfrm>
            <a:prstGeom prst="ellipse">
              <a:avLst/>
            </a:prstGeom>
            <a:gradFill rotWithShape="0">
              <a:gsLst>
                <a:gs pos="0">
                  <a:srgbClr val="7F7F7F"/>
                </a:gs>
                <a:gs pos="21001">
                  <a:srgbClr val="FFFFFF"/>
                </a:gs>
                <a:gs pos="24001">
                  <a:srgbClr val="1F1F1F"/>
                </a:gs>
                <a:gs pos="34000">
                  <a:srgbClr val="CFCFCF"/>
                </a:gs>
                <a:gs pos="47000">
                  <a:srgbClr val="CFCFCF"/>
                </a:gs>
                <a:gs pos="58000">
                  <a:srgbClr val="636363"/>
                </a:gs>
                <a:gs pos="82001">
                  <a:srgbClr val="FFFFFF"/>
                </a:gs>
                <a:gs pos="84000">
                  <a:srgbClr val="1F1F1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2304" y="3216"/>
              <a:ext cx="672" cy="62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352" y="2256"/>
              <a:ext cx="672" cy="672"/>
            </a:xfrm>
            <a:prstGeom prst="ellipse">
              <a:avLst/>
            </a:prstGeom>
            <a:gradFill rotWithShape="0">
              <a:gsLst>
                <a:gs pos="0">
                  <a:srgbClr val="EAEAEA"/>
                </a:gs>
                <a:gs pos="9000">
                  <a:srgbClr val="777777"/>
                </a:gs>
                <a:gs pos="15500">
                  <a:srgbClr val="292929"/>
                </a:gs>
                <a:gs pos="16499">
                  <a:srgbClr val="B2B2B2"/>
                </a:gs>
                <a:gs pos="18500">
                  <a:srgbClr val="FFFFFF"/>
                </a:gs>
                <a:gs pos="39500">
                  <a:srgbClr val="5F5F5F"/>
                </a:gs>
                <a:gs pos="43500">
                  <a:srgbClr val="5F5F5F"/>
                </a:gs>
                <a:gs pos="50000">
                  <a:srgbClr val="CBCBCB"/>
                </a:gs>
                <a:gs pos="56500">
                  <a:srgbClr val="5F5F5F"/>
                </a:gs>
                <a:gs pos="60501">
                  <a:srgbClr val="5F5F5F"/>
                </a:gs>
                <a:gs pos="81500">
                  <a:srgbClr val="FFFFFF"/>
                </a:gs>
                <a:gs pos="83501">
                  <a:srgbClr val="B2B2B2"/>
                </a:gs>
                <a:gs pos="84500">
                  <a:srgbClr val="292929"/>
                </a:gs>
                <a:gs pos="91000">
                  <a:srgbClr val="777777"/>
                </a:gs>
                <a:gs pos="100000">
                  <a:srgbClr val="EAEAE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323528" y="692696"/>
            <a:ext cx="8568952" cy="22088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perturbam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enormemente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 atividades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dessa natureza, porquanto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arrojam no condensador as sombras de que se fazem veículo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... 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7975" y="2420938"/>
            <a:ext cx="2032000" cy="1679755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100000" b="100000"/>
            </a:path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Disciplina Mediúnica Depende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454400" y="2571750"/>
            <a:ext cx="2946400" cy="1125757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r="100000" b="100000"/>
            </a:path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Aprimoramento Espiritual</a:t>
            </a:r>
          </a:p>
        </p:txBody>
      </p:sp>
      <p:pic>
        <p:nvPicPr>
          <p:cNvPr id="24580" name="Picture 5" descr="C:\Meus documentos\Minhas imagens\Tipos\chinês_orando cópi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67819" y="2372866"/>
            <a:ext cx="1624919" cy="19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743200" y="571500"/>
            <a:ext cx="3962400" cy="1125757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l="100000" t="100000"/>
            </a:path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Devotamento à Tarefa Mediúnica</a:t>
            </a:r>
          </a:p>
        </p:txBody>
      </p:sp>
      <p:pic>
        <p:nvPicPr>
          <p:cNvPr id="24582" name="Picture 9" descr="C:\Meus documentos\Minhas imagens\partes do corpo\mãos_prece cópia.jpg"/>
          <p:cNvPicPr>
            <a:picLocks noChangeAspect="1" noChangeArrowheads="1"/>
          </p:cNvPicPr>
          <p:nvPr/>
        </p:nvPicPr>
        <p:blipFill>
          <a:blip r:embed="rId4" cstate="print"/>
          <a:srcRect l="25321"/>
          <a:stretch>
            <a:fillRect/>
          </a:stretch>
        </p:blipFill>
        <p:spPr bwMode="auto">
          <a:xfrm>
            <a:off x="7166314" y="548680"/>
            <a:ext cx="1510142" cy="134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1320800" y="5041900"/>
            <a:ext cx="3048000" cy="1125757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rect">
              <a:fillToRect t="100000" r="100000"/>
            </a:path>
          </a:gra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Bondade com Todos e o Desejo de Servir</a:t>
            </a:r>
          </a:p>
        </p:txBody>
      </p:sp>
      <p:cxnSp>
        <p:nvCxnSpPr>
          <p:cNvPr id="24584" name="AutoShape 11"/>
          <p:cNvCxnSpPr>
            <a:cxnSpLocks noChangeShapeType="1"/>
            <a:stCxn id="24578" idx="3"/>
            <a:endCxn id="24579" idx="1"/>
          </p:cNvCxnSpPr>
          <p:nvPr/>
        </p:nvCxnSpPr>
        <p:spPr bwMode="auto">
          <a:xfrm flipV="1">
            <a:off x="2339975" y="3134629"/>
            <a:ext cx="1114425" cy="126187"/>
          </a:xfrm>
          <a:prstGeom prst="straightConnector1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</p:cxnSp>
      <p:cxnSp>
        <p:nvCxnSpPr>
          <p:cNvPr id="24585" name="AutoShape 12"/>
          <p:cNvCxnSpPr>
            <a:cxnSpLocks noChangeShapeType="1"/>
            <a:stCxn id="24578" idx="0"/>
            <a:endCxn id="24581" idx="1"/>
          </p:cNvCxnSpPr>
          <p:nvPr/>
        </p:nvCxnSpPr>
        <p:spPr bwMode="auto">
          <a:xfrm rot="5400000" flipH="1" flipV="1">
            <a:off x="1390308" y="1068047"/>
            <a:ext cx="1286559" cy="1419225"/>
          </a:xfrm>
          <a:prstGeom prst="bentConnector2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triangle" w="med" len="med"/>
          </a:ln>
        </p:spPr>
      </p:cxnSp>
      <p:cxnSp>
        <p:nvCxnSpPr>
          <p:cNvPr id="24586" name="AutoShape 13"/>
          <p:cNvCxnSpPr>
            <a:cxnSpLocks noChangeShapeType="1"/>
            <a:stCxn id="24578" idx="2"/>
            <a:endCxn id="24583" idx="0"/>
          </p:cNvCxnSpPr>
          <p:nvPr/>
        </p:nvCxnSpPr>
        <p:spPr bwMode="auto">
          <a:xfrm rot="16200000" flipH="1">
            <a:off x="1613784" y="3810883"/>
            <a:ext cx="941207" cy="15208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A50021"/>
            </a:solidFill>
            <a:miter lim="800000"/>
            <a:headEnd/>
            <a:tailEnd type="triangle" w="med" len="med"/>
          </a:ln>
        </p:spPr>
      </p:cxnSp>
      <p:pic>
        <p:nvPicPr>
          <p:cNvPr id="24587" name="Picture 14" descr="C:\Meus documentos\Minhas imagens\atos\lendo_1 cópia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60032" y="4725144"/>
            <a:ext cx="3159799" cy="15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1016000" y="6308725"/>
            <a:ext cx="782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4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Estudando a Mediunidade, cap.9 – Martins Peralva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1" grpId="0" animBg="1"/>
      <p:bldP spid="24583" grpId="0" animBg="1"/>
      <p:bldP spid="245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1794877"/>
            <a:ext cx="48965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 </a:t>
            </a:r>
          </a:p>
          <a:p>
            <a:pPr algn="just"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Se duvidas do nosso dever de auxiliar os semelhantes, através da mediunidade, observa a obra imensa do Evangelho e pensa no que seria de nós, se Jesus houvesse duvidado de Deus”	</a:t>
            </a:r>
          </a:p>
          <a:p>
            <a:pPr algn="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Emmanuel</a:t>
            </a:r>
          </a:p>
          <a:p>
            <a:pPr algn="just"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Martins Peralva - Mediunidade e Evolução - Cap. 32 </a:t>
            </a:r>
            <a:endParaRPr lang="pt-BR" sz="1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4819" name="Imagem 4" descr="Sermão da montanha có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476672"/>
            <a:ext cx="353536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WordArt 3"/>
          <p:cNvSpPr>
            <a:spLocks noChangeArrowheads="1" noChangeShapeType="1" noTextEdit="1"/>
          </p:cNvSpPr>
          <p:nvPr/>
        </p:nvSpPr>
        <p:spPr bwMode="auto">
          <a:xfrm>
            <a:off x="466254" y="692697"/>
            <a:ext cx="482582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51"/>
              </a:avLst>
            </a:prstTxWarp>
          </a:bodyPr>
          <a:lstStyle/>
          <a:p>
            <a:r>
              <a:rPr lang="pt-BR" sz="5400" b="1" kern="10" dirty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Impact" pitchFamily="34" charset="0"/>
                <a:ea typeface="+mn-lt"/>
                <a:cs typeface="+mn-lt"/>
              </a:rPr>
              <a:t>REFLEXÃO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1200" y="595313"/>
            <a:ext cx="7721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FORMAÇÃO MEDIÚNICA III</a:t>
            </a:r>
          </a:p>
          <a:p>
            <a:pPr algn="ctr">
              <a:spcBef>
                <a:spcPct val="50000"/>
              </a:spcBef>
              <a:defRPr/>
            </a:pPr>
            <a:endParaRPr lang="pt-BR" sz="2000" b="1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800" b="1" i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O Condensador Ectoplásmico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3028950"/>
            <a:ext cx="4673600" cy="1143000"/>
            <a:chOff x="1008" y="2208"/>
            <a:chExt cx="2208" cy="960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  <a:latin typeface="Impact" pitchFamily="34" charset="0"/>
              </a:endParaRPr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1548" y="2295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tx2">
                        <a:lumMod val="20000"/>
                        <a:lumOff val="80000"/>
                      </a:schemeClr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08000" y="4733925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Refletir sobre a importância da preparação mediúnica diária e explicar a utilização do Condensador para o atendimento aos espíritos sofredores.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04664"/>
            <a:ext cx="8713788" cy="6192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47216" y="249246"/>
            <a:ext cx="8473256" cy="73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u="sng" dirty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Prece Inicial (coletiva</a:t>
            </a:r>
            <a:r>
              <a:rPr lang="pt-BR" sz="3200" b="1" u="sng" dirty="0" smtClean="0">
                <a:ln w="28575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)</a:t>
            </a:r>
            <a:endParaRPr lang="pt-BR" sz="3200" b="1" u="sng" dirty="0">
              <a:ln w="28575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87672" y="2492896"/>
            <a:ext cx="8432800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itchFamily="34" charset="0"/>
              </a:rPr>
              <a:t>O Papel de Cada Um </a:t>
            </a:r>
            <a:r>
              <a:rPr lang="pt-BR" kern="10" dirty="0" smtClean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itchFamily="34" charset="0"/>
              </a:rPr>
              <a:t>no</a:t>
            </a:r>
          </a:p>
          <a:p>
            <a:pPr algn="ctr"/>
            <a:r>
              <a:rPr lang="pt-BR" kern="10" dirty="0" smtClean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itchFamily="34" charset="0"/>
              </a:rPr>
              <a:t> Trabalho Mediúnico </a:t>
            </a:r>
            <a:endParaRPr lang="pt-BR" kern="10" dirty="0"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124744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“...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pensamento coletivo adquire força pelo número; </a:t>
            </a:r>
            <a:endParaRPr lang="pt-BR" sz="2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1124744"/>
            <a:ext cx="8712968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um 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conjunto de pensamentos idênticos, tendo o bem por objetivo, </a:t>
            </a:r>
            <a:endParaRPr lang="pt-BR" sz="2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883746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terá </a:t>
            </a:r>
            <a:r>
              <a:rPr lang="pt-BR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mais força para neutralizar a ação dos maus espíritos.”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Desobsessão</a:t>
            </a:r>
            <a:r>
              <a:rPr lang="pt-BR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por Corrente Magnética – Maurício Crispim</a:t>
            </a:r>
            <a:endParaRPr lang="pt-BR" sz="2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9" name="Imagem 8" descr="girls-463090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00" y="2996952"/>
            <a:ext cx="8688288" cy="3600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79512" y="408968"/>
            <a:ext cx="8784976" cy="7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Dirigente</a:t>
            </a:r>
            <a:endParaRPr lang="pt-BR" sz="3200" b="1" u="sng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pic>
        <p:nvPicPr>
          <p:cNvPr id="6" name="Imagem 5" descr="faces-214834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933056"/>
            <a:ext cx="8712969" cy="266429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1520" y="1268760"/>
            <a:ext cx="8658200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“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Cabe ao Dirigente coordenar as ações das atividades mediúnicas, buscando a unidade da vibração, o ritmo e harmonia.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1268760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Quanto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maior a unidade vibratória, maiores os efeitos e resultados, 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1268760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bem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como os benefícios dos sofredores de ambos os planos da existência.”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Desobsessão</a:t>
            </a: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por Corrente Magnética – Maurício Crispim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146" name="Imagem 6" descr="galax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0825" y="2852936"/>
            <a:ext cx="86423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06400" y="1251917"/>
            <a:ext cx="833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“...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Doadores de fluidos vitais e raios mentais que formam o manancial magnético terapêutico que destina-se aos sofredores”.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46075" y="1268760"/>
            <a:ext cx="8402638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Primeiros </a:t>
            </a:r>
            <a:r>
              <a:rPr lang="pt-BR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socorristas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e doutrinadores dos sofredores”.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1800" b="1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Desobsessão</a:t>
            </a:r>
            <a:r>
              <a:rPr lang="pt-BR" sz="1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por Corrente Magnética – Maurício Crispim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23850" y="1251917"/>
            <a:ext cx="8496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Mesa cirúrgica que sustenta transitoriamente o enfermo, banhando-o em energias positivas e possibilitando a ação dos médicos espirituais.”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21787" y="476672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Médiuns Psicofônicos</a:t>
            </a:r>
            <a:endParaRPr lang="pt-BR" sz="3200" b="1" u="sng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340768"/>
            <a:ext cx="8659688" cy="12979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Colaboradores prestimosos de todas as ações magnéticas, fluídicas e mentais da corrente de força.”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1520" y="1323925"/>
            <a:ext cx="8712968" cy="138499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“Agem em benefício dos médiuns psicofônicos auxiliando-os energeticamente.”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51520" y="1340768"/>
            <a:ext cx="8640316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“Assistem os espíritos sofredores”.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15776" y="1340768"/>
            <a:ext cx="8748712" cy="12926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“Aplicam passes nos pacientes encarnados.”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1800" b="1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Desobsessão</a:t>
            </a:r>
            <a:r>
              <a:rPr lang="pt-BR" sz="1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 por Corrente Magnética – Maurício Crispim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15816" y="548680"/>
            <a:ext cx="334418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Médiuns Passistas</a:t>
            </a:r>
            <a:endParaRPr lang="pt-BR" sz="3200" dirty="0"/>
          </a:p>
        </p:txBody>
      </p:sp>
      <p:pic>
        <p:nvPicPr>
          <p:cNvPr id="10" name="Imagem 9" descr="heart-2433814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8640960" cy="36004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23850" y="404664"/>
            <a:ext cx="8352606" cy="73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SzPct val="80000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 Condensador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Ectoplásmico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7" name="Imagem 6" descr="television-1923791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140968"/>
            <a:ext cx="8424936" cy="33843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1340768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SzPct val="80000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“...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uma tela de gaze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tenuíssima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com dispositivos especiais,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1340768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SzPct val="80000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medindo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por inteiro um metro quadrado aproximadamente.”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753302"/>
            <a:ext cx="8588375" cy="73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Áulus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explica que 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aparelho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9219" name="Picture 3" descr="C:\Meus documentos\Minhas imagens\atos\elementos-força cópi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280" y="3140968"/>
            <a:ext cx="86412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51520" y="76470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“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tem a propriedade de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>
                  <a:solidFill>
                    <a:schemeClr val="bg1"/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concentrar em si os raios de força projetados pelos componentes da reunião</a:t>
            </a:r>
            <a:r>
              <a:rPr lang="pt-BR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764704"/>
            <a:ext cx="8514184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SzPct val="80000"/>
              <a:buFontTx/>
              <a:buBlip>
                <a:blip r:embed="rId3"/>
              </a:buBlip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reproduzindo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 imagens que fluem do pensamento da entidade comunicante”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962144"/>
            <a:ext cx="8534400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SzPct val="80000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êxito do trabalho </a:t>
            </a:r>
            <a:r>
              <a:rPr lang="pt-BR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depende dos componentes do grupo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abstract-1900425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5"/>
            <a:ext cx="8676456" cy="331236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980728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SzPct val="80000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“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as energias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ectoplásmicas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são fornecidas pelo conjunto dos companheiros encarnados,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980728"/>
            <a:ext cx="8640960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SzPct val="80000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em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favor de irmãos que ainda se encontram semimaterializados nas faixas vibratórias da experiência física”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214</Words>
  <Application>Microsoft Office PowerPoint</Application>
  <PresentationFormat>Apresentação na tela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Damaro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Sibele</dc:creator>
  <cp:lastModifiedBy>Silviane Godinho</cp:lastModifiedBy>
  <cp:revision>58</cp:revision>
  <dcterms:created xsi:type="dcterms:W3CDTF">2004-02-03T12:45:13Z</dcterms:created>
  <dcterms:modified xsi:type="dcterms:W3CDTF">2017-08-07T22:00:07Z</dcterms:modified>
</cp:coreProperties>
</file>