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59" r:id="rId3"/>
    <p:sldId id="271" r:id="rId4"/>
    <p:sldId id="273" r:id="rId5"/>
    <p:sldId id="283" r:id="rId6"/>
    <p:sldId id="274" r:id="rId7"/>
    <p:sldId id="275" r:id="rId8"/>
    <p:sldId id="276" r:id="rId9"/>
    <p:sldId id="277" r:id="rId10"/>
    <p:sldId id="284" r:id="rId11"/>
    <p:sldId id="278" r:id="rId12"/>
    <p:sldId id="285" r:id="rId13"/>
    <p:sldId id="263" r:id="rId14"/>
    <p:sldId id="265" r:id="rId15"/>
    <p:sldId id="292" r:id="rId16"/>
    <p:sldId id="286" r:id="rId17"/>
    <p:sldId id="287" r:id="rId18"/>
    <p:sldId id="288" r:id="rId19"/>
    <p:sldId id="289" r:id="rId20"/>
    <p:sldId id="290" r:id="rId21"/>
    <p:sldId id="291" r:id="rId22"/>
    <p:sldId id="282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0EB2E-FF0A-419A-8057-8496F9F5594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670ADA-327D-480F-AB42-9501DA05B6B9}">
      <dgm:prSet phldrT="[Texto]" custT="1"/>
      <dgm:spPr/>
      <dgm:t>
        <a:bodyPr/>
        <a:lstStyle/>
        <a:p>
          <a:pPr algn="just"/>
          <a:r>
            <a: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rPr>
            <a:t>Nos </a:t>
          </a:r>
          <a:r>
            <a: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rPr>
            <a:t>iniciantes</a:t>
          </a:r>
          <a:r>
            <a: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rPr>
            <a:t>, tal contato inicial funciona como a sugestão hipnótica, onde a entidade submete </a:t>
          </a:r>
          <a:r>
            <a: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rPr>
            <a:t>a vontade do médium à sua. </a:t>
          </a:r>
          <a:endParaRPr lang="pt-BR" sz="3200" dirty="0"/>
        </a:p>
      </dgm:t>
    </dgm:pt>
    <dgm:pt modelId="{F5C218E7-309D-4F75-BD05-A6AC8ED5D329}" type="parTrans" cxnId="{C658E36F-6972-4940-BC9F-4E9C37C850D3}">
      <dgm:prSet/>
      <dgm:spPr/>
      <dgm:t>
        <a:bodyPr/>
        <a:lstStyle/>
        <a:p>
          <a:endParaRPr lang="pt-BR"/>
        </a:p>
      </dgm:t>
    </dgm:pt>
    <dgm:pt modelId="{BD1516D3-0EF2-4BC2-A74C-6C5D66E5CF39}" type="sibTrans" cxnId="{C658E36F-6972-4940-BC9F-4E9C37C850D3}">
      <dgm:prSet/>
      <dgm:spPr/>
      <dgm:t>
        <a:bodyPr/>
        <a:lstStyle/>
        <a:p>
          <a:endParaRPr lang="pt-BR"/>
        </a:p>
      </dgm:t>
    </dgm:pt>
    <dgm:pt modelId="{6F84097A-B666-4CE0-8CA8-083E38E015C6}" type="pres">
      <dgm:prSet presAssocID="{DC60EB2E-FF0A-419A-8057-8496F9F559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B9261E-2687-4476-962C-DFED69C2B317}" type="pres">
      <dgm:prSet presAssocID="{BA670ADA-327D-480F-AB42-9501DA05B6B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58E36F-6972-4940-BC9F-4E9C37C850D3}" srcId="{DC60EB2E-FF0A-419A-8057-8496F9F5594C}" destId="{BA670ADA-327D-480F-AB42-9501DA05B6B9}" srcOrd="0" destOrd="0" parTransId="{F5C218E7-309D-4F75-BD05-A6AC8ED5D329}" sibTransId="{BD1516D3-0EF2-4BC2-A74C-6C5D66E5CF39}"/>
    <dgm:cxn modelId="{76366C00-E4C7-4B96-A2DC-D646FFD35660}" type="presOf" srcId="{DC60EB2E-FF0A-419A-8057-8496F9F5594C}" destId="{6F84097A-B666-4CE0-8CA8-083E38E015C6}" srcOrd="0" destOrd="0" presId="urn:microsoft.com/office/officeart/2005/8/layout/hList6"/>
    <dgm:cxn modelId="{C98F9F03-6DC0-4222-BA9B-45EF024BBDA0}" type="presOf" srcId="{BA670ADA-327D-480F-AB42-9501DA05B6B9}" destId="{FAB9261E-2687-4476-962C-DFED69C2B317}" srcOrd="0" destOrd="0" presId="urn:microsoft.com/office/officeart/2005/8/layout/hList6"/>
    <dgm:cxn modelId="{7B34ABE8-44FB-49C3-880F-4E41A6A847B3}" type="presParOf" srcId="{6F84097A-B666-4CE0-8CA8-083E38E015C6}" destId="{FAB9261E-2687-4476-962C-DFED69C2B31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B9261E-2687-4476-962C-DFED69C2B317}">
      <dsp:nvSpPr>
        <dsp:cNvPr id="0" name=""/>
        <dsp:cNvSpPr/>
      </dsp:nvSpPr>
      <dsp:spPr>
        <a:xfrm rot="16200000">
          <a:off x="2864544" y="-2864544"/>
          <a:ext cx="2767856" cy="8496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rPr>
            <a:t>Nos </a:t>
          </a:r>
          <a:r>
            <a:rPr lang="pt-BR" sz="3200" b="1" kern="1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rPr>
            <a:t>iniciantes</a:t>
          </a:r>
          <a:r>
            <a:rPr lang="pt-BR" sz="3200" b="1" kern="1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rPr>
            <a:t>, tal contato inicial funciona como a sugestão hipnótica, onde a entidade submete </a:t>
          </a:r>
          <a:r>
            <a:rPr lang="pt-BR" sz="3200" b="1" kern="1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rPr>
            <a:t>a vontade do médium à sua. </a:t>
          </a:r>
          <a:endParaRPr lang="pt-BR" sz="3200" kern="1200" dirty="0"/>
        </a:p>
      </dsp:txBody>
      <dsp:txXfrm rot="16200000">
        <a:off x="2864544" y="-2864544"/>
        <a:ext cx="2767856" cy="8496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3442-319C-49C0-B434-4DF1AE4A03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BF99-B0BC-4B5E-87B2-FFC7ABE44D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1BBF-1CCE-4827-B272-D93A4001C2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D001-140D-44B8-BCBC-46DCF4397B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03E4C-D740-422B-93FE-57F8A29E1B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4F59-12BE-481C-85AD-A3964CE332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5EBEA-35F9-4B8A-87E4-93F18E1D40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39D0-2A65-4828-BBE4-0D6766AF3E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C1AA3-AD4D-414B-B499-F40718778A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6E06-A3D4-4E3E-B296-E3E2CCC17F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D461-646D-4F9E-8C2A-9E4268049F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157343-7720-4BEF-890C-ABA438CE9D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6514" name="Text Box 2"/>
          <p:cNvSpPr txBox="1">
            <a:spLocks noChangeArrowheads="1"/>
          </p:cNvSpPr>
          <p:nvPr/>
        </p:nvSpPr>
        <p:spPr bwMode="auto">
          <a:xfrm>
            <a:off x="609600" y="1422400"/>
            <a:ext cx="8229600" cy="8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  <a:t>Psicofonia </a:t>
            </a:r>
            <a:r>
              <a:rPr lang="pt-BR" sz="40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  <a:t>Consciente  e Inconsciente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  <a:cs typeface="Arial" charset="0"/>
            </a:endParaRPr>
          </a:p>
        </p:txBody>
      </p:sp>
      <p:pic>
        <p:nvPicPr>
          <p:cNvPr id="576516" name="Picture 4" descr="C:\Meus documentos\Minhas imagens\Image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4756646" cy="16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psicofonia1.jpg"/>
          <p:cNvPicPr>
            <a:picLocks noChangeAspect="1"/>
          </p:cNvPicPr>
          <p:nvPr/>
        </p:nvPicPr>
        <p:blipFill>
          <a:blip r:embed="rId3" cstate="print"/>
          <a:srcRect l="63234" b="31635"/>
          <a:stretch>
            <a:fillRect/>
          </a:stretch>
        </p:blipFill>
        <p:spPr bwMode="auto">
          <a:xfrm>
            <a:off x="4253805" y="4437112"/>
            <a:ext cx="46386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38138" y="779220"/>
            <a:ext cx="84823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</a:t>
            </a: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 </a:t>
            </a:r>
            <a:r>
              <a:rPr lang="pt-BR" sz="32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qualquer momento, quando ele </a:t>
            </a: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assim o </a:t>
            </a:r>
            <a:r>
              <a:rPr lang="pt-BR" sz="32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quiser, poderá interferir no </a:t>
            </a: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andamento do </a:t>
            </a:r>
            <a:r>
              <a:rPr lang="pt-BR" sz="32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processo de comunicação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, </a:t>
            </a:r>
          </a:p>
        </p:txBody>
      </p:sp>
      <p:pic>
        <p:nvPicPr>
          <p:cNvPr id="6" name="Imagem 5" descr="clouds-171408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8568952" cy="367240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1520" y="77922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Pois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, por mais afastado que esteja, continuará interligado à base física pelo Cordão de Prata, 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251520" y="76470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através deste fazer a censura e controle da comunicação.</a:t>
            </a:r>
            <a:endParaRPr lang="pt-BR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ângulo 100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98"/>
          <p:cNvGrpSpPr>
            <a:grpSpLocks/>
          </p:cNvGrpSpPr>
          <p:nvPr/>
        </p:nvGrpSpPr>
        <p:grpSpPr bwMode="auto">
          <a:xfrm>
            <a:off x="2550318" y="3461251"/>
            <a:ext cx="2113941" cy="2992085"/>
            <a:chOff x="3123570" y="214290"/>
            <a:chExt cx="2520000" cy="3240000"/>
          </a:xfrm>
        </p:grpSpPr>
        <p:sp>
          <p:nvSpPr>
            <p:cNvPr id="100" name="Elipse 99"/>
            <p:cNvSpPr/>
            <p:nvPr/>
          </p:nvSpPr>
          <p:spPr>
            <a:xfrm>
              <a:off x="3123570" y="214290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0306" name="Grupo 28"/>
            <p:cNvGrpSpPr>
              <a:grpSpLocks/>
            </p:cNvGrpSpPr>
            <p:nvPr/>
          </p:nvGrpSpPr>
          <p:grpSpPr bwMode="auto">
            <a:xfrm>
              <a:off x="3428978" y="357163"/>
              <a:ext cx="1979999" cy="2699998"/>
              <a:chOff x="3273425" y="3313113"/>
              <a:chExt cx="1655763" cy="2473325"/>
            </a:xfrm>
          </p:grpSpPr>
          <p:sp>
            <p:nvSpPr>
              <p:cNvPr id="102" name="Retângulo de cantos arredondados 101"/>
              <p:cNvSpPr/>
              <p:nvPr/>
            </p:nvSpPr>
            <p:spPr>
              <a:xfrm>
                <a:off x="3642425" y="5137958"/>
                <a:ext cx="360762" cy="6482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3" name="Retângulo de cantos arredondados 102"/>
              <p:cNvSpPr/>
              <p:nvPr/>
            </p:nvSpPr>
            <p:spPr>
              <a:xfrm>
                <a:off x="4211319" y="5137958"/>
                <a:ext cx="360762" cy="6482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4" name="Retângulo 103"/>
              <p:cNvSpPr/>
              <p:nvPr/>
            </p:nvSpPr>
            <p:spPr>
              <a:xfrm>
                <a:off x="3600798" y="5137958"/>
                <a:ext cx="971282" cy="539635"/>
              </a:xfrm>
              <a:prstGeom prst="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5" name="Retângulo de cantos arredondados 104"/>
              <p:cNvSpPr/>
              <p:nvPr/>
            </p:nvSpPr>
            <p:spPr>
              <a:xfrm>
                <a:off x="3715271" y="3566135"/>
                <a:ext cx="683366" cy="684503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6" name="Retângulo de cantos arredondados 105"/>
              <p:cNvSpPr/>
              <p:nvPr/>
            </p:nvSpPr>
            <p:spPr>
              <a:xfrm>
                <a:off x="3571314" y="4281424"/>
                <a:ext cx="1045862" cy="82756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7" name="Retângulo de cantos arredondados 106"/>
              <p:cNvSpPr/>
              <p:nvPr/>
            </p:nvSpPr>
            <p:spPr>
              <a:xfrm>
                <a:off x="3285132" y="4352047"/>
                <a:ext cx="253227" cy="684503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9" name="Retângulo de cantos arredondados 108"/>
              <p:cNvSpPr/>
              <p:nvPr/>
            </p:nvSpPr>
            <p:spPr>
              <a:xfrm>
                <a:off x="4643193" y="4352047"/>
                <a:ext cx="253227" cy="684503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6" name="Elipse 115"/>
              <p:cNvSpPr/>
              <p:nvPr/>
            </p:nvSpPr>
            <p:spPr>
              <a:xfrm>
                <a:off x="3857494" y="3709194"/>
                <a:ext cx="107535" cy="10865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>
              <a:xfrm>
                <a:off x="4143676" y="3709194"/>
                <a:ext cx="107535" cy="10865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8" name="Raio 117"/>
              <p:cNvSpPr/>
              <p:nvPr/>
            </p:nvSpPr>
            <p:spPr>
              <a:xfrm rot="17829269">
                <a:off x="3761987" y="3203460"/>
                <a:ext cx="539635" cy="757948"/>
              </a:xfrm>
              <a:prstGeom prst="lightningBol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9" name="Retângulo de cantos arredondados 118"/>
              <p:cNvSpPr/>
              <p:nvPr/>
            </p:nvSpPr>
            <p:spPr>
              <a:xfrm>
                <a:off x="3642425" y="3495513"/>
                <a:ext cx="109270" cy="684503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0" name="Retângulo de cantos arredondados 119"/>
              <p:cNvSpPr/>
              <p:nvPr/>
            </p:nvSpPr>
            <p:spPr>
              <a:xfrm>
                <a:off x="4320588" y="3495513"/>
                <a:ext cx="109269" cy="684503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1" name="Retângulo de cantos arredondados 120"/>
              <p:cNvSpPr/>
              <p:nvPr/>
            </p:nvSpPr>
            <p:spPr>
              <a:xfrm>
                <a:off x="3559172" y="4638162"/>
                <a:ext cx="1078817" cy="469012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2" name="Retângulo de cantos arredondados 121"/>
              <p:cNvSpPr/>
              <p:nvPr/>
            </p:nvSpPr>
            <p:spPr>
              <a:xfrm>
                <a:off x="3571314" y="5067335"/>
                <a:ext cx="1045862" cy="106840"/>
              </a:xfrm>
              <a:prstGeom prst="round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3" name="Retângulo de cantos arredondados 122"/>
              <p:cNvSpPr/>
              <p:nvPr/>
            </p:nvSpPr>
            <p:spPr>
              <a:xfrm>
                <a:off x="3272991" y="4281424"/>
                <a:ext cx="1656382" cy="430984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4" name="Fluxograma: Atraso 123"/>
              <p:cNvSpPr/>
              <p:nvPr/>
            </p:nvSpPr>
            <p:spPr>
              <a:xfrm rot="5400000">
                <a:off x="4015535" y="4081681"/>
                <a:ext cx="72434" cy="468297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323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126" name="Elipse 125"/>
              <p:cNvSpPr/>
              <p:nvPr/>
            </p:nvSpPr>
            <p:spPr>
              <a:xfrm>
                <a:off x="3963295" y="5065524"/>
                <a:ext cx="180381" cy="108651"/>
              </a:xfrm>
              <a:prstGeom prst="ellipse">
                <a:avLst/>
              </a:prstGeom>
              <a:solidFill>
                <a:srgbClr val="4D4D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7" name="Fluxograma: Extrair 126"/>
              <p:cNvSpPr/>
              <p:nvPr/>
            </p:nvSpPr>
            <p:spPr>
              <a:xfrm>
                <a:off x="4072564" y="5380612"/>
                <a:ext cx="71112" cy="287927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8" name="Lua 127"/>
              <p:cNvSpPr/>
              <p:nvPr/>
            </p:nvSpPr>
            <p:spPr>
              <a:xfrm rot="16200000">
                <a:off x="3961973" y="3921973"/>
                <a:ext cx="144868" cy="287916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475656" y="466725"/>
            <a:ext cx="68563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Psicofonia Consciente - Características</a:t>
            </a:r>
          </a:p>
        </p:txBody>
      </p:sp>
      <p:sp>
        <p:nvSpPr>
          <p:cNvPr id="35" name="CaixaDeTexto 33"/>
          <p:cNvSpPr txBox="1">
            <a:spLocks noChangeArrowheads="1"/>
          </p:cNvSpPr>
          <p:nvPr/>
        </p:nvSpPr>
        <p:spPr bwMode="auto">
          <a:xfrm>
            <a:off x="2567781" y="5604307"/>
            <a:ext cx="7610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Médium</a:t>
            </a:r>
          </a:p>
        </p:txBody>
      </p:sp>
      <p:sp>
        <p:nvSpPr>
          <p:cNvPr id="110" name="CaixaDeTexto 109"/>
          <p:cNvSpPr txBox="1">
            <a:spLocks noChangeArrowheads="1"/>
          </p:cNvSpPr>
          <p:nvPr/>
        </p:nvSpPr>
        <p:spPr bwMode="auto">
          <a:xfrm>
            <a:off x="323850" y="1355284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Há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formação da atmosfera fluídica entre as irradiações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perispirituais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do médium e as do espírito comunicante. </a:t>
            </a:r>
          </a:p>
        </p:txBody>
      </p:sp>
      <p:sp>
        <p:nvSpPr>
          <p:cNvPr id="114" name="CaixaDeTexto 113"/>
          <p:cNvSpPr txBox="1">
            <a:spLocks noChangeArrowheads="1"/>
          </p:cNvSpPr>
          <p:nvPr/>
        </p:nvSpPr>
        <p:spPr bwMode="auto">
          <a:xfrm>
            <a:off x="251520" y="1340768"/>
            <a:ext cx="85686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médium sente a influência e capta o pensamento do espírito comunicante na origem, antes de falar, e pode transmiti-lo ou não.</a:t>
            </a:r>
          </a:p>
        </p:txBody>
      </p:sp>
      <p:grpSp>
        <p:nvGrpSpPr>
          <p:cNvPr id="5" name="Grupo 36"/>
          <p:cNvGrpSpPr>
            <a:grpSpLocks/>
          </p:cNvGrpSpPr>
          <p:nvPr/>
        </p:nvGrpSpPr>
        <p:grpSpPr bwMode="auto">
          <a:xfrm>
            <a:off x="4710906" y="2924945"/>
            <a:ext cx="1877318" cy="3240360"/>
            <a:chOff x="1337620" y="1546322"/>
            <a:chExt cx="2520000" cy="3240000"/>
          </a:xfrm>
        </p:grpSpPr>
        <p:sp>
          <p:nvSpPr>
            <p:cNvPr id="38" name="Elipse 37"/>
            <p:cNvSpPr/>
            <p:nvPr/>
          </p:nvSpPr>
          <p:spPr>
            <a:xfrm>
              <a:off x="1337620" y="1546322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0279" name="Grupo 1"/>
            <p:cNvGrpSpPr>
              <a:grpSpLocks/>
            </p:cNvGrpSpPr>
            <p:nvPr/>
          </p:nvGrpSpPr>
          <p:grpSpPr bwMode="auto">
            <a:xfrm>
              <a:off x="1785929" y="1928802"/>
              <a:ext cx="1571625" cy="2471738"/>
              <a:chOff x="5929318" y="2314575"/>
              <a:chExt cx="1571625" cy="2471738"/>
            </a:xfrm>
          </p:grpSpPr>
          <p:sp>
            <p:nvSpPr>
              <p:cNvPr id="40" name="Retângulo de cantos arredondados 39"/>
              <p:cNvSpPr/>
              <p:nvPr/>
            </p:nvSpPr>
            <p:spPr>
              <a:xfrm>
                <a:off x="6387181" y="2457796"/>
                <a:ext cx="614235" cy="61331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1" name="Retângulo de cantos arredondados 3"/>
              <p:cNvSpPr/>
              <p:nvPr/>
            </p:nvSpPr>
            <p:spPr>
              <a:xfrm>
                <a:off x="6001824" y="3142304"/>
                <a:ext cx="252234" cy="82871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2" name="Retângulo de cantos arredondados 41"/>
              <p:cNvSpPr/>
              <p:nvPr/>
            </p:nvSpPr>
            <p:spPr>
              <a:xfrm>
                <a:off x="7216282" y="3100320"/>
                <a:ext cx="252234" cy="82871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3" name="Retângulo de cantos arredondados 42"/>
              <p:cNvSpPr/>
              <p:nvPr/>
            </p:nvSpPr>
            <p:spPr>
              <a:xfrm>
                <a:off x="6307774" y="3100320"/>
                <a:ext cx="864134" cy="82871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4" name="Retângulo de cantos arredondados 43"/>
              <p:cNvSpPr/>
              <p:nvPr/>
            </p:nvSpPr>
            <p:spPr>
              <a:xfrm>
                <a:off x="6807571" y="3958236"/>
                <a:ext cx="324633" cy="82871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5" name="Retângulo de cantos arredondados 44"/>
              <p:cNvSpPr/>
              <p:nvPr/>
            </p:nvSpPr>
            <p:spPr>
              <a:xfrm>
                <a:off x="6319451" y="3958236"/>
                <a:ext cx="324635" cy="82871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6786550" y="2636681"/>
                <a:ext cx="37368" cy="365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6571685" y="2636681"/>
                <a:ext cx="37368" cy="365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6606718" y="2921436"/>
                <a:ext cx="179832" cy="365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49" name="Retângulo de cantos arredondados 48"/>
              <p:cNvSpPr/>
              <p:nvPr/>
            </p:nvSpPr>
            <p:spPr>
              <a:xfrm>
                <a:off x="5952779" y="3100320"/>
                <a:ext cx="1548433" cy="4326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0" name="Retângulo de cantos arredondados 49"/>
              <p:cNvSpPr/>
              <p:nvPr/>
            </p:nvSpPr>
            <p:spPr>
              <a:xfrm>
                <a:off x="6286754" y="3458089"/>
                <a:ext cx="899167" cy="46911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51" name="Retângulo 50"/>
              <p:cNvSpPr/>
              <p:nvPr/>
            </p:nvSpPr>
            <p:spPr>
              <a:xfrm>
                <a:off x="6286754" y="3887048"/>
                <a:ext cx="899167" cy="8287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2" name="Retângulo de cantos arredondados 51"/>
              <p:cNvSpPr/>
              <p:nvPr/>
            </p:nvSpPr>
            <p:spPr>
              <a:xfrm>
                <a:off x="6286754" y="3850540"/>
                <a:ext cx="899167" cy="10769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3" name="Retângulo 52"/>
              <p:cNvSpPr/>
              <p:nvPr/>
            </p:nvSpPr>
            <p:spPr>
              <a:xfrm>
                <a:off x="6286754" y="4171802"/>
                <a:ext cx="359666" cy="5403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4" name="Retângulo 53"/>
              <p:cNvSpPr/>
              <p:nvPr/>
            </p:nvSpPr>
            <p:spPr>
              <a:xfrm>
                <a:off x="6786550" y="4171802"/>
                <a:ext cx="394700" cy="5403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5" name="Fluxograma: Atraso 54"/>
              <p:cNvSpPr/>
              <p:nvPr/>
            </p:nvSpPr>
            <p:spPr>
              <a:xfrm rot="5400000">
                <a:off x="6658960" y="2903278"/>
                <a:ext cx="73014" cy="46709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6" name="Lua 55"/>
              <p:cNvSpPr/>
              <p:nvPr/>
            </p:nvSpPr>
            <p:spPr>
              <a:xfrm rot="5400000">
                <a:off x="6521508" y="2080665"/>
                <a:ext cx="359595" cy="829102"/>
              </a:xfrm>
              <a:prstGeom prst="moon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6286754" y="2527160"/>
                <a:ext cx="144801" cy="501972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6929016" y="2527160"/>
                <a:ext cx="107433" cy="501972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9" name="Retângulo de cantos arredondados 58"/>
              <p:cNvSpPr/>
              <p:nvPr/>
            </p:nvSpPr>
            <p:spPr>
              <a:xfrm>
                <a:off x="5929424" y="3100320"/>
                <a:ext cx="324633" cy="79220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0" name="Retângulo de cantos arredondados 59"/>
              <p:cNvSpPr/>
              <p:nvPr/>
            </p:nvSpPr>
            <p:spPr>
              <a:xfrm>
                <a:off x="7213947" y="3100320"/>
                <a:ext cx="287265" cy="79220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cxnSp>
            <p:nvCxnSpPr>
              <p:cNvPr id="61" name="Conector reto 60"/>
              <p:cNvCxnSpPr/>
              <p:nvPr/>
            </p:nvCxnSpPr>
            <p:spPr>
              <a:xfrm rot="5400000">
                <a:off x="6715705" y="4171547"/>
                <a:ext cx="428958" cy="2335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to 61"/>
              <p:cNvCxnSpPr/>
              <p:nvPr/>
            </p:nvCxnSpPr>
            <p:spPr>
              <a:xfrm rot="5400000">
                <a:off x="6820452" y="4136865"/>
                <a:ext cx="359595" cy="2335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upo 62"/>
          <p:cNvGrpSpPr>
            <a:grpSpLocks/>
          </p:cNvGrpSpPr>
          <p:nvPr/>
        </p:nvGrpSpPr>
        <p:grpSpPr bwMode="auto">
          <a:xfrm>
            <a:off x="2931318" y="3520154"/>
            <a:ext cx="1459751" cy="2614194"/>
            <a:chOff x="5786446" y="3159016"/>
            <a:chExt cx="1728000" cy="2556000"/>
          </a:xfrm>
        </p:grpSpPr>
        <p:grpSp>
          <p:nvGrpSpPr>
            <p:cNvPr id="8" name="Grupo 109"/>
            <p:cNvGrpSpPr/>
            <p:nvPr/>
          </p:nvGrpSpPr>
          <p:grpSpPr>
            <a:xfrm>
              <a:off x="5786449" y="3159025"/>
              <a:ext cx="1728001" cy="2555998"/>
              <a:chOff x="3286125" y="3313113"/>
              <a:chExt cx="1609725" cy="2473325"/>
            </a:xfr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6" name="Retângulo de cantos arredondados 85"/>
              <p:cNvSpPr/>
              <p:nvPr/>
            </p:nvSpPr>
            <p:spPr>
              <a:xfrm>
                <a:off x="3643313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7" name="Retângulo de cantos arredondados 86"/>
              <p:cNvSpPr/>
              <p:nvPr/>
            </p:nvSpPr>
            <p:spPr>
              <a:xfrm>
                <a:off x="4211638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8" name="Retângulo de cantos arredondados 87"/>
              <p:cNvSpPr/>
              <p:nvPr/>
            </p:nvSpPr>
            <p:spPr>
              <a:xfrm>
                <a:off x="3714750" y="3567113"/>
                <a:ext cx="684213" cy="68421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9" name="Retângulo de cantos arredondados 88"/>
              <p:cNvSpPr/>
              <p:nvPr/>
            </p:nvSpPr>
            <p:spPr>
              <a:xfrm>
                <a:off x="3571875" y="4281488"/>
                <a:ext cx="1044575" cy="82867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0" name="Retângulo de cantos arredondados 89"/>
              <p:cNvSpPr/>
              <p:nvPr/>
            </p:nvSpPr>
            <p:spPr>
              <a:xfrm>
                <a:off x="3286125" y="4352925"/>
                <a:ext cx="252413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1" name="Retângulo de cantos arredondados 90"/>
              <p:cNvSpPr/>
              <p:nvPr/>
            </p:nvSpPr>
            <p:spPr>
              <a:xfrm>
                <a:off x="4643438" y="4352925"/>
                <a:ext cx="252412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385762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>
              <a:xfrm>
                <a:off x="414337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4" name="Raio 93"/>
              <p:cNvSpPr/>
              <p:nvPr/>
            </p:nvSpPr>
            <p:spPr>
              <a:xfrm rot="17829269">
                <a:off x="3761582" y="3204369"/>
                <a:ext cx="539750" cy="757237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5" name="Retângulo de cantos arredondados 94"/>
              <p:cNvSpPr/>
              <p:nvPr/>
            </p:nvSpPr>
            <p:spPr>
              <a:xfrm>
                <a:off x="3643313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6" name="Retângulo de cantos arredondados 95"/>
              <p:cNvSpPr/>
              <p:nvPr/>
            </p:nvSpPr>
            <p:spPr>
              <a:xfrm>
                <a:off x="4321175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7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900" b="1">
                    <a:latin typeface="Arial" charset="0"/>
                    <a:cs typeface="Arial" charset="0"/>
                  </a:rPr>
                  <a:t>LEGO</a:t>
                </a:r>
              </a:p>
            </p:txBody>
          </p:sp>
          <p:sp>
            <p:nvSpPr>
              <p:cNvPr id="98" name="Lua 97"/>
              <p:cNvSpPr/>
              <p:nvPr/>
            </p:nvSpPr>
            <p:spPr>
              <a:xfrm rot="16200000">
                <a:off x="3962400" y="3922713"/>
                <a:ext cx="144463" cy="287337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10255" name="Grupo 123"/>
            <p:cNvGrpSpPr>
              <a:grpSpLocks/>
            </p:cNvGrpSpPr>
            <p:nvPr/>
          </p:nvGrpSpPr>
          <p:grpSpPr bwMode="auto">
            <a:xfrm>
              <a:off x="5845195" y="3241691"/>
              <a:ext cx="1655763" cy="2473325"/>
              <a:chOff x="3273425" y="3313113"/>
              <a:chExt cx="1655763" cy="2473325"/>
            </a:xfrm>
          </p:grpSpPr>
          <p:sp>
            <p:nvSpPr>
              <p:cNvPr id="66" name="Retângulo de cantos arredondados 65"/>
              <p:cNvSpPr/>
              <p:nvPr/>
            </p:nvSpPr>
            <p:spPr>
              <a:xfrm>
                <a:off x="3643071" y="5138514"/>
                <a:ext cx="360430" cy="64792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67" name="Retângulo de cantos arredondados 66"/>
              <p:cNvSpPr/>
              <p:nvPr/>
            </p:nvSpPr>
            <p:spPr>
              <a:xfrm>
                <a:off x="4211519" y="5138514"/>
                <a:ext cx="360430" cy="64792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3601879" y="5138514"/>
                <a:ext cx="970069" cy="54082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69" name="Retângulo de cantos arredondados 68"/>
              <p:cNvSpPr/>
              <p:nvPr/>
            </p:nvSpPr>
            <p:spPr>
              <a:xfrm>
                <a:off x="3715158" y="3566002"/>
                <a:ext cx="683785" cy="685408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0" name="Retângulo de cantos arredondados 69"/>
              <p:cNvSpPr/>
              <p:nvPr/>
            </p:nvSpPr>
            <p:spPr>
              <a:xfrm>
                <a:off x="3573045" y="4281754"/>
                <a:ext cx="1042155" cy="828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1" name="Retângulo de cantos arredondados 70"/>
              <p:cNvSpPr/>
              <p:nvPr/>
            </p:nvSpPr>
            <p:spPr>
              <a:xfrm>
                <a:off x="3286762" y="4353151"/>
                <a:ext cx="253329" cy="6836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2" name="Retângulo de cantos arredondados 71"/>
              <p:cNvSpPr/>
              <p:nvPr/>
            </p:nvSpPr>
            <p:spPr>
              <a:xfrm>
                <a:off x="4641975" y="4353151"/>
                <a:ext cx="253329" cy="6836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3" name="Elipse 72"/>
              <p:cNvSpPr/>
              <p:nvPr/>
            </p:nvSpPr>
            <p:spPr>
              <a:xfrm>
                <a:off x="3857269" y="3708795"/>
                <a:ext cx="109159" cy="1088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>
              <a:xfrm>
                <a:off x="4143553" y="3708795"/>
                <a:ext cx="107099" cy="1088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5" name="Raio 74"/>
              <p:cNvSpPr/>
              <p:nvPr/>
            </p:nvSpPr>
            <p:spPr>
              <a:xfrm rot="17829269">
                <a:off x="3761782" y="3204132"/>
                <a:ext cx="539045" cy="755870"/>
              </a:xfrm>
              <a:prstGeom prst="lightningBol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6" name="Retângulo de cantos arredondados 75"/>
              <p:cNvSpPr/>
              <p:nvPr/>
            </p:nvSpPr>
            <p:spPr>
              <a:xfrm>
                <a:off x="3643071" y="3494606"/>
                <a:ext cx="109159" cy="68540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7" name="Retângulo de cantos arredondados 76"/>
              <p:cNvSpPr/>
              <p:nvPr/>
            </p:nvSpPr>
            <p:spPr>
              <a:xfrm>
                <a:off x="4320678" y="3494606"/>
                <a:ext cx="107099" cy="68540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8" name="Retângulo de cantos arredondados 77"/>
              <p:cNvSpPr/>
              <p:nvPr/>
            </p:nvSpPr>
            <p:spPr>
              <a:xfrm>
                <a:off x="3560687" y="4638737"/>
                <a:ext cx="1077168" cy="46764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9" name="Retângulo de cantos arredondados 78"/>
              <p:cNvSpPr/>
              <p:nvPr/>
            </p:nvSpPr>
            <p:spPr>
              <a:xfrm>
                <a:off x="3573045" y="5067117"/>
                <a:ext cx="1042155" cy="10887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0" name="Retângulo de cantos arredondados 79"/>
              <p:cNvSpPr/>
              <p:nvPr/>
            </p:nvSpPr>
            <p:spPr>
              <a:xfrm>
                <a:off x="3274405" y="4281754"/>
                <a:ext cx="1653853" cy="43195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1" name="Fluxograma: Atraso 80"/>
              <p:cNvSpPr/>
              <p:nvPr/>
            </p:nvSpPr>
            <p:spPr>
              <a:xfrm rot="5400000">
                <a:off x="4015310" y="4082796"/>
                <a:ext cx="73182" cy="467527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272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3964368" y="5065332"/>
                <a:ext cx="179185" cy="108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4" name="Fluxograma: Extrair 83"/>
              <p:cNvSpPr/>
              <p:nvPr/>
            </p:nvSpPr>
            <p:spPr>
              <a:xfrm>
                <a:off x="4071467" y="5358058"/>
                <a:ext cx="72086" cy="287372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5" name="Lua 84"/>
              <p:cNvSpPr/>
              <p:nvPr/>
            </p:nvSpPr>
            <p:spPr>
              <a:xfrm rot="16200000">
                <a:off x="3962105" y="3922500"/>
                <a:ext cx="144579" cy="288343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131" name="Triângulo retângulo 130"/>
          <p:cNvSpPr/>
          <p:nvPr/>
        </p:nvSpPr>
        <p:spPr>
          <a:xfrm rot="9051380">
            <a:off x="3897477" y="3746720"/>
            <a:ext cx="1504987" cy="422690"/>
          </a:xfrm>
          <a:prstGeom prst="rtTriangle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2" name="CaixaDeTexto 34"/>
          <p:cNvSpPr txBox="1">
            <a:spLocks noChangeArrowheads="1"/>
          </p:cNvSpPr>
          <p:nvPr/>
        </p:nvSpPr>
        <p:spPr bwMode="auto">
          <a:xfrm>
            <a:off x="5847555" y="5604423"/>
            <a:ext cx="11274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Comunicante</a:t>
            </a:r>
          </a:p>
        </p:txBody>
      </p:sp>
      <p:sp>
        <p:nvSpPr>
          <p:cNvPr id="10253" name="Espaço Reservado para Número de Slide 10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7E6279-4DB9-47A5-8780-BCFAB10B73AC}" type="slidenum">
              <a:rPr lang="pt-B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pt-BR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tângulo 98"/>
          <p:cNvSpPr/>
          <p:nvPr/>
        </p:nvSpPr>
        <p:spPr>
          <a:xfrm>
            <a:off x="251520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Há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exteriorização do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perispirito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do médium de apenas alguns centímetros. </a:t>
            </a:r>
            <a:endParaRPr lang="pt-BR" sz="3200" dirty="0"/>
          </a:p>
        </p:txBody>
      </p:sp>
      <p:sp>
        <p:nvSpPr>
          <p:cNvPr id="108" name="Retângulo 107"/>
          <p:cNvSpPr/>
          <p:nvPr/>
        </p:nvSpPr>
        <p:spPr>
          <a:xfrm>
            <a:off x="251520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espírito comunicante aproxima-se do médium, não mantém contato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perispiritual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, </a:t>
            </a:r>
            <a:endParaRPr lang="pt-BR" sz="3200" dirty="0"/>
          </a:p>
        </p:txBody>
      </p:sp>
      <p:sp>
        <p:nvSpPr>
          <p:cNvPr id="111" name="Retângulo 110"/>
          <p:cNvSpPr/>
          <p:nvPr/>
        </p:nvSpPr>
        <p:spPr>
          <a:xfrm>
            <a:off x="251520" y="134076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telepaticamente, transmite as ideias que deseja enunciar. </a:t>
            </a:r>
            <a:endParaRPr lang="pt-BR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110" grpId="0"/>
      <p:bldP spid="114" grpId="0"/>
      <p:bldP spid="131" grpId="0" animBg="1"/>
      <p:bldP spid="132" grpId="0"/>
      <p:bldP spid="99" grpId="0"/>
      <p:bldP spid="108" grpId="0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rayon-1506428-1279x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47185"/>
            <a:ext cx="8712968" cy="6150167"/>
          </a:xfrm>
          <a:prstGeom prst="rect">
            <a:avLst/>
          </a:prstGeom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1520" y="860514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O espírito emite o pensamento 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influi sobre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o aparelho fonador do médium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.</a:t>
            </a:r>
          </a:p>
          <a:p>
            <a:pPr>
              <a:defRPr/>
            </a:pP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  <a:p>
            <a:pPr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Se concorda em falar, transmite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idéia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conforme a entende 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usando seu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próprio estilo, vocabulário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e construção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de frases. 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  <a:p>
            <a:pPr>
              <a:defRPr/>
            </a:pP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  <a:p>
            <a:pPr>
              <a:defRPr/>
            </a:pP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  <a:p>
            <a:pPr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Frases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estilo do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médium, idéia do espírito.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3200" y="1113342"/>
            <a:ext cx="8839200" cy="73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  <a:t>O Trabalho na Psicofonia Consciente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0825" y="1094758"/>
            <a:ext cx="8424863" cy="14701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  <a:sym typeface="Wingdings" pitchFamily="2" charset="2"/>
              </a:rPr>
              <a:t>	 Localizaram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  <a:sym typeface="Wingdings" pitchFamily="2" charset="2"/>
              </a:rPr>
              <a:t>o sofredor ao lado de Eugênia;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718" y="836712"/>
            <a:ext cx="8640762" cy="2208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  <a:sym typeface="Wingdings" pitchFamily="2" charset="2"/>
              </a:rPr>
              <a:t>	 Aplicação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  <a:sym typeface="Wingdings" pitchFamily="2" charset="2"/>
              </a:rPr>
              <a:t>de forças magnéticas no córtex cerebral da médium, após irradiar feixes luminosos na região da glote;</a:t>
            </a:r>
          </a:p>
        </p:txBody>
      </p:sp>
      <p:pic>
        <p:nvPicPr>
          <p:cNvPr id="8" name="Imagem 7" descr="gl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2" y="3140968"/>
            <a:ext cx="434126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412750"/>
            <a:ext cx="8642350" cy="2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 Fenômeno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da psicofonia consciente: “Embora senhoreando as forças de Eugênia, o hóspede enfermo... permanece controlado por ela, </a:t>
            </a:r>
          </a:p>
        </p:txBody>
      </p: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12976"/>
            <a:ext cx="8640960" cy="333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51520" y="428102"/>
            <a:ext cx="8640960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 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quem se imana pela corrente nervosa, através da qual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estará... informada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de todas as palavras que ele mentalize e pretenda dizer.”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5952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627784" y="6926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Psicofonia Inconsciente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" name="Imagem 5" descr="espitirinhas006-cor-site.gif"/>
          <p:cNvPicPr>
            <a:picLocks noChangeAspect="1"/>
          </p:cNvPicPr>
          <p:nvPr/>
        </p:nvPicPr>
        <p:blipFill>
          <a:blip r:embed="rId2" cstate="print"/>
          <a:srcRect r="65700"/>
          <a:stretch>
            <a:fillRect/>
          </a:stretch>
        </p:blipFill>
        <p:spPr>
          <a:xfrm>
            <a:off x="2483768" y="2037477"/>
            <a:ext cx="3888432" cy="3918479"/>
          </a:xfrm>
          <a:prstGeom prst="rect">
            <a:avLst/>
          </a:prstGeom>
        </p:spPr>
      </p:pic>
      <p:pic>
        <p:nvPicPr>
          <p:cNvPr id="7" name="Imagem 6" descr="espitirinhas006-cor-site.gif"/>
          <p:cNvPicPr>
            <a:picLocks noChangeAspect="1"/>
          </p:cNvPicPr>
          <p:nvPr/>
        </p:nvPicPr>
        <p:blipFill>
          <a:blip r:embed="rId2" cstate="print"/>
          <a:srcRect l="33373" r="32327"/>
          <a:stretch>
            <a:fillRect/>
          </a:stretch>
        </p:blipFill>
        <p:spPr>
          <a:xfrm>
            <a:off x="2483768" y="2060848"/>
            <a:ext cx="3888432" cy="3888432"/>
          </a:xfrm>
          <a:prstGeom prst="rect">
            <a:avLst/>
          </a:prstGeom>
        </p:spPr>
      </p:pic>
      <p:pic>
        <p:nvPicPr>
          <p:cNvPr id="8" name="Imagem 7" descr="espitirinhas006-cor-site.gif"/>
          <p:cNvPicPr>
            <a:picLocks noChangeAspect="1"/>
          </p:cNvPicPr>
          <p:nvPr/>
        </p:nvPicPr>
        <p:blipFill>
          <a:blip r:embed="rId2" cstate="print"/>
          <a:srcRect l="66746"/>
          <a:stretch>
            <a:fillRect/>
          </a:stretch>
        </p:blipFill>
        <p:spPr>
          <a:xfrm>
            <a:off x="2483768" y="2040260"/>
            <a:ext cx="3888432" cy="390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CaixaDeTexto 39"/>
          <p:cNvSpPr txBox="1">
            <a:spLocks noChangeArrowheads="1"/>
          </p:cNvSpPr>
          <p:nvPr/>
        </p:nvSpPr>
        <p:spPr bwMode="auto">
          <a:xfrm>
            <a:off x="4446588" y="2752601"/>
            <a:ext cx="989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Cordão de</a:t>
            </a:r>
          </a:p>
          <a:p>
            <a:pPr algn="ctr"/>
            <a:r>
              <a:rPr lang="pt-BR" sz="1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Prata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395288" y="476250"/>
            <a:ext cx="8656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PSICOFONIA INCONSCIENTE - CARACTERÍSTICAS</a:t>
            </a:r>
          </a:p>
        </p:txBody>
      </p:sp>
      <p:grpSp>
        <p:nvGrpSpPr>
          <p:cNvPr id="3" name="Grupo 44"/>
          <p:cNvGrpSpPr>
            <a:grpSpLocks/>
          </p:cNvGrpSpPr>
          <p:nvPr/>
        </p:nvGrpSpPr>
        <p:grpSpPr bwMode="auto">
          <a:xfrm>
            <a:off x="2338388" y="3022600"/>
            <a:ext cx="2017712" cy="2952750"/>
            <a:chOff x="1337620" y="1546322"/>
            <a:chExt cx="2520000" cy="3240000"/>
          </a:xfrm>
        </p:grpSpPr>
        <p:sp>
          <p:nvSpPr>
            <p:cNvPr id="46" name="Elipse 45"/>
            <p:cNvSpPr/>
            <p:nvPr/>
          </p:nvSpPr>
          <p:spPr>
            <a:xfrm>
              <a:off x="1337620" y="1546322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4" name="Grupo 1"/>
            <p:cNvGrpSpPr>
              <a:grpSpLocks/>
            </p:cNvGrpSpPr>
            <p:nvPr/>
          </p:nvGrpSpPr>
          <p:grpSpPr bwMode="auto">
            <a:xfrm>
              <a:off x="1785929" y="1928802"/>
              <a:ext cx="1571625" cy="2471738"/>
              <a:chOff x="5929318" y="2314575"/>
              <a:chExt cx="1571625" cy="2471738"/>
            </a:xfrm>
          </p:grpSpPr>
          <p:sp>
            <p:nvSpPr>
              <p:cNvPr id="48" name="Retângulo de cantos arredondados 47"/>
              <p:cNvSpPr/>
              <p:nvPr/>
            </p:nvSpPr>
            <p:spPr>
              <a:xfrm>
                <a:off x="6389081" y="2458160"/>
                <a:ext cx="612651" cy="61316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tângulo de cantos arredondados 3"/>
              <p:cNvSpPr/>
              <p:nvPr/>
            </p:nvSpPr>
            <p:spPr>
              <a:xfrm>
                <a:off x="6000474" y="3142741"/>
                <a:ext cx="253784" cy="82916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tângulo de cantos arredondados 49"/>
              <p:cNvSpPr/>
              <p:nvPr/>
            </p:nvSpPr>
            <p:spPr>
              <a:xfrm>
                <a:off x="7215863" y="3100935"/>
                <a:ext cx="251802" cy="82916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tângulo de cantos arredondados 50"/>
              <p:cNvSpPr/>
              <p:nvPr/>
            </p:nvSpPr>
            <p:spPr>
              <a:xfrm>
                <a:off x="6305808" y="3100935"/>
                <a:ext cx="866435" cy="82916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tângulo de cantos arredondados 51"/>
              <p:cNvSpPr/>
              <p:nvPr/>
            </p:nvSpPr>
            <p:spPr>
              <a:xfrm>
                <a:off x="6807428" y="3957967"/>
                <a:ext cx="323179" cy="82916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tângulo de cantos arredondados 52"/>
              <p:cNvSpPr/>
              <p:nvPr/>
            </p:nvSpPr>
            <p:spPr>
              <a:xfrm>
                <a:off x="6319686" y="3957967"/>
                <a:ext cx="325161" cy="82916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6785619" y="2635837"/>
                <a:ext cx="37671" cy="365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6571489" y="2635837"/>
                <a:ext cx="37671" cy="365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6607177" y="2921515"/>
                <a:ext cx="178442" cy="365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tângulo de cantos arredondados 56"/>
              <p:cNvSpPr/>
              <p:nvPr/>
            </p:nvSpPr>
            <p:spPr>
              <a:xfrm>
                <a:off x="5952889" y="3100935"/>
                <a:ext cx="1548481" cy="432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tângulo de cantos arredondados 57"/>
              <p:cNvSpPr/>
              <p:nvPr/>
            </p:nvSpPr>
            <p:spPr>
              <a:xfrm>
                <a:off x="6285981" y="3458031"/>
                <a:ext cx="900142" cy="468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tângulo 58"/>
              <p:cNvSpPr/>
              <p:nvPr/>
            </p:nvSpPr>
            <p:spPr>
              <a:xfrm>
                <a:off x="6285981" y="3886547"/>
                <a:ext cx="900142" cy="8291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tângulo de cantos arredondados 59"/>
              <p:cNvSpPr/>
              <p:nvPr/>
            </p:nvSpPr>
            <p:spPr>
              <a:xfrm>
                <a:off x="6285981" y="3849967"/>
                <a:ext cx="900142" cy="108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tângulo 60"/>
              <p:cNvSpPr/>
              <p:nvPr/>
            </p:nvSpPr>
            <p:spPr>
              <a:xfrm>
                <a:off x="6285981" y="4172224"/>
                <a:ext cx="360850" cy="54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tângulo 61"/>
              <p:cNvSpPr/>
              <p:nvPr/>
            </p:nvSpPr>
            <p:spPr>
              <a:xfrm>
                <a:off x="6785619" y="4172224"/>
                <a:ext cx="396538" cy="54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luxograma: Atraso 62"/>
              <p:cNvSpPr/>
              <p:nvPr/>
            </p:nvSpPr>
            <p:spPr>
              <a:xfrm rot="5400000">
                <a:off x="6658706" y="2902687"/>
                <a:ext cx="71419" cy="467915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Lua 63"/>
              <p:cNvSpPr/>
              <p:nvPr/>
            </p:nvSpPr>
            <p:spPr>
              <a:xfrm rot="5400000">
                <a:off x="6521063" y="2080239"/>
                <a:ext cx="360581" cy="830747"/>
              </a:xfrm>
              <a:prstGeom prst="moon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>
              <a:xfrm>
                <a:off x="6285981" y="2526096"/>
                <a:ext cx="144736" cy="503419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>
              <a:xfrm>
                <a:off x="6928373" y="2526096"/>
                <a:ext cx="111031" cy="503419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tângulo de cantos arredondados 66"/>
              <p:cNvSpPr/>
              <p:nvPr/>
            </p:nvSpPr>
            <p:spPr>
              <a:xfrm>
                <a:off x="5929097" y="3100935"/>
                <a:ext cx="323178" cy="792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tângulo de cantos arredondados 67"/>
              <p:cNvSpPr/>
              <p:nvPr/>
            </p:nvSpPr>
            <p:spPr>
              <a:xfrm>
                <a:off x="7213881" y="3100935"/>
                <a:ext cx="287490" cy="792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Conector reto 68"/>
              <p:cNvCxnSpPr/>
              <p:nvPr/>
            </p:nvCxnSpPr>
            <p:spPr>
              <a:xfrm rot="5400000">
                <a:off x="6715106" y="4171234"/>
                <a:ext cx="428516" cy="1982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/>
              <p:cNvCxnSpPr/>
              <p:nvPr/>
            </p:nvCxnSpPr>
            <p:spPr>
              <a:xfrm rot="5400000">
                <a:off x="6820452" y="4137265"/>
                <a:ext cx="360580" cy="1982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upo 70"/>
          <p:cNvGrpSpPr>
            <a:grpSpLocks/>
          </p:cNvGrpSpPr>
          <p:nvPr/>
        </p:nvGrpSpPr>
        <p:grpSpPr bwMode="auto">
          <a:xfrm>
            <a:off x="2624138" y="3238500"/>
            <a:ext cx="1516062" cy="2308225"/>
            <a:chOff x="5786446" y="3159016"/>
            <a:chExt cx="1728000" cy="2556000"/>
          </a:xfrm>
        </p:grpSpPr>
        <p:grpSp>
          <p:nvGrpSpPr>
            <p:cNvPr id="6" name="Grupo 109"/>
            <p:cNvGrpSpPr/>
            <p:nvPr/>
          </p:nvGrpSpPr>
          <p:grpSpPr>
            <a:xfrm>
              <a:off x="5786449" y="3159029"/>
              <a:ext cx="1728001" cy="2555998"/>
              <a:chOff x="3286125" y="3313113"/>
              <a:chExt cx="1609725" cy="2473325"/>
            </a:xfr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94" name="Retângulo de cantos arredondados 93"/>
              <p:cNvSpPr/>
              <p:nvPr/>
            </p:nvSpPr>
            <p:spPr>
              <a:xfrm>
                <a:off x="3643313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tângulo de cantos arredondados 94"/>
              <p:cNvSpPr/>
              <p:nvPr/>
            </p:nvSpPr>
            <p:spPr>
              <a:xfrm>
                <a:off x="4211638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tângulo de cantos arredondados 95"/>
              <p:cNvSpPr/>
              <p:nvPr/>
            </p:nvSpPr>
            <p:spPr>
              <a:xfrm>
                <a:off x="3714750" y="3567113"/>
                <a:ext cx="684213" cy="68421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tângulo de cantos arredondados 96"/>
              <p:cNvSpPr/>
              <p:nvPr/>
            </p:nvSpPr>
            <p:spPr>
              <a:xfrm>
                <a:off x="3571875" y="4281488"/>
                <a:ext cx="1044575" cy="82867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tângulo de cantos arredondados 97"/>
              <p:cNvSpPr/>
              <p:nvPr/>
            </p:nvSpPr>
            <p:spPr>
              <a:xfrm>
                <a:off x="3286125" y="4352925"/>
                <a:ext cx="252413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tângulo de cantos arredondados 98"/>
              <p:cNvSpPr/>
              <p:nvPr/>
            </p:nvSpPr>
            <p:spPr>
              <a:xfrm>
                <a:off x="4643438" y="4352925"/>
                <a:ext cx="252412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>
              <a:xfrm>
                <a:off x="385762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>
              <a:xfrm>
                <a:off x="414337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aio 101"/>
              <p:cNvSpPr/>
              <p:nvPr/>
            </p:nvSpPr>
            <p:spPr>
              <a:xfrm rot="17829269">
                <a:off x="3761582" y="3204369"/>
                <a:ext cx="539750" cy="757237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tângulo de cantos arredondados 102"/>
              <p:cNvSpPr/>
              <p:nvPr/>
            </p:nvSpPr>
            <p:spPr>
              <a:xfrm>
                <a:off x="3643313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tângulo de cantos arredondados 103"/>
              <p:cNvSpPr/>
              <p:nvPr/>
            </p:nvSpPr>
            <p:spPr>
              <a:xfrm>
                <a:off x="4321175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32081" cy="223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900" b="1">
                    <a:latin typeface="Arial" charset="0"/>
                    <a:cs typeface="Arial" charset="0"/>
                  </a:rPr>
                  <a:t>LEGO</a:t>
                </a:r>
              </a:p>
            </p:txBody>
          </p:sp>
          <p:sp>
            <p:nvSpPr>
              <p:cNvPr id="106" name="Lua 105"/>
              <p:cNvSpPr/>
              <p:nvPr/>
            </p:nvSpPr>
            <p:spPr>
              <a:xfrm rot="16200000">
                <a:off x="3962400" y="3922713"/>
                <a:ext cx="144463" cy="287337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upo 123"/>
            <p:cNvGrpSpPr>
              <a:grpSpLocks/>
            </p:cNvGrpSpPr>
            <p:nvPr/>
          </p:nvGrpSpPr>
          <p:grpSpPr bwMode="auto">
            <a:xfrm>
              <a:off x="5845195" y="3241691"/>
              <a:ext cx="1655763" cy="2473325"/>
              <a:chOff x="3273425" y="3313113"/>
              <a:chExt cx="1655763" cy="2473325"/>
            </a:xfrm>
          </p:grpSpPr>
          <p:sp>
            <p:nvSpPr>
              <p:cNvPr id="74" name="Retângulo de cantos arredondados 73"/>
              <p:cNvSpPr/>
              <p:nvPr/>
            </p:nvSpPr>
            <p:spPr>
              <a:xfrm>
                <a:off x="3643510" y="5139527"/>
                <a:ext cx="360076" cy="64691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tângulo de cantos arredondados 74"/>
              <p:cNvSpPr/>
              <p:nvPr/>
            </p:nvSpPr>
            <p:spPr>
              <a:xfrm>
                <a:off x="4211669" y="5139527"/>
                <a:ext cx="361885" cy="64691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tângulo 75"/>
              <p:cNvSpPr/>
              <p:nvPr/>
            </p:nvSpPr>
            <p:spPr>
              <a:xfrm>
                <a:off x="3598275" y="5139527"/>
                <a:ext cx="975279" cy="53967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tângulo de cantos arredondados 76"/>
              <p:cNvSpPr/>
              <p:nvPr/>
            </p:nvSpPr>
            <p:spPr>
              <a:xfrm>
                <a:off x="3714078" y="3566199"/>
                <a:ext cx="683962" cy="68558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tângulo de cantos arredondados 77"/>
              <p:cNvSpPr/>
              <p:nvPr/>
            </p:nvSpPr>
            <p:spPr>
              <a:xfrm>
                <a:off x="3571133" y="4281667"/>
                <a:ext cx="1045847" cy="82797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tângulo de cantos arredondados 78"/>
              <p:cNvSpPr/>
              <p:nvPr/>
            </p:nvSpPr>
            <p:spPr>
              <a:xfrm>
                <a:off x="3285244" y="4351984"/>
                <a:ext cx="253319" cy="68558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tângulo de cantos arredondados 79"/>
              <p:cNvSpPr/>
              <p:nvPr/>
            </p:nvSpPr>
            <p:spPr>
              <a:xfrm>
                <a:off x="4644122" y="4351984"/>
                <a:ext cx="251509" cy="68558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>
              <a:xfrm>
                <a:off x="3857022" y="3710347"/>
                <a:ext cx="106757" cy="10723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4142911" y="3710347"/>
                <a:ext cx="108565" cy="10723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aio 82"/>
              <p:cNvSpPr/>
              <p:nvPr/>
            </p:nvSpPr>
            <p:spPr>
              <a:xfrm rot="17829269">
                <a:off x="3760889" y="3204728"/>
                <a:ext cx="539678" cy="756339"/>
              </a:xfrm>
              <a:prstGeom prst="lightningBol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tângulo de cantos arredondados 83"/>
              <p:cNvSpPr/>
              <p:nvPr/>
            </p:nvSpPr>
            <p:spPr>
              <a:xfrm>
                <a:off x="3643510" y="3495882"/>
                <a:ext cx="108565" cy="68382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tângulo de cantos arredondados 84"/>
              <p:cNvSpPr/>
              <p:nvPr/>
            </p:nvSpPr>
            <p:spPr>
              <a:xfrm>
                <a:off x="4320234" y="3495882"/>
                <a:ext cx="108565" cy="68382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tângulo de cantos arredondados 85"/>
              <p:cNvSpPr/>
              <p:nvPr/>
            </p:nvSpPr>
            <p:spPr>
              <a:xfrm>
                <a:off x="3558467" y="4638524"/>
                <a:ext cx="1080226" cy="46760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tângulo de cantos arredondados 86"/>
              <p:cNvSpPr/>
              <p:nvPr/>
            </p:nvSpPr>
            <p:spPr>
              <a:xfrm>
                <a:off x="3571133" y="5067454"/>
                <a:ext cx="1045847" cy="10723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tângulo de cantos arredondados 87"/>
              <p:cNvSpPr/>
              <p:nvPr/>
            </p:nvSpPr>
            <p:spPr>
              <a:xfrm>
                <a:off x="3272578" y="4281667"/>
                <a:ext cx="1657433" cy="43068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luxograma: Atraso 88"/>
              <p:cNvSpPr/>
              <p:nvPr/>
            </p:nvSpPr>
            <p:spPr>
              <a:xfrm rot="5400000">
                <a:off x="4015498" y="4081626"/>
                <a:ext cx="72074" cy="468642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343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7117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>
                    <a:cs typeface="Arial" charset="0"/>
                  </a:rPr>
                  <a:t>LEGO</a:t>
                </a:r>
              </a:p>
            </p:txBody>
          </p:sp>
          <p:sp>
            <p:nvSpPr>
              <p:cNvPr id="91" name="Elipse 90"/>
              <p:cNvSpPr/>
              <p:nvPr/>
            </p:nvSpPr>
            <p:spPr>
              <a:xfrm>
                <a:off x="3963778" y="5065695"/>
                <a:ext cx="179132" cy="1072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luxograma: Extrair 91"/>
              <p:cNvSpPr/>
              <p:nvPr/>
            </p:nvSpPr>
            <p:spPr>
              <a:xfrm>
                <a:off x="4070534" y="5357508"/>
                <a:ext cx="72377" cy="288297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Lua 92"/>
              <p:cNvSpPr/>
              <p:nvPr/>
            </p:nvSpPr>
            <p:spPr>
              <a:xfrm rot="16200000">
                <a:off x="3960487" y="3922474"/>
                <a:ext cx="145907" cy="287699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upo 106"/>
          <p:cNvGrpSpPr>
            <a:grpSpLocks/>
          </p:cNvGrpSpPr>
          <p:nvPr/>
        </p:nvGrpSpPr>
        <p:grpSpPr bwMode="auto">
          <a:xfrm>
            <a:off x="4930775" y="3238500"/>
            <a:ext cx="1801813" cy="2736850"/>
            <a:chOff x="3123570" y="214290"/>
            <a:chExt cx="2520000" cy="3240000"/>
          </a:xfrm>
        </p:grpSpPr>
        <p:sp>
          <p:nvSpPr>
            <p:cNvPr id="108" name="Elipse 107"/>
            <p:cNvSpPr/>
            <p:nvPr/>
          </p:nvSpPr>
          <p:spPr>
            <a:xfrm>
              <a:off x="3123570" y="214290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9" name="Grupo 28"/>
            <p:cNvGrpSpPr>
              <a:grpSpLocks/>
            </p:cNvGrpSpPr>
            <p:nvPr/>
          </p:nvGrpSpPr>
          <p:grpSpPr bwMode="auto">
            <a:xfrm>
              <a:off x="3428974" y="357163"/>
              <a:ext cx="1979999" cy="2699998"/>
              <a:chOff x="3273425" y="3313113"/>
              <a:chExt cx="1655763" cy="2473325"/>
            </a:xfrm>
          </p:grpSpPr>
          <p:sp>
            <p:nvSpPr>
              <p:cNvPr id="110" name="Retângulo de cantos arredondados 109"/>
              <p:cNvSpPr/>
              <p:nvPr/>
            </p:nvSpPr>
            <p:spPr>
              <a:xfrm>
                <a:off x="3643736" y="5139663"/>
                <a:ext cx="358339" cy="64731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tângulo de cantos arredondados 110"/>
              <p:cNvSpPr/>
              <p:nvPr/>
            </p:nvSpPr>
            <p:spPr>
              <a:xfrm>
                <a:off x="4211881" y="5139663"/>
                <a:ext cx="358339" cy="64731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tângulo 111"/>
              <p:cNvSpPr/>
              <p:nvPr/>
            </p:nvSpPr>
            <p:spPr>
              <a:xfrm>
                <a:off x="3601032" y="5139663"/>
                <a:ext cx="969189" cy="540574"/>
              </a:xfrm>
              <a:prstGeom prst="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tângulo de cantos arredondados 112"/>
              <p:cNvSpPr/>
              <p:nvPr/>
            </p:nvSpPr>
            <p:spPr>
              <a:xfrm>
                <a:off x="3716146" y="3567867"/>
                <a:ext cx="683260" cy="68346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tângulo de cantos arredondados 113"/>
              <p:cNvSpPr/>
              <p:nvPr/>
            </p:nvSpPr>
            <p:spPr>
              <a:xfrm>
                <a:off x="3573182" y="4282320"/>
                <a:ext cx="1041599" cy="82807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tângulo de cantos arredondados 114"/>
              <p:cNvSpPr/>
              <p:nvPr/>
            </p:nvSpPr>
            <p:spPr>
              <a:xfrm>
                <a:off x="3287253" y="4352904"/>
                <a:ext cx="252509" cy="6851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tângulo de cantos arredondados 115"/>
              <p:cNvSpPr/>
              <p:nvPr/>
            </p:nvSpPr>
            <p:spPr>
              <a:xfrm>
                <a:off x="4642632" y="4352904"/>
                <a:ext cx="250652" cy="6851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>
              <a:xfrm>
                <a:off x="3857254" y="3710758"/>
                <a:ext cx="107688" cy="10673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>
              <a:xfrm>
                <a:off x="4143183" y="3710758"/>
                <a:ext cx="107688" cy="10673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aio 118"/>
              <p:cNvSpPr/>
              <p:nvPr/>
            </p:nvSpPr>
            <p:spPr>
              <a:xfrm rot="17829269">
                <a:off x="3762356" y="3203737"/>
                <a:ext cx="538853" cy="757527"/>
              </a:xfrm>
              <a:prstGeom prst="lightningBol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tângulo de cantos arredondados 119"/>
              <p:cNvSpPr/>
              <p:nvPr/>
            </p:nvSpPr>
            <p:spPr>
              <a:xfrm>
                <a:off x="3643736" y="3495561"/>
                <a:ext cx="109544" cy="685186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tângulo de cantos arredondados 120"/>
              <p:cNvSpPr/>
              <p:nvPr/>
            </p:nvSpPr>
            <p:spPr>
              <a:xfrm>
                <a:off x="4319569" y="3495561"/>
                <a:ext cx="109544" cy="685186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tângulo de cantos arredondados 121"/>
              <p:cNvSpPr/>
              <p:nvPr/>
            </p:nvSpPr>
            <p:spPr>
              <a:xfrm>
                <a:off x="3558329" y="4640407"/>
                <a:ext cx="1078733" cy="468268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tângulo de cantos arredondados 122"/>
              <p:cNvSpPr/>
              <p:nvPr/>
            </p:nvSpPr>
            <p:spPr>
              <a:xfrm>
                <a:off x="3573182" y="5067357"/>
                <a:ext cx="1041599" cy="108459"/>
              </a:xfrm>
              <a:prstGeom prst="round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de cantos arredondados 123"/>
              <p:cNvSpPr/>
              <p:nvPr/>
            </p:nvSpPr>
            <p:spPr>
              <a:xfrm>
                <a:off x="3274255" y="4282320"/>
                <a:ext cx="1654306" cy="432114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Fluxograma: Atraso 124"/>
              <p:cNvSpPr/>
              <p:nvPr/>
            </p:nvSpPr>
            <p:spPr>
              <a:xfrm rot="5400000">
                <a:off x="4016053" y="4082809"/>
                <a:ext cx="72306" cy="467884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321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499203" cy="211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>
                    <a:cs typeface="Arial" charset="0"/>
                  </a:rPr>
                  <a:t>LEGO</a:t>
                </a:r>
              </a:p>
            </p:txBody>
          </p:sp>
          <p:sp>
            <p:nvSpPr>
              <p:cNvPr id="127" name="Elipse 126"/>
              <p:cNvSpPr/>
              <p:nvPr/>
            </p:nvSpPr>
            <p:spPr>
              <a:xfrm>
                <a:off x="3964942" y="5065635"/>
                <a:ext cx="178242" cy="108460"/>
              </a:xfrm>
              <a:prstGeom prst="ellipse">
                <a:avLst/>
              </a:prstGeom>
              <a:solidFill>
                <a:srgbClr val="4D4D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Fluxograma: Extrair 127"/>
              <p:cNvSpPr/>
              <p:nvPr/>
            </p:nvSpPr>
            <p:spPr>
              <a:xfrm>
                <a:off x="4072629" y="5382405"/>
                <a:ext cx="70554" cy="287503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Lua 128"/>
              <p:cNvSpPr/>
              <p:nvPr/>
            </p:nvSpPr>
            <p:spPr>
              <a:xfrm rot="16200000">
                <a:off x="3961401" y="3922369"/>
                <a:ext cx="146333" cy="287787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1" name="Forma livre 30"/>
          <p:cNvSpPr/>
          <p:nvPr/>
        </p:nvSpPr>
        <p:spPr>
          <a:xfrm>
            <a:off x="3338513" y="2832100"/>
            <a:ext cx="2541587" cy="625475"/>
          </a:xfrm>
          <a:custGeom>
            <a:avLst/>
            <a:gdLst>
              <a:gd name="connsiteX0" fmla="*/ 0 w 2538484"/>
              <a:gd name="connsiteY0" fmla="*/ 625523 h 625523"/>
              <a:gd name="connsiteX1" fmla="*/ 204717 w 2538484"/>
              <a:gd name="connsiteY1" fmla="*/ 284329 h 625523"/>
              <a:gd name="connsiteX2" fmla="*/ 504968 w 2538484"/>
              <a:gd name="connsiteY2" fmla="*/ 352568 h 625523"/>
              <a:gd name="connsiteX3" fmla="*/ 764275 w 2538484"/>
              <a:gd name="connsiteY3" fmla="*/ 216090 h 625523"/>
              <a:gd name="connsiteX4" fmla="*/ 955344 w 2538484"/>
              <a:gd name="connsiteY4" fmla="*/ 598227 h 625523"/>
              <a:gd name="connsiteX5" fmla="*/ 1269242 w 2538484"/>
              <a:gd name="connsiteY5" fmla="*/ 379863 h 625523"/>
              <a:gd name="connsiteX6" fmla="*/ 1419368 w 2538484"/>
              <a:gd name="connsiteY6" fmla="*/ 461750 h 625523"/>
              <a:gd name="connsiteX7" fmla="*/ 1787857 w 2538484"/>
              <a:gd name="connsiteY7" fmla="*/ 338920 h 625523"/>
              <a:gd name="connsiteX8" fmla="*/ 1883391 w 2538484"/>
              <a:gd name="connsiteY8" fmla="*/ 557284 h 625523"/>
              <a:gd name="connsiteX9" fmla="*/ 2129051 w 2538484"/>
              <a:gd name="connsiteY9" fmla="*/ 161499 h 625523"/>
              <a:gd name="connsiteX10" fmla="*/ 2347415 w 2538484"/>
              <a:gd name="connsiteY10" fmla="*/ 11373 h 625523"/>
              <a:gd name="connsiteX11" fmla="*/ 2402006 w 2538484"/>
              <a:gd name="connsiteY11" fmla="*/ 93260 h 625523"/>
              <a:gd name="connsiteX12" fmla="*/ 2538484 w 2538484"/>
              <a:gd name="connsiteY12" fmla="*/ 311624 h 625523"/>
              <a:gd name="connsiteX13" fmla="*/ 2538484 w 2538484"/>
              <a:gd name="connsiteY13" fmla="*/ 311624 h 62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8484" h="625523">
                <a:moveTo>
                  <a:pt x="0" y="625523"/>
                </a:moveTo>
                <a:cubicBezTo>
                  <a:pt x="60278" y="477672"/>
                  <a:pt x="120556" y="329822"/>
                  <a:pt x="204717" y="284329"/>
                </a:cubicBezTo>
                <a:cubicBezTo>
                  <a:pt x="288878" y="238837"/>
                  <a:pt x="411708" y="363941"/>
                  <a:pt x="504968" y="352568"/>
                </a:cubicBezTo>
                <a:cubicBezTo>
                  <a:pt x="598228" y="341195"/>
                  <a:pt x="689212" y="175147"/>
                  <a:pt x="764275" y="216090"/>
                </a:cubicBezTo>
                <a:cubicBezTo>
                  <a:pt x="839338" y="257033"/>
                  <a:pt x="871183" y="570931"/>
                  <a:pt x="955344" y="598227"/>
                </a:cubicBezTo>
                <a:cubicBezTo>
                  <a:pt x="1039505" y="625523"/>
                  <a:pt x="1191905" y="402609"/>
                  <a:pt x="1269242" y="379863"/>
                </a:cubicBezTo>
                <a:cubicBezTo>
                  <a:pt x="1346579" y="357117"/>
                  <a:pt x="1332932" y="468574"/>
                  <a:pt x="1419368" y="461750"/>
                </a:cubicBezTo>
                <a:cubicBezTo>
                  <a:pt x="1505804" y="454926"/>
                  <a:pt x="1710520" y="322998"/>
                  <a:pt x="1787857" y="338920"/>
                </a:cubicBezTo>
                <a:cubicBezTo>
                  <a:pt x="1865194" y="354842"/>
                  <a:pt x="1826525" y="586854"/>
                  <a:pt x="1883391" y="557284"/>
                </a:cubicBezTo>
                <a:cubicBezTo>
                  <a:pt x="1940257" y="527714"/>
                  <a:pt x="2051714" y="252484"/>
                  <a:pt x="2129051" y="161499"/>
                </a:cubicBezTo>
                <a:cubicBezTo>
                  <a:pt x="2206388" y="70514"/>
                  <a:pt x="2301923" y="22746"/>
                  <a:pt x="2347415" y="11373"/>
                </a:cubicBezTo>
                <a:cubicBezTo>
                  <a:pt x="2392907" y="0"/>
                  <a:pt x="2370161" y="43218"/>
                  <a:pt x="2402006" y="93260"/>
                </a:cubicBezTo>
                <a:cubicBezTo>
                  <a:pt x="2433851" y="143302"/>
                  <a:pt x="2538484" y="311624"/>
                  <a:pt x="2538484" y="311624"/>
                </a:cubicBezTo>
                <a:lnTo>
                  <a:pt x="2538484" y="311624"/>
                </a:lnTo>
              </a:path>
            </a:pathLst>
          </a:custGeom>
          <a:ln w="381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00338" y="6048375"/>
            <a:ext cx="165576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Entidade incorporada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076825" y="6048375"/>
            <a:ext cx="16557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Médium Desdobrado</a:t>
            </a:r>
          </a:p>
        </p:txBody>
      </p:sp>
      <p:sp>
        <p:nvSpPr>
          <p:cNvPr id="23562" name="Retângulo 106"/>
          <p:cNvSpPr>
            <a:spLocks noChangeArrowheads="1"/>
          </p:cNvSpPr>
          <p:nvPr/>
        </p:nvSpPr>
        <p:spPr bwMode="auto">
          <a:xfrm>
            <a:off x="250825" y="1268760"/>
            <a:ext cx="8713788" cy="73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0" lvl="1" indent="-177800" algn="just" eaLnBrk="0" hangingPunct="0">
              <a:lnSpc>
                <a:spcPct val="150000"/>
              </a:lnSpc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Exteriorização total do perispírito do médium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300" name="Retângulo 125"/>
          <p:cNvSpPr>
            <a:spLocks noChangeArrowheads="1"/>
          </p:cNvSpPr>
          <p:nvPr/>
        </p:nvSpPr>
        <p:spPr bwMode="auto">
          <a:xfrm>
            <a:off x="468313" y="6319838"/>
            <a:ext cx="7991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i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Nos Domínios da Mediunidade cap.VIII vivenciasespiritualismo.net/.../2_6_fenomeno_da_incorporacao.ppsx</a:t>
            </a:r>
            <a:endParaRPr lang="pt-BR" sz="120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251520" y="1268760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 indent="-177800" algn="just" eaLnBrk="0" hangingPunct="0">
              <a:lnSpc>
                <a:spcPct val="150000"/>
              </a:lnSpc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Não há ligação do espírito com o cérebro do médium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;</a:t>
            </a:r>
          </a:p>
        </p:txBody>
      </p:sp>
      <p:sp>
        <p:nvSpPr>
          <p:cNvPr id="126" name="Retângulo 125"/>
          <p:cNvSpPr/>
          <p:nvPr/>
        </p:nvSpPr>
        <p:spPr>
          <a:xfrm>
            <a:off x="251520" y="1268760"/>
            <a:ext cx="8712968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 indent="-177800" eaLnBrk="0" hangingPunct="0">
              <a:lnSpc>
                <a:spcPct val="150000"/>
              </a:lnSpc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Atuação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direta do espírito no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chacra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 laríngeo/centros nervosos;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6" grpId="0"/>
      <p:bldP spid="23562" grpId="0" build="p"/>
      <p:bldP spid="109" grpId="0"/>
      <p:bldP spid="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08"/>
          <p:cNvSpPr>
            <a:spLocks noChangeArrowheads="1"/>
          </p:cNvSpPr>
          <p:nvPr/>
        </p:nvSpPr>
        <p:spPr bwMode="auto">
          <a:xfrm>
            <a:off x="323725" y="836712"/>
            <a:ext cx="8640763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0" lvl="1" indent="-177800" algn="just" eaLnBrk="0" hangingPunct="0">
              <a:lnSpc>
                <a:spcPct val="150000"/>
              </a:lnSpc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O espírito pode modificar: estilo, gestos,  entonação de voz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Imagem 4" descr="man-22097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8640959" cy="396044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836712"/>
            <a:ext cx="8568952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 indent="-177800" algn="just" eaLnBrk="0" hangingPunct="0">
              <a:lnSpc>
                <a:spcPct val="150000"/>
              </a:lnSpc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Frases,  estilos e ideias são do espírito comunicante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;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85122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 indent="-177800" algn="just" eaLnBrk="0" hangingPunct="0">
              <a:lnSpc>
                <a:spcPct val="150000"/>
              </a:lnSpc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O médium não tem consciência da comunicação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;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83671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 indent="-177800" algn="just" eaLnBrk="0" hangingPunct="0">
              <a:lnSpc>
                <a:spcPct val="150000"/>
              </a:lnSpc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Pode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</a:rPr>
              <a:t>interromper o transe em caso de perigo ou de ação contrária aos seus princípios.</a:t>
            </a:r>
          </a:p>
          <a:p>
            <a:pPr marL="177800" indent="-177800" algn="r" eaLnBrk="0" hangingPunct="0"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381388_188055278010961_14318287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404664"/>
            <a:ext cx="8688019" cy="6192688"/>
          </a:xfrm>
          <a:prstGeom prst="rect">
            <a:avLst/>
          </a:prstGeom>
        </p:spPr>
      </p:pic>
      <p:sp>
        <p:nvSpPr>
          <p:cNvPr id="9218" name="Rectangle 2" descr="Gotas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008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pt-BR" sz="31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</a:br>
            <a:r>
              <a:rPr lang="pt-BR" sz="31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pt-BR" sz="31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</a:br>
            <a:r>
              <a:rPr lang="pt-BR" sz="31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Arial" pitchFamily="34" charset="0"/>
              </a:rPr>
              <a:t>O QUE É PSICOFONIA SONAMBÚLICA?</a:t>
            </a:r>
            <a:r>
              <a:rPr lang="pt-BR" sz="31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pt-BR" sz="31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</a:br>
            <a:r>
              <a:rPr lang="pt-B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pt-B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</a:br>
            <a:endParaRPr lang="pt-BR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375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b="1" smtClean="0"/>
              <a:t>    </a:t>
            </a:r>
          </a:p>
          <a:p>
            <a:pPr eaLnBrk="1" hangingPunct="1">
              <a:buFontTx/>
              <a:buNone/>
            </a:pPr>
            <a:r>
              <a:rPr lang="pt-BR" b="1" smtClean="0"/>
              <a:t> </a:t>
            </a:r>
          </a:p>
          <a:p>
            <a:pPr eaLnBrk="1" hangingPunct="1">
              <a:buFontTx/>
              <a:buNone/>
            </a:pPr>
            <a:endParaRPr lang="pt-BR" b="1" smtClean="0"/>
          </a:p>
          <a:p>
            <a:pPr eaLnBrk="1" hangingPunct="1">
              <a:buFontTx/>
              <a:buNone/>
            </a:pPr>
            <a:r>
              <a:rPr lang="pt-BR" sz="3600" b="1" smtClean="0">
                <a:solidFill>
                  <a:srgbClr val="009900"/>
                </a:solidFill>
              </a:rPr>
              <a:t>          </a:t>
            </a:r>
            <a:endParaRPr lang="pt-BR" sz="4800" b="1" u="sng" smtClean="0">
              <a:solidFill>
                <a:srgbClr val="009900"/>
              </a:solidFill>
            </a:endParaRPr>
          </a:p>
          <a:p>
            <a:pPr eaLnBrk="1" hangingPunct="1">
              <a:buFontTx/>
              <a:buNone/>
            </a:pPr>
            <a:r>
              <a:rPr lang="pt-BR" b="1" smtClean="0"/>
              <a:t>		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1763948"/>
            <a:ext cx="813593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A psicofonia sonambúlica é um tipo de mediunidade em que o espírito comunicante se utiliza dos órgãos físicos do médium ligados aos centros de força responsáveis pela fala, exteriorizando, através da palavra, o seu pensamento. </a:t>
            </a:r>
          </a:p>
          <a:p>
            <a:pPr algn="just" eaLnBrk="0" hangingPunct="0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     	O espírito  assume todas as suas faculdades, sem as restrições impostas pela matéria. Seu corpo se torna um objeto inteiramente afastado do espírito.</a:t>
            </a:r>
          </a:p>
          <a:p>
            <a:pPr algn="just" eaLnBrk="0" hangingPunct="0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           O médium serve de instrumento a outra inteligência. É passivo e o que diz não é dele. </a:t>
            </a:r>
          </a:p>
          <a:p>
            <a:pPr algn="just" eaLnBrk="0" hangingPunct="0">
              <a:defRPr/>
            </a:pP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(LM - Cap. XIV -item 172)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458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806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b="1" smtClean="0"/>
              <a:t>    </a:t>
            </a:r>
          </a:p>
          <a:p>
            <a:pPr eaLnBrk="1" hangingPunct="1">
              <a:buFontTx/>
              <a:buNone/>
            </a:pPr>
            <a:r>
              <a:rPr lang="pt-BR" b="1" smtClean="0"/>
              <a:t> </a:t>
            </a:r>
          </a:p>
          <a:p>
            <a:pPr eaLnBrk="1" hangingPunct="1">
              <a:buFontTx/>
              <a:buNone/>
            </a:pPr>
            <a:endParaRPr lang="pt-BR" b="1" smtClean="0"/>
          </a:p>
          <a:p>
            <a:pPr eaLnBrk="1" hangingPunct="1">
              <a:buFontTx/>
              <a:buNone/>
            </a:pPr>
            <a:r>
              <a:rPr lang="pt-BR" sz="3600" b="1" smtClean="0">
                <a:solidFill>
                  <a:srgbClr val="009900"/>
                </a:solidFill>
              </a:rPr>
              <a:t>          </a:t>
            </a:r>
            <a:endParaRPr lang="pt-BR" sz="4800" b="1" u="sng" smtClean="0">
              <a:solidFill>
                <a:srgbClr val="009900"/>
              </a:solidFill>
            </a:endParaRPr>
          </a:p>
          <a:p>
            <a:pPr eaLnBrk="1" hangingPunct="1">
              <a:buFontTx/>
              <a:buNone/>
            </a:pPr>
            <a:r>
              <a:rPr lang="pt-BR" b="1" smtClean="0"/>
              <a:t>		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68313" y="3465513"/>
            <a:ext cx="813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>
                <a:ea typeface="Calibri" pitchFamily="34" charset="0"/>
                <a:cs typeface="Arial" charset="0"/>
              </a:rPr>
              <a:t>	</a:t>
            </a:r>
            <a:endParaRPr lang="pt-BR" sz="2000" b="1">
              <a:ea typeface="Calibri" pitchFamily="34" charset="0"/>
              <a:cs typeface="Arial" charset="0"/>
            </a:endParaRP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1619250" y="692150"/>
            <a:ext cx="561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8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Impact" pitchFamily="34" charset="0"/>
                <a:ea typeface="Calibri" pitchFamily="34" charset="0"/>
                <a:cs typeface="Arial" charset="0"/>
              </a:rPr>
              <a:t>O QUE É SONAMBULISMO?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468313" y="1506283"/>
            <a:ext cx="820737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        O Sonambulismo é um estado de independência do espírito, mais completo do que no sonho.</a:t>
            </a:r>
          </a:p>
          <a:p>
            <a:pPr algn="just" eaLnBrk="0" hangingPunct="0">
              <a:defRPr/>
            </a:pP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SONAMBULISMO NATURAL – aquele que  se produz espontaneamente e independe de qualquer causa exterior conhecida;</a:t>
            </a:r>
          </a:p>
          <a:p>
            <a:pPr algn="just" eaLnBrk="0" hangingPunct="0"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o sonâmbulo age por influência do seu próprio espírito; </a:t>
            </a:r>
          </a:p>
          <a:p>
            <a:pPr algn="just" eaLnBrk="0" hangingPunct="0">
              <a:defRPr/>
            </a:pP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Sua alma, nos momentos de emancipação, vê, ouve e percebe além dos seus limites;</a:t>
            </a:r>
          </a:p>
          <a:p>
            <a:pPr algn="just" eaLnBrk="0" hangingPunct="0">
              <a:defRPr/>
            </a:pP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As ideias são mais justos do que no estado normal.</a:t>
            </a:r>
          </a:p>
          <a:p>
            <a:pPr algn="just" eaLnBrk="0" hangingPunct="0">
              <a:defRPr/>
            </a:pP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SONAMBULISMO PROVOCADO – Hipnose  de encarnado ou desencarnado (obsessão). </a:t>
            </a:r>
          </a:p>
          <a:p>
            <a:pPr algn="r" eaLnBrk="0" hangingPunct="0">
              <a:defRPr/>
            </a:pP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pitchFamily="34" charset="0"/>
              </a:rPr>
              <a:t>(LM - Cap. XIV -item 172/174)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256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1200" y="620688"/>
            <a:ext cx="7721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cs typeface="Arial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cs typeface="Arial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cs typeface="Arial" charset="0"/>
              </a:rPr>
              <a:t>FORMAÇÃO MEDIÚNICA III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2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  <a:t>Psicofonia </a:t>
            </a:r>
            <a:r>
              <a:rPr lang="pt-BR" sz="32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  <a:t>Consciente e Inconsciente</a:t>
            </a:r>
            <a:endParaRPr lang="pt-BR" sz="3200" b="1" i="1" dirty="0">
              <a:ln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2202656" y="2852738"/>
            <a:ext cx="4673600" cy="1143000"/>
            <a:chOff x="2133600" y="2780928"/>
            <a:chExt cx="4673600" cy="1143000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auto">
            <a:xfrm>
              <a:off x="2133600" y="2780928"/>
              <a:ext cx="4673600" cy="1143000"/>
            </a:xfrm>
            <a:prstGeom prst="downArrowCallout">
              <a:avLst>
                <a:gd name="adj1" fmla="val 57509"/>
                <a:gd name="adj2" fmla="val 57509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3275856" y="2916431"/>
              <a:ext cx="2438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3850" y="4365625"/>
            <a:ext cx="84248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Realizar um estudo comparativo entre a psicofonia consciente e a inconsciente, ressaltando a importância dos valores morais nos trabalhos mediúnicos, com base no exemplo das duas médiuns.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0402"/>
            <a:ext cx="8229600" cy="4806950"/>
          </a:xfrm>
        </p:spPr>
        <p:txBody>
          <a:bodyPr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3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71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9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Não confundir sonambulismo, natural ou provocado, com mediunidade sonambúlica.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endParaRPr lang="pt-BR" sz="9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9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No</a:t>
            </a:r>
            <a:r>
              <a:rPr lang="pt-BR" sz="9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sonambulismo</a:t>
            </a:r>
            <a:r>
              <a:rPr lang="pt-BR" sz="9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 ocorre um fenômeno anímico de emancipação da alma, o espírito encarnado obra por si mesmo. Exprime o seu próprio pensamento.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endParaRPr lang="pt-BR" sz="9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9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Na </a:t>
            </a:r>
            <a:r>
              <a:rPr lang="pt-BR" sz="9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mediunidade sonambúlica</a:t>
            </a:r>
            <a:r>
              <a:rPr lang="pt-BR" sz="9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, o médium, em estado de sonambulismo, é instrumento passivo,  exprime o pensamento de outro.  Pode ver os espíritos, conversar com eles e transmitir seus pensamentos. </a:t>
            </a:r>
          </a:p>
          <a:p>
            <a:pPr algn="just" eaLnBrk="1" fontAlgn="auto" hangingPunct="1">
              <a:spcAft>
                <a:spcPts val="0"/>
              </a:spcAft>
              <a:buSzPct val="110000"/>
              <a:buFont typeface="Wingdings 2" pitchFamily="18" charset="2"/>
              <a:buNone/>
              <a:defRPr/>
            </a:pPr>
            <a:endParaRPr lang="pt-BR" sz="9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(LM -</a:t>
            </a:r>
            <a:r>
              <a:rPr lang="pt-BR" sz="7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Cap</a:t>
            </a:r>
            <a:r>
              <a:rPr lang="pt-BR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. XIV -item 172)</a:t>
            </a:r>
            <a:endParaRPr lang="pt-BR" sz="7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t-BR" sz="71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71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t-BR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       </a:t>
            </a:r>
            <a:endParaRPr lang="pt-BR" sz="4800" b="1" u="sng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	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3465513"/>
            <a:ext cx="813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>
                <a:ea typeface="Calibri" pitchFamily="34" charset="0"/>
                <a:cs typeface="Arial" charset="0"/>
              </a:rPr>
              <a:t>	</a:t>
            </a:r>
            <a:endParaRPr lang="pt-BR" sz="2000" b="1">
              <a:ea typeface="Calibri" pitchFamily="34" charset="0"/>
              <a:cs typeface="Arial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611188" y="604540"/>
            <a:ext cx="7993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8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Impact" pitchFamily="34" charset="0"/>
                <a:ea typeface="Calibri" pitchFamily="34" charset="0"/>
                <a:cs typeface="Arial" charset="0"/>
              </a:rPr>
              <a:t>SONAMBULISMO DIFERENTE  </a:t>
            </a:r>
          </a:p>
          <a:p>
            <a:pPr algn="ctr" eaLnBrk="0" hangingPunct="0"/>
            <a:r>
              <a:rPr lang="pt-BR" sz="28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Impact" pitchFamily="34" charset="0"/>
                <a:ea typeface="Calibri" pitchFamily="34" charset="0"/>
                <a:cs typeface="Arial" charset="0"/>
              </a:rPr>
              <a:t>DE </a:t>
            </a:r>
          </a:p>
          <a:p>
            <a:pPr algn="ctr" eaLnBrk="0" hangingPunct="0"/>
            <a:r>
              <a:rPr lang="pt-BR" sz="28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Impact" pitchFamily="34" charset="0"/>
                <a:ea typeface="Calibri" pitchFamily="34" charset="0"/>
                <a:cs typeface="Arial" charset="0"/>
              </a:rPr>
              <a:t>MEDIUNIDADE SONAMBÚLICA</a:t>
            </a:r>
            <a:endParaRPr lang="pt-BR" sz="280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Impact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163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each-688396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76456" cy="6192688"/>
          </a:xfrm>
          <a:prstGeom prst="rect">
            <a:avLst/>
          </a:prstGeom>
        </p:spPr>
      </p:pic>
      <p:sp>
        <p:nvSpPr>
          <p:cNvPr id="9218" name="Rectangle 2" descr="Gotas"/>
          <p:cNvSpPr>
            <a:spLocks noGrp="1" noChangeArrowheads="1"/>
          </p:cNvSpPr>
          <p:nvPr>
            <p:ph type="title"/>
          </p:nvPr>
        </p:nvSpPr>
        <p:spPr>
          <a:xfrm>
            <a:off x="468313" y="620738"/>
            <a:ext cx="8229600" cy="1008062"/>
          </a:xfrm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INFLUÊNCIA MORAL DO MÉDIUM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229600" cy="48069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pt-BR" sz="1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O desenvolvimento da mediunidade se processa na razão do desenvolvimento moral do médium ?</a:t>
            </a:r>
          </a:p>
          <a:p>
            <a:pPr marL="0" indent="0" algn="just" eaLnBrk="1" hangingPunct="1">
              <a:buFontTx/>
              <a:buNone/>
              <a:defRPr/>
            </a:pPr>
            <a:endParaRPr lang="pt-BR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-Não.  A faculdade propriamente dita é orgânica, e portanto, independe da moral. Mas já não acontece o mesmo com o seu uso, que pode ser bom ou mau, segundo as qualidades do médium</a:t>
            </a:r>
          </a:p>
          <a:p>
            <a:pPr marL="0" indent="0" algn="just" eaLnBrk="1" hangingPunct="1">
              <a:buFontTx/>
              <a:buChar char="-"/>
              <a:defRPr/>
            </a:pPr>
            <a:endParaRPr lang="pt-BR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pt-BR" sz="1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(LM – Cap. XX -</a:t>
            </a:r>
            <a:r>
              <a:rPr lang="pt-BR" sz="1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perg</a:t>
            </a:r>
            <a:r>
              <a:rPr lang="pt-BR" sz="1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. 226)      </a:t>
            </a:r>
            <a:endParaRPr lang="pt-BR" sz="1800" u="sng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	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96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231527" y="3831062"/>
            <a:ext cx="4700513" cy="147014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PELO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CUMPRIMENTO DOS DEVERES MAIS ELEVADOS;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2411760" y="404664"/>
            <a:ext cx="46085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REFLEXÃO</a:t>
            </a:r>
            <a:endParaRPr lang="pt-BR" sz="48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251520" y="1556792"/>
            <a:ext cx="4752528" cy="172354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  <a:cs typeface="Arial" charset="0"/>
              </a:rPr>
              <a:t>PARA VALORIZAR A MEDIUNIDADE É PRECISO</a:t>
            </a:r>
            <a:r>
              <a:rPr lang="pt-BR" sz="2800" dirty="0">
                <a:ln>
                  <a:solidFill>
                    <a:schemeClr val="bg1"/>
                  </a:solidFill>
                </a:ln>
                <a:solidFill>
                  <a:srgbClr val="000066"/>
                </a:solidFill>
                <a:latin typeface="Impact" pitchFamily="34" charset="0"/>
                <a:cs typeface="Arial" charset="0"/>
              </a:rPr>
              <a:t>:</a:t>
            </a:r>
            <a:endParaRPr lang="pt-BR" sz="2000" dirty="0">
              <a:ln>
                <a:solidFill>
                  <a:schemeClr val="bg1"/>
                </a:solidFill>
              </a:ln>
              <a:solidFill>
                <a:srgbClr val="000066"/>
              </a:solidFill>
              <a:latin typeface="Impact" pitchFamily="34" charset="0"/>
              <a:cs typeface="Arial" charset="0"/>
            </a:endParaRPr>
          </a:p>
          <a:p>
            <a:pPr>
              <a:defRPr/>
            </a:pPr>
            <a:endParaRPr lang="pt-BR" dirty="0" smtClean="0">
              <a:ln>
                <a:solidFill>
                  <a:schemeClr val="bg1"/>
                </a:solidFill>
              </a:ln>
              <a:solidFill>
                <a:srgbClr val="000066"/>
              </a:solidFill>
              <a:latin typeface="Impact" pitchFamily="34" charset="0"/>
              <a:cs typeface="Arial" charset="0"/>
            </a:endParaRPr>
          </a:p>
          <a:p>
            <a:pPr>
              <a:defRPr/>
            </a:pPr>
            <a:r>
              <a:rPr lang="pt-BR" dirty="0" smtClean="0">
                <a:ln>
                  <a:solidFill>
                    <a:schemeClr val="bg1"/>
                  </a:solidFill>
                </a:ln>
                <a:solidFill>
                  <a:srgbClr val="000066"/>
                </a:solidFill>
                <a:latin typeface="Impact" pitchFamily="34" charset="0"/>
                <a:cs typeface="Arial" charset="0"/>
              </a:rPr>
              <a:t> </a:t>
            </a:r>
            <a:r>
              <a:rPr lang="pt-BR" sz="3200" i="1" dirty="0" smtClean="0">
                <a:ln>
                  <a:solidFill>
                    <a:schemeClr val="bg1"/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ILUMINAR-SE </a:t>
            </a:r>
            <a:r>
              <a:rPr lang="pt-BR" sz="3200" i="1" dirty="0">
                <a:ln>
                  <a:solidFill>
                    <a:schemeClr val="bg1"/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A SI </a:t>
            </a:r>
            <a:r>
              <a:rPr lang="pt-BR" sz="3200" i="1" dirty="0" smtClean="0">
                <a:ln>
                  <a:solidFill>
                    <a:schemeClr val="bg1"/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PRÓPRIO</a:t>
            </a:r>
            <a:r>
              <a:rPr lang="pt-BR" sz="3200" dirty="0">
                <a:ln>
                  <a:solidFill>
                    <a:schemeClr val="bg1"/>
                  </a:solidFill>
                </a:ln>
                <a:solidFill>
                  <a:schemeClr val="hlink"/>
                </a:solidFill>
                <a:latin typeface="Impact" pitchFamily="34" charset="0"/>
                <a:cs typeface="Arial" charset="0"/>
              </a:rPr>
              <a:t> </a:t>
            </a:r>
            <a:endParaRPr lang="pt-BR" sz="2000" dirty="0">
              <a:ln>
                <a:solidFill>
                  <a:schemeClr val="bg1"/>
                </a:solidFill>
              </a:ln>
              <a:solidFill>
                <a:schemeClr val="hlink"/>
              </a:solidFill>
              <a:latin typeface="Impact" pitchFamily="34" charset="0"/>
              <a:cs typeface="Arial" charset="0"/>
            </a:endParaRPr>
          </a:p>
        </p:txBody>
      </p:sp>
      <p:pic>
        <p:nvPicPr>
          <p:cNvPr id="8" name="Imagem 7" descr="cup-339864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4665"/>
            <a:ext cx="3960440" cy="619268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51520" y="3812478"/>
            <a:ext cx="4608512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PELO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ESFORÇO PRÓPRIO NA ASSIMILAÇÃO DOS PRINCÍPIOS DOUTRINÁRIOS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;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8032" y="3789040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PELA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AUTO-EVANGELIZAÇÃO PERMANENTE.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(“O CONSOLADOR“– EMMANUEL)     </a:t>
            </a:r>
            <a:endParaRPr lang="pt-BR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build="p"/>
      <p:bldP spid="367620" grpId="0" autoUpdateAnimBg="0"/>
      <p:bldP spid="36762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92997"/>
            <a:ext cx="8497887" cy="12962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Psicofonia</a:t>
            </a:r>
            <a:r>
              <a:rPr lang="pt-PT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pt-PT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- </a:t>
            </a:r>
            <a:r>
              <a:rPr lang="pt-PT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do </a:t>
            </a:r>
            <a:r>
              <a:rPr lang="pt-PT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grego </a:t>
            </a:r>
            <a:r>
              <a:rPr lang="pt-PT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psyké</a:t>
            </a:r>
            <a:r>
              <a:rPr lang="pt-PT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alma e </a:t>
            </a:r>
            <a:r>
              <a:rPr lang="pt-PT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phoné</a:t>
            </a:r>
            <a:r>
              <a:rPr lang="pt-PT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som, </a:t>
            </a:r>
            <a:r>
              <a:rPr lang="pt-PT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voz</a:t>
            </a:r>
            <a:endParaRPr lang="pt-PT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Imagem 4" descr="communication-1991852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96944" cy="352839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4293097"/>
            <a:ext cx="8497887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3200" b="1" i="0" u="sng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Psicofonia</a:t>
            </a:r>
            <a:r>
              <a:rPr kumimoji="0" lang="pt-PT" sz="32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pt-PT" sz="32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-  é o fenômeno mediúnico no qual um espírito se comunica através da voz de um médium.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250825" y="475952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65"/>
          <p:cNvGrpSpPr>
            <a:grpSpLocks/>
          </p:cNvGrpSpPr>
          <p:nvPr/>
        </p:nvGrpSpPr>
        <p:grpSpPr bwMode="auto">
          <a:xfrm>
            <a:off x="4859684" y="2925216"/>
            <a:ext cx="2160588" cy="3240088"/>
            <a:chOff x="1785918" y="3357562"/>
            <a:chExt cx="2520000" cy="3240000"/>
          </a:xfrm>
        </p:grpSpPr>
        <p:sp>
          <p:nvSpPr>
            <p:cNvPr id="67" name="Elipse 66"/>
            <p:cNvSpPr/>
            <p:nvPr/>
          </p:nvSpPr>
          <p:spPr>
            <a:xfrm>
              <a:off x="1785918" y="3357562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5166" name="Grupo 98"/>
            <p:cNvGrpSpPr>
              <a:grpSpLocks/>
            </p:cNvGrpSpPr>
            <p:nvPr/>
          </p:nvGrpSpPr>
          <p:grpSpPr bwMode="auto">
            <a:xfrm>
              <a:off x="2214546" y="3643314"/>
              <a:ext cx="1655763" cy="2473325"/>
              <a:chOff x="3273425" y="3313113"/>
              <a:chExt cx="1655763" cy="2473325"/>
            </a:xfrm>
          </p:grpSpPr>
          <p:sp>
            <p:nvSpPr>
              <p:cNvPr id="69" name="Retângulo de cantos arredondados 68"/>
              <p:cNvSpPr/>
              <p:nvPr/>
            </p:nvSpPr>
            <p:spPr>
              <a:xfrm>
                <a:off x="3642829" y="5138679"/>
                <a:ext cx="361057" cy="64768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0" name="Retângulo de cantos arredondados 69"/>
              <p:cNvSpPr/>
              <p:nvPr/>
            </p:nvSpPr>
            <p:spPr>
              <a:xfrm>
                <a:off x="4211263" y="5138679"/>
                <a:ext cx="361058" cy="64768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1" name="Retângulo 70"/>
              <p:cNvSpPr/>
              <p:nvPr/>
            </p:nvSpPr>
            <p:spPr>
              <a:xfrm>
                <a:off x="3600242" y="5138679"/>
                <a:ext cx="972080" cy="5397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2" name="Retângulo de cantos arredondados 71"/>
              <p:cNvSpPr/>
              <p:nvPr/>
            </p:nvSpPr>
            <p:spPr>
              <a:xfrm>
                <a:off x="3715040" y="3567096"/>
                <a:ext cx="683233" cy="68419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3" name="Retângulo de cantos arredondados 72"/>
              <p:cNvSpPr/>
              <p:nvPr/>
            </p:nvSpPr>
            <p:spPr>
              <a:xfrm>
                <a:off x="3570617" y="4281452"/>
                <a:ext cx="1046143" cy="828653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4" name="Retângulo de cantos arredondados 73"/>
              <p:cNvSpPr/>
              <p:nvPr/>
            </p:nvSpPr>
            <p:spPr>
              <a:xfrm>
                <a:off x="3285473" y="4352888"/>
                <a:ext cx="251815" cy="684193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5" name="Retângulo de cantos arredondados 74"/>
              <p:cNvSpPr/>
              <p:nvPr/>
            </p:nvSpPr>
            <p:spPr>
              <a:xfrm>
                <a:off x="4644532" y="4352888"/>
                <a:ext cx="251815" cy="684193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3857612" y="3709967"/>
                <a:ext cx="107392" cy="10794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" name="Elipse 76"/>
              <p:cNvSpPr/>
              <p:nvPr/>
            </p:nvSpPr>
            <p:spPr>
              <a:xfrm>
                <a:off x="4142755" y="3709967"/>
                <a:ext cx="109243" cy="10794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8" name="Raio 77"/>
              <p:cNvSpPr/>
              <p:nvPr/>
            </p:nvSpPr>
            <p:spPr>
              <a:xfrm rot="17829269">
                <a:off x="3760867" y="3204322"/>
                <a:ext cx="539735" cy="757296"/>
              </a:xfrm>
              <a:prstGeom prst="lightningBol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9" name="Retângulo de cantos arredondados 78"/>
              <p:cNvSpPr/>
              <p:nvPr/>
            </p:nvSpPr>
            <p:spPr>
              <a:xfrm>
                <a:off x="3642829" y="3495661"/>
                <a:ext cx="107392" cy="68419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0" name="Retângulo de cantos arredondados 79"/>
              <p:cNvSpPr/>
              <p:nvPr/>
            </p:nvSpPr>
            <p:spPr>
              <a:xfrm>
                <a:off x="4320507" y="3495661"/>
                <a:ext cx="109243" cy="68419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1" name="Retângulo de cantos arredondados 80"/>
              <p:cNvSpPr/>
              <p:nvPr/>
            </p:nvSpPr>
            <p:spPr>
              <a:xfrm>
                <a:off x="3557656" y="4638630"/>
                <a:ext cx="1081322" cy="46829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2" name="Retângulo de cantos arredondados 81"/>
              <p:cNvSpPr/>
              <p:nvPr/>
            </p:nvSpPr>
            <p:spPr>
              <a:xfrm>
                <a:off x="3570617" y="5067243"/>
                <a:ext cx="1046143" cy="10794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3" name="Retângulo de cantos arredondados 82"/>
              <p:cNvSpPr/>
              <p:nvPr/>
            </p:nvSpPr>
            <p:spPr>
              <a:xfrm>
                <a:off x="3272513" y="4281452"/>
                <a:ext cx="1657163" cy="43178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4" name="Fluxograma: Atraso 83"/>
              <p:cNvSpPr/>
              <p:nvPr/>
            </p:nvSpPr>
            <p:spPr>
              <a:xfrm rot="5400000">
                <a:off x="4014590" y="4082152"/>
                <a:ext cx="73023" cy="46844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183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86" name="Elipse 85"/>
              <p:cNvSpPr/>
              <p:nvPr/>
            </p:nvSpPr>
            <p:spPr>
              <a:xfrm>
                <a:off x="3963151" y="5065656"/>
                <a:ext cx="179604" cy="1079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7" name="Fluxograma: Extrair 86"/>
              <p:cNvSpPr/>
              <p:nvPr/>
            </p:nvSpPr>
            <p:spPr>
              <a:xfrm>
                <a:off x="4072395" y="5384735"/>
                <a:ext cx="70360" cy="287329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8" name="Lua 87"/>
              <p:cNvSpPr/>
              <p:nvPr/>
            </p:nvSpPr>
            <p:spPr>
              <a:xfrm rot="16200000">
                <a:off x="3962208" y="3922855"/>
                <a:ext cx="144458" cy="286994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4" name="Grupo 39"/>
          <p:cNvGrpSpPr>
            <a:grpSpLocks/>
          </p:cNvGrpSpPr>
          <p:nvPr/>
        </p:nvGrpSpPr>
        <p:grpSpPr bwMode="auto">
          <a:xfrm>
            <a:off x="1907357" y="2832100"/>
            <a:ext cx="2160587" cy="3240088"/>
            <a:chOff x="1337620" y="1546322"/>
            <a:chExt cx="2520000" cy="3240000"/>
          </a:xfrm>
        </p:grpSpPr>
        <p:sp>
          <p:nvSpPr>
            <p:cNvPr id="41" name="Elipse 40"/>
            <p:cNvSpPr/>
            <p:nvPr/>
          </p:nvSpPr>
          <p:spPr>
            <a:xfrm>
              <a:off x="1337620" y="1546322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5139" name="Grupo 1"/>
            <p:cNvGrpSpPr>
              <a:grpSpLocks/>
            </p:cNvGrpSpPr>
            <p:nvPr/>
          </p:nvGrpSpPr>
          <p:grpSpPr bwMode="auto">
            <a:xfrm>
              <a:off x="1785929" y="1928802"/>
              <a:ext cx="1571625" cy="2471738"/>
              <a:chOff x="5929318" y="2314575"/>
              <a:chExt cx="1571625" cy="2471738"/>
            </a:xfrm>
          </p:grpSpPr>
          <p:sp>
            <p:nvSpPr>
              <p:cNvPr id="43" name="Retângulo de cantos arredondados 42"/>
              <p:cNvSpPr/>
              <p:nvPr/>
            </p:nvSpPr>
            <p:spPr>
              <a:xfrm>
                <a:off x="6388284" y="2457544"/>
                <a:ext cx="612873" cy="61275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4" name="Retângulo de cantos arredondados 3"/>
              <p:cNvSpPr/>
              <p:nvPr/>
            </p:nvSpPr>
            <p:spPr>
              <a:xfrm>
                <a:off x="6001303" y="3141738"/>
                <a:ext cx="25366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5" name="Retângulo de cantos arredondados 44"/>
              <p:cNvSpPr/>
              <p:nvPr/>
            </p:nvSpPr>
            <p:spPr>
              <a:xfrm>
                <a:off x="7215940" y="3100464"/>
                <a:ext cx="251815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6" name="Retângulo de cantos arredondados 45"/>
              <p:cNvSpPr/>
              <p:nvPr/>
            </p:nvSpPr>
            <p:spPr>
              <a:xfrm>
                <a:off x="6306814" y="3100464"/>
                <a:ext cx="86468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7" name="Retângulo de cantos arredondados 46"/>
              <p:cNvSpPr/>
              <p:nvPr/>
            </p:nvSpPr>
            <p:spPr>
              <a:xfrm>
                <a:off x="6806741" y="3957690"/>
                <a:ext cx="324026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8" name="Retângulo de cantos arredondados 47"/>
              <p:cNvSpPr/>
              <p:nvPr/>
            </p:nvSpPr>
            <p:spPr>
              <a:xfrm>
                <a:off x="6319775" y="3957690"/>
                <a:ext cx="32402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6786373" y="2635339"/>
                <a:ext cx="37032" cy="365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6571590" y="2635339"/>
                <a:ext cx="37032" cy="365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6606770" y="2921082"/>
                <a:ext cx="179603" cy="365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52" name="Retângulo de cantos arredondados 51"/>
              <p:cNvSpPr/>
              <p:nvPr/>
            </p:nvSpPr>
            <p:spPr>
              <a:xfrm>
                <a:off x="5953162" y="3100464"/>
                <a:ext cx="1547921" cy="4317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3" name="Retângulo de cantos arredondados 52"/>
              <p:cNvSpPr/>
              <p:nvPr/>
            </p:nvSpPr>
            <p:spPr>
              <a:xfrm>
                <a:off x="6286446" y="3457642"/>
                <a:ext cx="899868" cy="46829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54" name="Retângulo 53"/>
              <p:cNvSpPr/>
              <p:nvPr/>
            </p:nvSpPr>
            <p:spPr>
              <a:xfrm>
                <a:off x="6286446" y="3886255"/>
                <a:ext cx="899868" cy="828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5" name="Retângulo de cantos arredondados 54"/>
              <p:cNvSpPr/>
              <p:nvPr/>
            </p:nvSpPr>
            <p:spPr>
              <a:xfrm>
                <a:off x="6286446" y="3849743"/>
                <a:ext cx="899868" cy="10794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6" name="Retângulo 55"/>
              <p:cNvSpPr/>
              <p:nvPr/>
            </p:nvSpPr>
            <p:spPr>
              <a:xfrm>
                <a:off x="6286446" y="4171998"/>
                <a:ext cx="361059" cy="5397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786373" y="4171998"/>
                <a:ext cx="396238" cy="5397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8" name="Fluxograma: Atraso 57"/>
              <p:cNvSpPr/>
              <p:nvPr/>
            </p:nvSpPr>
            <p:spPr>
              <a:xfrm rot="5400000">
                <a:off x="6659002" y="2901957"/>
                <a:ext cx="71436" cy="468450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9" name="Lua 58"/>
              <p:cNvSpPr/>
              <p:nvPr/>
            </p:nvSpPr>
            <p:spPr>
              <a:xfrm rot="5400000">
                <a:off x="6521024" y="2080095"/>
                <a:ext cx="360352" cy="829508"/>
              </a:xfrm>
              <a:prstGeom prst="moon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6286446" y="2525804"/>
                <a:ext cx="14442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6928945" y="2525804"/>
                <a:ext cx="10924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2" name="Retângulo de cantos arredondados 61"/>
              <p:cNvSpPr/>
              <p:nvPr/>
            </p:nvSpPr>
            <p:spPr>
              <a:xfrm>
                <a:off x="5929092" y="3100464"/>
                <a:ext cx="324026" cy="79214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3" name="Retângulo de cantos arredondados 62"/>
              <p:cNvSpPr/>
              <p:nvPr/>
            </p:nvSpPr>
            <p:spPr>
              <a:xfrm>
                <a:off x="7214089" y="3100464"/>
                <a:ext cx="286994" cy="79214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cxnSp>
            <p:nvCxnSpPr>
              <p:cNvPr id="64" name="Conector reto 63"/>
              <p:cNvCxnSpPr/>
              <p:nvPr/>
            </p:nvCxnSpPr>
            <p:spPr>
              <a:xfrm rot="5400000">
                <a:off x="6715564" y="4171072"/>
                <a:ext cx="428613" cy="185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/>
              <p:cNvCxnSpPr/>
              <p:nvPr/>
            </p:nvCxnSpPr>
            <p:spPr>
              <a:xfrm rot="5400000">
                <a:off x="6820054" y="4136942"/>
                <a:ext cx="360353" cy="185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74" name="Retângulo 1"/>
          <p:cNvSpPr>
            <a:spLocks noChangeArrowheads="1"/>
          </p:cNvSpPr>
          <p:nvPr/>
        </p:nvSpPr>
        <p:spPr bwMode="auto">
          <a:xfrm>
            <a:off x="611188" y="508000"/>
            <a:ext cx="7273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Fenômeno da Psicofonia (Incorporação)</a:t>
            </a:r>
          </a:p>
        </p:txBody>
      </p:sp>
      <p:sp>
        <p:nvSpPr>
          <p:cNvPr id="31" name="Triângulo isósceles 30"/>
          <p:cNvSpPr/>
          <p:nvPr/>
        </p:nvSpPr>
        <p:spPr>
          <a:xfrm rot="16382775">
            <a:off x="4237185" y="2277269"/>
            <a:ext cx="468313" cy="2339975"/>
          </a:xfrm>
          <a:prstGeom prst="triangle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32" name="Conector de seta reta 31"/>
          <p:cNvCxnSpPr/>
          <p:nvPr/>
        </p:nvCxnSpPr>
        <p:spPr>
          <a:xfrm>
            <a:off x="4306242" y="3427413"/>
            <a:ext cx="539750" cy="1587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4980929" y="3498850"/>
            <a:ext cx="539750" cy="1588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2" name="CaixaDeTexto 33"/>
          <p:cNvSpPr txBox="1">
            <a:spLocks noChangeArrowheads="1"/>
          </p:cNvSpPr>
          <p:nvPr/>
        </p:nvSpPr>
        <p:spPr bwMode="auto">
          <a:xfrm>
            <a:off x="6285395" y="6130925"/>
            <a:ext cx="950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Médium</a:t>
            </a:r>
          </a:p>
        </p:txBody>
      </p:sp>
      <p:sp>
        <p:nvSpPr>
          <p:cNvPr id="3123" name="CaixaDeTexto 34"/>
          <p:cNvSpPr txBox="1">
            <a:spLocks noChangeArrowheads="1"/>
          </p:cNvSpPr>
          <p:nvPr/>
        </p:nvSpPr>
        <p:spPr bwMode="auto">
          <a:xfrm>
            <a:off x="968722" y="5949280"/>
            <a:ext cx="1443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Comunicante</a:t>
            </a:r>
          </a:p>
        </p:txBody>
      </p:sp>
      <p:sp>
        <p:nvSpPr>
          <p:cNvPr id="3124" name="CaixaDeTexto 35"/>
          <p:cNvSpPr txBox="1">
            <a:spLocks noChangeArrowheads="1"/>
          </p:cNvSpPr>
          <p:nvPr/>
        </p:nvSpPr>
        <p:spPr bwMode="auto">
          <a:xfrm>
            <a:off x="250825" y="1415678"/>
            <a:ext cx="8678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Abaixo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vemos os dois personagens do ato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incorporativo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: o espírito comunicante e o médium. </a:t>
            </a:r>
          </a:p>
        </p:txBody>
      </p: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323528" y="1484784"/>
            <a:ext cx="87125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A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figura demonstra a primeira fase da incorporação, </a:t>
            </a:r>
          </a:p>
        </p:txBody>
      </p:sp>
      <p:sp>
        <p:nvSpPr>
          <p:cNvPr id="5135" name="Espaço Reservado para Número de Slide 8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BB60D-DB6D-4C05-B149-7A5B4BD3F9C3}" type="slidenum">
              <a:rPr lang="pt-B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pt-BR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251520" y="141277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Vemos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o comunicante emitindo suas ondas de influência sobre o encarnado, </a:t>
            </a:r>
            <a:endParaRPr lang="pt-BR" sz="3200" dirty="0"/>
          </a:p>
        </p:txBody>
      </p:sp>
      <p:sp>
        <p:nvSpPr>
          <p:cNvPr id="85" name="Retângulo 84"/>
          <p:cNvSpPr/>
          <p:nvPr/>
        </p:nvSpPr>
        <p:spPr>
          <a:xfrm>
            <a:off x="323528" y="141277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como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medida preparatória para levá-lo ao estado de transe.</a:t>
            </a:r>
            <a:endParaRPr lang="pt-BR" sz="3200" dirty="0"/>
          </a:p>
        </p:txBody>
      </p:sp>
      <p:sp>
        <p:nvSpPr>
          <p:cNvPr id="89" name="Retângulo 88"/>
          <p:cNvSpPr/>
          <p:nvPr/>
        </p:nvSpPr>
        <p:spPr>
          <a:xfrm>
            <a:off x="323528" y="141277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com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 aproximação da entidade comunicante, e a emissão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de sua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influência.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1" grpId="0" animBg="1"/>
      <p:bldP spid="3122" grpId="0"/>
      <p:bldP spid="3123" grpId="0"/>
      <p:bldP spid="3124" grpId="0"/>
      <p:bldP spid="38" grpId="0"/>
      <p:bldP spid="68" grpId="0"/>
      <p:bldP spid="85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323528" y="661144"/>
          <a:ext cx="8496944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323528" y="476672"/>
            <a:ext cx="8496943" cy="3168352"/>
            <a:chOff x="3158058" y="-1"/>
            <a:chExt cx="2934890" cy="4064000"/>
          </a:xfrm>
        </p:grpSpPr>
        <p:sp>
          <p:nvSpPr>
            <p:cNvPr id="9" name="Fluxograma: Operação manual 8"/>
            <p:cNvSpPr/>
            <p:nvPr/>
          </p:nvSpPr>
          <p:spPr>
            <a:xfrm rot="16200000">
              <a:off x="2593503" y="564554"/>
              <a:ext cx="4064000" cy="2934890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uxograma: Operação manual 4"/>
            <p:cNvSpPr/>
            <p:nvPr/>
          </p:nvSpPr>
          <p:spPr>
            <a:xfrm rot="21600000">
              <a:off x="3158058" y="812799"/>
              <a:ext cx="2934890" cy="243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0" rIns="147092" bIns="0" numCol="1" spcCol="1270" anchor="ctr" anchorCtr="0">
              <a:noAutofit/>
            </a:bodyPr>
            <a:lstStyle/>
            <a:p>
              <a:pPr lvl="0" algn="just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3200" b="1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cs typeface="Arial" charset="0"/>
                </a:rPr>
                <a:t>	O </a:t>
              </a:r>
              <a:r>
                <a:rPr lang="pt-BR" sz="3200" b="1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cs typeface="Arial" charset="0"/>
                </a:rPr>
                <a:t>médium possuidor de maior treino, </a:t>
              </a:r>
              <a:r>
                <a:rPr lang="pt-BR" sz="3200" b="1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cs typeface="Arial" charset="0"/>
                </a:rPr>
                <a:t>com </a:t>
              </a:r>
              <a:r>
                <a:rPr lang="pt-BR" sz="3200" b="1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cs typeface="Arial" charset="0"/>
                </a:rPr>
                <a:t>suficiente confiança</a:t>
              </a:r>
              <a:r>
                <a:rPr lang="pt-BR" sz="3200" b="1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cs typeface="Arial" charset="0"/>
                </a:rPr>
                <a:t>, entrega </a:t>
              </a:r>
              <a:r>
                <a:rPr lang="pt-BR" sz="3200" b="1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cs typeface="Arial" charset="0"/>
                </a:rPr>
                <a:t>seu corpo ao </a:t>
              </a:r>
              <a:r>
                <a:rPr lang="pt-BR" sz="32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cs typeface="Arial" charset="0"/>
                </a:rPr>
                <a:t>comunicante sem relutar. </a:t>
              </a:r>
              <a:endParaRPr lang="pt-BR" sz="3200" kern="1200" dirty="0"/>
            </a:p>
          </p:txBody>
        </p:sp>
      </p:grpSp>
      <p:pic>
        <p:nvPicPr>
          <p:cNvPr id="7" name="Imagem 6" descr="communication-1991850_12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18021" y="3429001"/>
            <a:ext cx="5946467" cy="31683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9261E-2687-4476-962C-DFED69C2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FAB9261E-2687-4476-962C-DFED69C2B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FAB9261E-2687-4476-962C-DFED69C2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ângulo 100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41"/>
          <p:cNvGrpSpPr>
            <a:grpSpLocks/>
          </p:cNvGrpSpPr>
          <p:nvPr/>
        </p:nvGrpSpPr>
        <p:grpSpPr bwMode="auto">
          <a:xfrm>
            <a:off x="268288" y="2925217"/>
            <a:ext cx="2160587" cy="3240087"/>
            <a:chOff x="1337620" y="1546322"/>
            <a:chExt cx="2520000" cy="3240000"/>
          </a:xfrm>
        </p:grpSpPr>
        <p:sp>
          <p:nvSpPr>
            <p:cNvPr id="43" name="Elipse 42"/>
            <p:cNvSpPr/>
            <p:nvPr/>
          </p:nvSpPr>
          <p:spPr>
            <a:xfrm>
              <a:off x="1337620" y="1546322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6209" name="Grupo 1"/>
            <p:cNvGrpSpPr>
              <a:grpSpLocks/>
            </p:cNvGrpSpPr>
            <p:nvPr/>
          </p:nvGrpSpPr>
          <p:grpSpPr bwMode="auto">
            <a:xfrm>
              <a:off x="1785929" y="1928802"/>
              <a:ext cx="1571625" cy="2471738"/>
              <a:chOff x="5929318" y="2314575"/>
              <a:chExt cx="1571625" cy="2471738"/>
            </a:xfrm>
          </p:grpSpPr>
          <p:sp>
            <p:nvSpPr>
              <p:cNvPr id="45" name="Retângulo de cantos arredondados 44"/>
              <p:cNvSpPr/>
              <p:nvPr/>
            </p:nvSpPr>
            <p:spPr>
              <a:xfrm>
                <a:off x="6388284" y="2457543"/>
                <a:ext cx="612873" cy="612759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6" name="Retângulo de cantos arredondados 3"/>
              <p:cNvSpPr/>
              <p:nvPr/>
            </p:nvSpPr>
            <p:spPr>
              <a:xfrm>
                <a:off x="6001303" y="3141738"/>
                <a:ext cx="25366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7" name="Retângulo de cantos arredondados 46"/>
              <p:cNvSpPr/>
              <p:nvPr/>
            </p:nvSpPr>
            <p:spPr>
              <a:xfrm>
                <a:off x="7215940" y="3100464"/>
                <a:ext cx="251815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8" name="Retângulo de cantos arredondados 47"/>
              <p:cNvSpPr/>
              <p:nvPr/>
            </p:nvSpPr>
            <p:spPr>
              <a:xfrm>
                <a:off x="6306814" y="3100464"/>
                <a:ext cx="86468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9" name="Retângulo de cantos arredondados 48"/>
              <p:cNvSpPr/>
              <p:nvPr/>
            </p:nvSpPr>
            <p:spPr>
              <a:xfrm>
                <a:off x="6806741" y="3957691"/>
                <a:ext cx="324026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0" name="Retângulo de cantos arredondados 49"/>
              <p:cNvSpPr/>
              <p:nvPr/>
            </p:nvSpPr>
            <p:spPr>
              <a:xfrm>
                <a:off x="6319775" y="3957691"/>
                <a:ext cx="32402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6786373" y="2635338"/>
                <a:ext cx="37032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6571590" y="2635338"/>
                <a:ext cx="37032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6606770" y="2921081"/>
                <a:ext cx="179603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54" name="Retângulo de cantos arredondados 53"/>
              <p:cNvSpPr/>
              <p:nvPr/>
            </p:nvSpPr>
            <p:spPr>
              <a:xfrm>
                <a:off x="5953162" y="3100464"/>
                <a:ext cx="1547921" cy="4317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5" name="Retângulo de cantos arredondados 54"/>
              <p:cNvSpPr/>
              <p:nvPr/>
            </p:nvSpPr>
            <p:spPr>
              <a:xfrm>
                <a:off x="6286446" y="3457641"/>
                <a:ext cx="899868" cy="4683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56" name="Retângulo 55"/>
              <p:cNvSpPr/>
              <p:nvPr/>
            </p:nvSpPr>
            <p:spPr>
              <a:xfrm>
                <a:off x="6286446" y="3886255"/>
                <a:ext cx="899868" cy="828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6" name="Retângulo de cantos arredondados 65"/>
              <p:cNvSpPr/>
              <p:nvPr/>
            </p:nvSpPr>
            <p:spPr>
              <a:xfrm>
                <a:off x="6286446" y="3849744"/>
                <a:ext cx="899868" cy="10794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7" name="Retângulo 66"/>
              <p:cNvSpPr/>
              <p:nvPr/>
            </p:nvSpPr>
            <p:spPr>
              <a:xfrm>
                <a:off x="6286446" y="4171997"/>
                <a:ext cx="361059" cy="539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6786373" y="4171997"/>
                <a:ext cx="396238" cy="539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0" name="Fluxograma: Atraso 69"/>
              <p:cNvSpPr/>
              <p:nvPr/>
            </p:nvSpPr>
            <p:spPr>
              <a:xfrm rot="5400000">
                <a:off x="6659002" y="2901957"/>
                <a:ext cx="71435" cy="468450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1" name="Lua 70"/>
              <p:cNvSpPr/>
              <p:nvPr/>
            </p:nvSpPr>
            <p:spPr>
              <a:xfrm rot="5400000">
                <a:off x="6521023" y="2080095"/>
                <a:ext cx="360353" cy="829508"/>
              </a:xfrm>
              <a:prstGeom prst="moon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2" name="Elipse 71"/>
              <p:cNvSpPr/>
              <p:nvPr/>
            </p:nvSpPr>
            <p:spPr>
              <a:xfrm>
                <a:off x="6286446" y="2525804"/>
                <a:ext cx="14442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3" name="Elipse 72"/>
              <p:cNvSpPr/>
              <p:nvPr/>
            </p:nvSpPr>
            <p:spPr>
              <a:xfrm>
                <a:off x="6928945" y="2525804"/>
                <a:ext cx="10924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4" name="Retângulo de cantos arredondados 73"/>
              <p:cNvSpPr/>
              <p:nvPr/>
            </p:nvSpPr>
            <p:spPr>
              <a:xfrm>
                <a:off x="5929092" y="3100464"/>
                <a:ext cx="324026" cy="7921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5" name="Retângulo de cantos arredondados 74"/>
              <p:cNvSpPr/>
              <p:nvPr/>
            </p:nvSpPr>
            <p:spPr>
              <a:xfrm>
                <a:off x="7214089" y="3100464"/>
                <a:ext cx="286994" cy="7921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cxnSp>
            <p:nvCxnSpPr>
              <p:cNvPr id="76" name="Conector reto 75"/>
              <p:cNvCxnSpPr/>
              <p:nvPr/>
            </p:nvCxnSpPr>
            <p:spPr>
              <a:xfrm rot="5400000">
                <a:off x="6715564" y="4171072"/>
                <a:ext cx="428614" cy="185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reto 76"/>
              <p:cNvCxnSpPr/>
              <p:nvPr/>
            </p:nvCxnSpPr>
            <p:spPr>
              <a:xfrm rot="5400000">
                <a:off x="6820055" y="4136941"/>
                <a:ext cx="360352" cy="185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39" name="CaixaDeTexto 34"/>
          <p:cNvSpPr txBox="1">
            <a:spLocks noChangeArrowheads="1"/>
          </p:cNvSpPr>
          <p:nvPr/>
        </p:nvSpPr>
        <p:spPr bwMode="auto">
          <a:xfrm>
            <a:off x="571500" y="6291263"/>
            <a:ext cx="1443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Comunicante</a:t>
            </a:r>
          </a:p>
        </p:txBody>
      </p:sp>
      <p:sp>
        <p:nvSpPr>
          <p:cNvPr id="4149" name="CaixaDeTexto 65"/>
          <p:cNvSpPr txBox="1">
            <a:spLocks noChangeArrowheads="1"/>
          </p:cNvSpPr>
          <p:nvPr/>
        </p:nvSpPr>
        <p:spPr bwMode="auto">
          <a:xfrm>
            <a:off x="250825" y="692696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</a:t>
            </a: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Segunda fase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: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sob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influência da entidade, os corpos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Perispiritual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e Mental do médium se deslocam, </a:t>
            </a:r>
          </a:p>
        </p:txBody>
      </p:sp>
      <p:sp>
        <p:nvSpPr>
          <p:cNvPr id="4150" name="CaixaDeTexto 66"/>
          <p:cNvSpPr txBox="1">
            <a:spLocks noChangeArrowheads="1"/>
          </p:cNvSpPr>
          <p:nvPr/>
        </p:nvSpPr>
        <p:spPr bwMode="auto">
          <a:xfrm>
            <a:off x="2771775" y="62277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Corpo Físico e Duplo </a:t>
            </a:r>
            <a:r>
              <a:rPr lang="pt-BR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Etérico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151" name="CaixaDeTexto 67"/>
          <p:cNvSpPr txBox="1">
            <a:spLocks noChangeArrowheads="1"/>
          </p:cNvSpPr>
          <p:nvPr/>
        </p:nvSpPr>
        <p:spPr bwMode="auto">
          <a:xfrm>
            <a:off x="6316663" y="6303963"/>
            <a:ext cx="2209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Corpo Astral e Mental</a:t>
            </a:r>
          </a:p>
        </p:txBody>
      </p:sp>
      <p:sp>
        <p:nvSpPr>
          <p:cNvPr id="4153" name="CaixaDeTexto 69"/>
          <p:cNvSpPr txBox="1">
            <a:spLocks noChangeArrowheads="1"/>
          </p:cNvSpPr>
          <p:nvPr/>
        </p:nvSpPr>
        <p:spPr bwMode="auto">
          <a:xfrm>
            <a:off x="5140325" y="2618805"/>
            <a:ext cx="7175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Cordão</a:t>
            </a:r>
          </a:p>
          <a:p>
            <a:pPr algn="ctr"/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</a:t>
            </a:r>
          </a:p>
          <a:p>
            <a:pPr algn="ctr"/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Prata</a:t>
            </a:r>
            <a:endParaRPr lang="pt-BR" sz="1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4" name="Grupo 77"/>
          <p:cNvGrpSpPr>
            <a:grpSpLocks/>
          </p:cNvGrpSpPr>
          <p:nvPr/>
        </p:nvGrpSpPr>
        <p:grpSpPr bwMode="auto">
          <a:xfrm>
            <a:off x="2982913" y="2925217"/>
            <a:ext cx="2160587" cy="3240087"/>
            <a:chOff x="3123570" y="214290"/>
            <a:chExt cx="2520000" cy="3240000"/>
          </a:xfrm>
        </p:grpSpPr>
        <p:sp>
          <p:nvSpPr>
            <p:cNvPr id="79" name="Elipse 78"/>
            <p:cNvSpPr/>
            <p:nvPr/>
          </p:nvSpPr>
          <p:spPr>
            <a:xfrm>
              <a:off x="3123570" y="214290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6185" name="Grupo 28"/>
            <p:cNvGrpSpPr>
              <a:grpSpLocks/>
            </p:cNvGrpSpPr>
            <p:nvPr/>
          </p:nvGrpSpPr>
          <p:grpSpPr bwMode="auto">
            <a:xfrm>
              <a:off x="3428988" y="357163"/>
              <a:ext cx="1979999" cy="2699998"/>
              <a:chOff x="3273425" y="3313113"/>
              <a:chExt cx="1655763" cy="2473325"/>
            </a:xfrm>
          </p:grpSpPr>
          <p:sp>
            <p:nvSpPr>
              <p:cNvPr id="81" name="Retângulo de cantos arredondados 80"/>
              <p:cNvSpPr/>
              <p:nvPr/>
            </p:nvSpPr>
            <p:spPr>
              <a:xfrm>
                <a:off x="3643564" y="5139569"/>
                <a:ext cx="359223" cy="647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2" name="Retângulo de cantos arredondados 81"/>
              <p:cNvSpPr/>
              <p:nvPr/>
            </p:nvSpPr>
            <p:spPr>
              <a:xfrm>
                <a:off x="4211816" y="5139569"/>
                <a:ext cx="359223" cy="647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3600209" y="5139569"/>
                <a:ext cx="970830" cy="539502"/>
              </a:xfrm>
              <a:prstGeom prst="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4" name="Retângulo de cantos arredondados 83"/>
              <p:cNvSpPr/>
              <p:nvPr/>
            </p:nvSpPr>
            <p:spPr>
              <a:xfrm>
                <a:off x="3714789" y="3567593"/>
                <a:ext cx="684381" cy="683467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5" name="Retângulo de cantos arredondados 84"/>
              <p:cNvSpPr/>
              <p:nvPr/>
            </p:nvSpPr>
            <p:spPr>
              <a:xfrm>
                <a:off x="3572339" y="4281599"/>
                <a:ext cx="1043604" cy="8288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6" name="Retângulo de cantos arredondados 85"/>
              <p:cNvSpPr/>
              <p:nvPr/>
            </p:nvSpPr>
            <p:spPr>
              <a:xfrm>
                <a:off x="3285889" y="4352854"/>
                <a:ext cx="252385" cy="6849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7" name="Retângulo de cantos arredondados 86"/>
              <p:cNvSpPr/>
              <p:nvPr/>
            </p:nvSpPr>
            <p:spPr>
              <a:xfrm>
                <a:off x="4643813" y="4352854"/>
                <a:ext cx="250837" cy="6849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8" name="Elipse 87"/>
              <p:cNvSpPr/>
              <p:nvPr/>
            </p:nvSpPr>
            <p:spPr>
              <a:xfrm>
                <a:off x="3857239" y="3710103"/>
                <a:ext cx="108386" cy="1076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Elipse 88"/>
              <p:cNvSpPr/>
              <p:nvPr/>
            </p:nvSpPr>
            <p:spPr>
              <a:xfrm>
                <a:off x="4143688" y="3710103"/>
                <a:ext cx="106838" cy="1076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0" name="Raio 89"/>
              <p:cNvSpPr/>
              <p:nvPr/>
            </p:nvSpPr>
            <p:spPr>
              <a:xfrm rot="17829269">
                <a:off x="3761680" y="3204285"/>
                <a:ext cx="539502" cy="757154"/>
              </a:xfrm>
              <a:prstGeom prst="lightningBol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1" name="Retângulo de cantos arredondados 90"/>
              <p:cNvSpPr/>
              <p:nvPr/>
            </p:nvSpPr>
            <p:spPr>
              <a:xfrm>
                <a:off x="3643564" y="3496339"/>
                <a:ext cx="108386" cy="683467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2" name="Retângulo de cantos arredondados 91"/>
              <p:cNvSpPr/>
              <p:nvPr/>
            </p:nvSpPr>
            <p:spPr>
              <a:xfrm>
                <a:off x="4320203" y="3496339"/>
                <a:ext cx="108386" cy="683467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3" name="Retângulo de cantos arredondados 92"/>
              <p:cNvSpPr/>
              <p:nvPr/>
            </p:nvSpPr>
            <p:spPr>
              <a:xfrm>
                <a:off x="3558403" y="4639329"/>
                <a:ext cx="1079217" cy="468248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4" name="Retângulo de cantos arredondados 93"/>
              <p:cNvSpPr/>
              <p:nvPr/>
            </p:nvSpPr>
            <p:spPr>
              <a:xfrm>
                <a:off x="3572339" y="5066859"/>
                <a:ext cx="1043604" cy="109063"/>
              </a:xfrm>
              <a:prstGeom prst="round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5" name="Retângulo de cantos arredondados 94"/>
              <p:cNvSpPr/>
              <p:nvPr/>
            </p:nvSpPr>
            <p:spPr>
              <a:xfrm>
                <a:off x="3273502" y="4281599"/>
                <a:ext cx="1655212" cy="431893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6" name="Fluxograma: Atraso 95"/>
              <p:cNvSpPr/>
              <p:nvPr/>
            </p:nvSpPr>
            <p:spPr>
              <a:xfrm rot="5400000">
                <a:off x="4015979" y="4082694"/>
                <a:ext cx="72709" cy="46760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6202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98" name="Elipse 97"/>
              <p:cNvSpPr/>
              <p:nvPr/>
            </p:nvSpPr>
            <p:spPr>
              <a:xfrm>
                <a:off x="3964077" y="5065405"/>
                <a:ext cx="179611" cy="109064"/>
              </a:xfrm>
              <a:prstGeom prst="ellipse">
                <a:avLst/>
              </a:prstGeom>
              <a:solidFill>
                <a:srgbClr val="4D4D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9" name="Fluxograma: Extrair 98"/>
              <p:cNvSpPr/>
              <p:nvPr/>
            </p:nvSpPr>
            <p:spPr>
              <a:xfrm>
                <a:off x="4072463" y="5382417"/>
                <a:ext cx="71225" cy="286475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0" name="Lua 99"/>
              <p:cNvSpPr/>
              <p:nvPr/>
            </p:nvSpPr>
            <p:spPr>
              <a:xfrm rot="16200000">
                <a:off x="3961819" y="3923155"/>
                <a:ext cx="145419" cy="286449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6" name="Grupo 101"/>
          <p:cNvGrpSpPr>
            <a:grpSpLocks/>
          </p:cNvGrpSpPr>
          <p:nvPr/>
        </p:nvGrpSpPr>
        <p:grpSpPr bwMode="auto">
          <a:xfrm>
            <a:off x="3309938" y="3177381"/>
            <a:ext cx="1547812" cy="2555875"/>
            <a:chOff x="5786446" y="3159016"/>
            <a:chExt cx="1728000" cy="2556000"/>
          </a:xfrm>
        </p:grpSpPr>
        <p:grpSp>
          <p:nvGrpSpPr>
            <p:cNvPr id="7" name="Grupo 109"/>
            <p:cNvGrpSpPr/>
            <p:nvPr/>
          </p:nvGrpSpPr>
          <p:grpSpPr>
            <a:xfrm>
              <a:off x="5786449" y="3159015"/>
              <a:ext cx="1728001" cy="2555998"/>
              <a:chOff x="3286125" y="3313113"/>
              <a:chExt cx="1609725" cy="2473325"/>
            </a:xfr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25" name="Retângulo de cantos arredondados 124"/>
              <p:cNvSpPr/>
              <p:nvPr/>
            </p:nvSpPr>
            <p:spPr>
              <a:xfrm>
                <a:off x="3643313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6" name="Retângulo de cantos arredondados 125"/>
              <p:cNvSpPr/>
              <p:nvPr/>
            </p:nvSpPr>
            <p:spPr>
              <a:xfrm>
                <a:off x="4211638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7" name="Retângulo de cantos arredondados 126"/>
              <p:cNvSpPr/>
              <p:nvPr/>
            </p:nvSpPr>
            <p:spPr>
              <a:xfrm>
                <a:off x="3714750" y="3567113"/>
                <a:ext cx="684213" cy="68421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8" name="Retângulo de cantos arredondados 127"/>
              <p:cNvSpPr/>
              <p:nvPr/>
            </p:nvSpPr>
            <p:spPr>
              <a:xfrm>
                <a:off x="3571875" y="4281488"/>
                <a:ext cx="1044575" cy="82867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9" name="Retângulo de cantos arredondados 128"/>
              <p:cNvSpPr/>
              <p:nvPr/>
            </p:nvSpPr>
            <p:spPr>
              <a:xfrm>
                <a:off x="3286125" y="4352925"/>
                <a:ext cx="252413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0" name="Retângulo de cantos arredondados 129"/>
              <p:cNvSpPr/>
              <p:nvPr/>
            </p:nvSpPr>
            <p:spPr>
              <a:xfrm>
                <a:off x="4643438" y="4352925"/>
                <a:ext cx="252412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1" name="Elipse 130"/>
              <p:cNvSpPr/>
              <p:nvPr/>
            </p:nvSpPr>
            <p:spPr>
              <a:xfrm>
                <a:off x="385762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" name="Elipse 131"/>
              <p:cNvSpPr/>
              <p:nvPr/>
            </p:nvSpPr>
            <p:spPr>
              <a:xfrm>
                <a:off x="414337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3" name="Raio 132"/>
              <p:cNvSpPr/>
              <p:nvPr/>
            </p:nvSpPr>
            <p:spPr>
              <a:xfrm rot="17829269">
                <a:off x="3761582" y="3204369"/>
                <a:ext cx="539750" cy="757237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4" name="Retângulo de cantos arredondados 133"/>
              <p:cNvSpPr/>
              <p:nvPr/>
            </p:nvSpPr>
            <p:spPr>
              <a:xfrm>
                <a:off x="3643313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5" name="Retângulo de cantos arredondados 134"/>
              <p:cNvSpPr/>
              <p:nvPr/>
            </p:nvSpPr>
            <p:spPr>
              <a:xfrm>
                <a:off x="4321175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6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900" b="1">
                    <a:latin typeface="Arial" charset="0"/>
                    <a:cs typeface="Arial" charset="0"/>
                  </a:rPr>
                  <a:t>LEGO</a:t>
                </a:r>
              </a:p>
            </p:txBody>
          </p:sp>
          <p:sp>
            <p:nvSpPr>
              <p:cNvPr id="137" name="Lua 136"/>
              <p:cNvSpPr/>
              <p:nvPr/>
            </p:nvSpPr>
            <p:spPr>
              <a:xfrm rot="16200000">
                <a:off x="3962400" y="3922713"/>
                <a:ext cx="144463" cy="287337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6161" name="Grupo 123"/>
            <p:cNvGrpSpPr>
              <a:grpSpLocks/>
            </p:cNvGrpSpPr>
            <p:nvPr/>
          </p:nvGrpSpPr>
          <p:grpSpPr bwMode="auto">
            <a:xfrm>
              <a:off x="5845195" y="3241691"/>
              <a:ext cx="1655763" cy="2473325"/>
              <a:chOff x="3273425" y="3313113"/>
              <a:chExt cx="1655763" cy="2473325"/>
            </a:xfrm>
          </p:grpSpPr>
          <p:sp>
            <p:nvSpPr>
              <p:cNvPr id="105" name="Retângulo de cantos arredondados 104"/>
              <p:cNvSpPr/>
              <p:nvPr/>
            </p:nvSpPr>
            <p:spPr>
              <a:xfrm>
                <a:off x="3643574" y="5138706"/>
                <a:ext cx="359778" cy="64773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6" name="Retângulo de cantos arredondados 105"/>
              <p:cNvSpPr/>
              <p:nvPr/>
            </p:nvSpPr>
            <p:spPr>
              <a:xfrm>
                <a:off x="4210713" y="5138706"/>
                <a:ext cx="361551" cy="64773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7" name="Retângulo 106"/>
              <p:cNvSpPr/>
              <p:nvPr/>
            </p:nvSpPr>
            <p:spPr>
              <a:xfrm>
                <a:off x="3599266" y="5138706"/>
                <a:ext cx="972997" cy="5397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8" name="Retângulo de cantos arredondados 107"/>
              <p:cNvSpPr/>
              <p:nvPr/>
            </p:nvSpPr>
            <p:spPr>
              <a:xfrm>
                <a:off x="3714467" y="3567004"/>
                <a:ext cx="684111" cy="68424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9" name="Retângulo de cantos arredondados 108"/>
              <p:cNvSpPr/>
              <p:nvPr/>
            </p:nvSpPr>
            <p:spPr>
              <a:xfrm>
                <a:off x="3570909" y="4281414"/>
                <a:ext cx="1045662" cy="82871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0" name="Retângulo de cantos arredondados 109"/>
              <p:cNvSpPr/>
              <p:nvPr/>
            </p:nvSpPr>
            <p:spPr>
              <a:xfrm>
                <a:off x="3285568" y="4352856"/>
                <a:ext cx="253439" cy="68424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1" name="Retângulo de cantos arredondados 110"/>
              <p:cNvSpPr/>
              <p:nvPr/>
            </p:nvSpPr>
            <p:spPr>
              <a:xfrm>
                <a:off x="4643156" y="4352856"/>
                <a:ext cx="251668" cy="68424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2" name="Elipse 111"/>
              <p:cNvSpPr/>
              <p:nvPr/>
            </p:nvSpPr>
            <p:spPr>
              <a:xfrm>
                <a:off x="3858023" y="3709886"/>
                <a:ext cx="106338" cy="10795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3" name="Elipse 112"/>
              <p:cNvSpPr/>
              <p:nvPr/>
            </p:nvSpPr>
            <p:spPr>
              <a:xfrm>
                <a:off x="4143365" y="3709886"/>
                <a:ext cx="108110" cy="10795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4" name="Raio 113"/>
              <p:cNvSpPr/>
              <p:nvPr/>
            </p:nvSpPr>
            <p:spPr>
              <a:xfrm rot="17829269">
                <a:off x="3760936" y="3204492"/>
                <a:ext cx="539776" cy="756776"/>
              </a:xfrm>
              <a:prstGeom prst="lightningBol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5" name="Retângulo de cantos arredondados 114"/>
              <p:cNvSpPr/>
              <p:nvPr/>
            </p:nvSpPr>
            <p:spPr>
              <a:xfrm>
                <a:off x="3643574" y="3495564"/>
                <a:ext cx="108110" cy="68424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6" name="Retângulo de cantos arredondados 115"/>
              <p:cNvSpPr/>
              <p:nvPr/>
            </p:nvSpPr>
            <p:spPr>
              <a:xfrm>
                <a:off x="4320596" y="3495564"/>
                <a:ext cx="108110" cy="68424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7" name="Retângulo de cantos arredondados 116"/>
              <p:cNvSpPr/>
              <p:nvPr/>
            </p:nvSpPr>
            <p:spPr>
              <a:xfrm>
                <a:off x="3558504" y="4638620"/>
                <a:ext cx="1079335" cy="468335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8" name="Retângulo de cantos arredondados 117"/>
              <p:cNvSpPr/>
              <p:nvPr/>
            </p:nvSpPr>
            <p:spPr>
              <a:xfrm>
                <a:off x="3570909" y="5067266"/>
                <a:ext cx="1045662" cy="10795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9" name="Retângulo de cantos arredondados 118"/>
              <p:cNvSpPr/>
              <p:nvPr/>
            </p:nvSpPr>
            <p:spPr>
              <a:xfrm>
                <a:off x="3273162" y="4281414"/>
                <a:ext cx="1655335" cy="43182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0" name="Fluxograma: Atraso 119"/>
              <p:cNvSpPr/>
              <p:nvPr/>
            </p:nvSpPr>
            <p:spPr>
              <a:xfrm rot="5400000">
                <a:off x="4014690" y="4082397"/>
                <a:ext cx="73029" cy="46788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6178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122" name="Elipse 121"/>
              <p:cNvSpPr/>
              <p:nvPr/>
            </p:nvSpPr>
            <p:spPr>
              <a:xfrm>
                <a:off x="3964362" y="5065678"/>
                <a:ext cx="179004" cy="1079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3" name="Fluxograma: Extrair 122"/>
              <p:cNvSpPr/>
              <p:nvPr/>
            </p:nvSpPr>
            <p:spPr>
              <a:xfrm>
                <a:off x="4070700" y="5424470"/>
                <a:ext cx="72665" cy="287352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4" name="Lua 123"/>
              <p:cNvSpPr/>
              <p:nvPr/>
            </p:nvSpPr>
            <p:spPr>
              <a:xfrm rot="16200000">
                <a:off x="3961248" y="3922740"/>
                <a:ext cx="144469" cy="287114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69" name="Forma livre 68"/>
          <p:cNvSpPr/>
          <p:nvPr/>
        </p:nvSpPr>
        <p:spPr>
          <a:xfrm>
            <a:off x="4000500" y="2803525"/>
            <a:ext cx="3643313" cy="625475"/>
          </a:xfrm>
          <a:custGeom>
            <a:avLst/>
            <a:gdLst>
              <a:gd name="connsiteX0" fmla="*/ 0 w 2538484"/>
              <a:gd name="connsiteY0" fmla="*/ 625523 h 625523"/>
              <a:gd name="connsiteX1" fmla="*/ 204717 w 2538484"/>
              <a:gd name="connsiteY1" fmla="*/ 284329 h 625523"/>
              <a:gd name="connsiteX2" fmla="*/ 504968 w 2538484"/>
              <a:gd name="connsiteY2" fmla="*/ 352568 h 625523"/>
              <a:gd name="connsiteX3" fmla="*/ 764275 w 2538484"/>
              <a:gd name="connsiteY3" fmla="*/ 216090 h 625523"/>
              <a:gd name="connsiteX4" fmla="*/ 955344 w 2538484"/>
              <a:gd name="connsiteY4" fmla="*/ 598227 h 625523"/>
              <a:gd name="connsiteX5" fmla="*/ 1269242 w 2538484"/>
              <a:gd name="connsiteY5" fmla="*/ 379863 h 625523"/>
              <a:gd name="connsiteX6" fmla="*/ 1419368 w 2538484"/>
              <a:gd name="connsiteY6" fmla="*/ 461750 h 625523"/>
              <a:gd name="connsiteX7" fmla="*/ 1787857 w 2538484"/>
              <a:gd name="connsiteY7" fmla="*/ 338920 h 625523"/>
              <a:gd name="connsiteX8" fmla="*/ 1883391 w 2538484"/>
              <a:gd name="connsiteY8" fmla="*/ 557284 h 625523"/>
              <a:gd name="connsiteX9" fmla="*/ 2129051 w 2538484"/>
              <a:gd name="connsiteY9" fmla="*/ 161499 h 625523"/>
              <a:gd name="connsiteX10" fmla="*/ 2347415 w 2538484"/>
              <a:gd name="connsiteY10" fmla="*/ 11373 h 625523"/>
              <a:gd name="connsiteX11" fmla="*/ 2402006 w 2538484"/>
              <a:gd name="connsiteY11" fmla="*/ 93260 h 625523"/>
              <a:gd name="connsiteX12" fmla="*/ 2538484 w 2538484"/>
              <a:gd name="connsiteY12" fmla="*/ 311624 h 625523"/>
              <a:gd name="connsiteX13" fmla="*/ 2538484 w 2538484"/>
              <a:gd name="connsiteY13" fmla="*/ 311624 h 62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8484" h="625523">
                <a:moveTo>
                  <a:pt x="0" y="625523"/>
                </a:moveTo>
                <a:cubicBezTo>
                  <a:pt x="60278" y="477672"/>
                  <a:pt x="120556" y="329822"/>
                  <a:pt x="204717" y="284329"/>
                </a:cubicBezTo>
                <a:cubicBezTo>
                  <a:pt x="288878" y="238837"/>
                  <a:pt x="411708" y="363941"/>
                  <a:pt x="504968" y="352568"/>
                </a:cubicBezTo>
                <a:cubicBezTo>
                  <a:pt x="598228" y="341195"/>
                  <a:pt x="689212" y="175147"/>
                  <a:pt x="764275" y="216090"/>
                </a:cubicBezTo>
                <a:cubicBezTo>
                  <a:pt x="839338" y="257033"/>
                  <a:pt x="871183" y="570931"/>
                  <a:pt x="955344" y="598227"/>
                </a:cubicBezTo>
                <a:cubicBezTo>
                  <a:pt x="1039505" y="625523"/>
                  <a:pt x="1191905" y="402609"/>
                  <a:pt x="1269242" y="379863"/>
                </a:cubicBezTo>
                <a:cubicBezTo>
                  <a:pt x="1346579" y="357117"/>
                  <a:pt x="1332932" y="468574"/>
                  <a:pt x="1419368" y="461750"/>
                </a:cubicBezTo>
                <a:cubicBezTo>
                  <a:pt x="1505804" y="454926"/>
                  <a:pt x="1710520" y="322998"/>
                  <a:pt x="1787857" y="338920"/>
                </a:cubicBezTo>
                <a:cubicBezTo>
                  <a:pt x="1865194" y="354842"/>
                  <a:pt x="1826525" y="586854"/>
                  <a:pt x="1883391" y="557284"/>
                </a:cubicBezTo>
                <a:cubicBezTo>
                  <a:pt x="1940257" y="527714"/>
                  <a:pt x="2051714" y="252484"/>
                  <a:pt x="2129051" y="161499"/>
                </a:cubicBezTo>
                <a:cubicBezTo>
                  <a:pt x="2206388" y="70514"/>
                  <a:pt x="2301923" y="22746"/>
                  <a:pt x="2347415" y="11373"/>
                </a:cubicBezTo>
                <a:cubicBezTo>
                  <a:pt x="2392907" y="0"/>
                  <a:pt x="2370161" y="43218"/>
                  <a:pt x="2402006" y="93260"/>
                </a:cubicBezTo>
                <a:cubicBezTo>
                  <a:pt x="2433851" y="143302"/>
                  <a:pt x="2538484" y="311624"/>
                  <a:pt x="2538484" y="311624"/>
                </a:cubicBezTo>
                <a:lnTo>
                  <a:pt x="2538484" y="311624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9" name="Grupo 100"/>
          <p:cNvGrpSpPr>
            <a:grpSpLocks/>
          </p:cNvGrpSpPr>
          <p:nvPr/>
        </p:nvGrpSpPr>
        <p:grpSpPr bwMode="auto">
          <a:xfrm rot="-341454">
            <a:off x="1397000" y="3330575"/>
            <a:ext cx="1944688" cy="431800"/>
            <a:chOff x="1312863" y="2554606"/>
            <a:chExt cx="1944687" cy="431800"/>
          </a:xfrm>
        </p:grpSpPr>
        <p:sp>
          <p:nvSpPr>
            <p:cNvPr id="31" name="Triângulo isósceles 30"/>
            <p:cNvSpPr/>
            <p:nvPr/>
          </p:nvSpPr>
          <p:spPr>
            <a:xfrm rot="16918981">
              <a:off x="2069306" y="1798163"/>
              <a:ext cx="431800" cy="1944687"/>
            </a:xfrm>
            <a:prstGeom prst="triangle">
              <a:avLst/>
            </a:prstGeom>
            <a:noFill/>
            <a:ln w="571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32" name="Conector de seta reta 31"/>
            <p:cNvCxnSpPr/>
            <p:nvPr/>
          </p:nvCxnSpPr>
          <p:spPr>
            <a:xfrm>
              <a:off x="2285735" y="2784545"/>
              <a:ext cx="785812" cy="14446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ot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tângulo 101"/>
          <p:cNvSpPr/>
          <p:nvPr/>
        </p:nvSpPr>
        <p:spPr>
          <a:xfrm>
            <a:off x="251520" y="6926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separando-se 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do corpo Físico, sendo que através do </a:t>
            </a:r>
            <a:r>
              <a:rPr lang="pt-BR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Cordão de Prata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 todos se mantêm interligados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.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  <p:sp>
        <p:nvSpPr>
          <p:cNvPr id="103" name="Retângulo 102"/>
          <p:cNvSpPr/>
          <p:nvPr/>
        </p:nvSpPr>
        <p:spPr>
          <a:xfrm>
            <a:off x="323528" y="70721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 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 separação quase não é sentida pelo médium treinado, porém no iniciante causa, às vezes, desfalecimento.</a:t>
            </a:r>
            <a:endParaRPr lang="pt-BR" sz="3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38646 -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/>
      <p:bldP spid="4149" grpId="0"/>
      <p:bldP spid="4150" grpId="0"/>
      <p:bldP spid="4151" grpId="0"/>
      <p:bldP spid="4153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ângulo 105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81" name="CaixaDeTexto 41"/>
          <p:cNvSpPr txBox="1">
            <a:spLocks noChangeArrowheads="1"/>
          </p:cNvSpPr>
          <p:nvPr/>
        </p:nvSpPr>
        <p:spPr bwMode="auto">
          <a:xfrm>
            <a:off x="250825" y="1199654"/>
            <a:ext cx="87137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3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. O Cordão de Prata do médium interligando sua base física aos Corpos Perispiritual e Mental.</a:t>
            </a:r>
          </a:p>
        </p:txBody>
      </p:sp>
      <p:sp>
        <p:nvSpPr>
          <p:cNvPr id="5182" name="CaixaDeTexto 42"/>
          <p:cNvSpPr txBox="1">
            <a:spLocks noChangeArrowheads="1"/>
          </p:cNvSpPr>
          <p:nvPr/>
        </p:nvSpPr>
        <p:spPr bwMode="auto">
          <a:xfrm>
            <a:off x="2913063" y="5559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5183" name="CaixaDeTexto 43"/>
          <p:cNvSpPr txBox="1">
            <a:spLocks noChangeArrowheads="1"/>
          </p:cNvSpPr>
          <p:nvPr/>
        </p:nvSpPr>
        <p:spPr bwMode="auto">
          <a:xfrm>
            <a:off x="8485188" y="55594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5184" name="CaixaDeTexto 44"/>
          <p:cNvSpPr txBox="1">
            <a:spLocks noChangeArrowheads="1"/>
          </p:cNvSpPr>
          <p:nvPr/>
        </p:nvSpPr>
        <p:spPr bwMode="auto">
          <a:xfrm>
            <a:off x="5857875" y="284480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358775" y="529516"/>
            <a:ext cx="22567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Terceira fase :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50825" y="1208807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1. 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conjunto incorporado, composto pelo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Corpo Físico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do médium, e seu Duplo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Etérico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, e o “Corpo” do comunicante.</a:t>
            </a:r>
          </a:p>
        </p:txBody>
      </p:sp>
      <p:sp>
        <p:nvSpPr>
          <p:cNvPr id="42" name="CaixaDeTexto 41"/>
          <p:cNvSpPr txBox="1">
            <a:spLocks noChangeArrowheads="1"/>
          </p:cNvSpPr>
          <p:nvPr/>
        </p:nvSpPr>
        <p:spPr bwMode="auto">
          <a:xfrm>
            <a:off x="250825" y="1196752"/>
            <a:ext cx="87136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   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2.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Os Corpos Perispiritual e Mental do médium, distanciados da sua base física.</a:t>
            </a:r>
          </a:p>
        </p:txBody>
      </p:sp>
      <p:grpSp>
        <p:nvGrpSpPr>
          <p:cNvPr id="2" name="Grupo 135"/>
          <p:cNvGrpSpPr>
            <a:grpSpLocks/>
          </p:cNvGrpSpPr>
          <p:nvPr/>
        </p:nvGrpSpPr>
        <p:grpSpPr bwMode="auto">
          <a:xfrm>
            <a:off x="268288" y="3068638"/>
            <a:ext cx="2160587" cy="3240087"/>
            <a:chOff x="1337620" y="1546322"/>
            <a:chExt cx="2520000" cy="3240000"/>
          </a:xfrm>
        </p:grpSpPr>
        <p:sp>
          <p:nvSpPr>
            <p:cNvPr id="137" name="Elipse 136"/>
            <p:cNvSpPr/>
            <p:nvPr/>
          </p:nvSpPr>
          <p:spPr>
            <a:xfrm>
              <a:off x="1337620" y="1546322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7238" name="Grupo 1"/>
            <p:cNvGrpSpPr>
              <a:grpSpLocks/>
            </p:cNvGrpSpPr>
            <p:nvPr/>
          </p:nvGrpSpPr>
          <p:grpSpPr bwMode="auto">
            <a:xfrm>
              <a:off x="1785929" y="1928802"/>
              <a:ext cx="1571625" cy="2471738"/>
              <a:chOff x="5929318" y="2314575"/>
              <a:chExt cx="1571625" cy="2471738"/>
            </a:xfrm>
          </p:grpSpPr>
          <p:sp>
            <p:nvSpPr>
              <p:cNvPr id="139" name="Retângulo de cantos arredondados 138"/>
              <p:cNvSpPr/>
              <p:nvPr/>
            </p:nvSpPr>
            <p:spPr>
              <a:xfrm>
                <a:off x="6388284" y="2457543"/>
                <a:ext cx="612873" cy="612759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0" name="Retângulo de cantos arredondados 3"/>
              <p:cNvSpPr/>
              <p:nvPr/>
            </p:nvSpPr>
            <p:spPr>
              <a:xfrm>
                <a:off x="6001303" y="3141738"/>
                <a:ext cx="25366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1" name="Retângulo de cantos arredondados 140"/>
              <p:cNvSpPr/>
              <p:nvPr/>
            </p:nvSpPr>
            <p:spPr>
              <a:xfrm>
                <a:off x="7215940" y="3100464"/>
                <a:ext cx="251815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2" name="Retângulo de cantos arredondados 141"/>
              <p:cNvSpPr/>
              <p:nvPr/>
            </p:nvSpPr>
            <p:spPr>
              <a:xfrm>
                <a:off x="6306814" y="3100464"/>
                <a:ext cx="86468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3" name="Retângulo de cantos arredondados 142"/>
              <p:cNvSpPr/>
              <p:nvPr/>
            </p:nvSpPr>
            <p:spPr>
              <a:xfrm>
                <a:off x="6806741" y="3957691"/>
                <a:ext cx="324026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4" name="Retângulo de cantos arredondados 143"/>
              <p:cNvSpPr/>
              <p:nvPr/>
            </p:nvSpPr>
            <p:spPr>
              <a:xfrm>
                <a:off x="6319775" y="3957691"/>
                <a:ext cx="32402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5" name="Elipse 144"/>
              <p:cNvSpPr/>
              <p:nvPr/>
            </p:nvSpPr>
            <p:spPr>
              <a:xfrm>
                <a:off x="6786373" y="2635338"/>
                <a:ext cx="37032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6" name="Elipse 145"/>
              <p:cNvSpPr/>
              <p:nvPr/>
            </p:nvSpPr>
            <p:spPr>
              <a:xfrm>
                <a:off x="6571590" y="2635338"/>
                <a:ext cx="37032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7" name="Elipse 146"/>
              <p:cNvSpPr/>
              <p:nvPr/>
            </p:nvSpPr>
            <p:spPr>
              <a:xfrm>
                <a:off x="6606770" y="2921081"/>
                <a:ext cx="179603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148" name="Retângulo de cantos arredondados 147"/>
              <p:cNvSpPr/>
              <p:nvPr/>
            </p:nvSpPr>
            <p:spPr>
              <a:xfrm>
                <a:off x="5953162" y="3100464"/>
                <a:ext cx="1547921" cy="4317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9" name="Retângulo de cantos arredondados 148"/>
              <p:cNvSpPr/>
              <p:nvPr/>
            </p:nvSpPr>
            <p:spPr>
              <a:xfrm>
                <a:off x="6286446" y="3457641"/>
                <a:ext cx="899868" cy="4683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150" name="Retângulo 149"/>
              <p:cNvSpPr/>
              <p:nvPr/>
            </p:nvSpPr>
            <p:spPr>
              <a:xfrm>
                <a:off x="6286446" y="3886255"/>
                <a:ext cx="899868" cy="828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1" name="Retângulo de cantos arredondados 150"/>
              <p:cNvSpPr/>
              <p:nvPr/>
            </p:nvSpPr>
            <p:spPr>
              <a:xfrm>
                <a:off x="6286446" y="3849744"/>
                <a:ext cx="899868" cy="10794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2" name="Retângulo 151"/>
              <p:cNvSpPr/>
              <p:nvPr/>
            </p:nvSpPr>
            <p:spPr>
              <a:xfrm>
                <a:off x="6286446" y="4171997"/>
                <a:ext cx="361059" cy="539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3" name="Retângulo 152"/>
              <p:cNvSpPr/>
              <p:nvPr/>
            </p:nvSpPr>
            <p:spPr>
              <a:xfrm>
                <a:off x="6786373" y="4171997"/>
                <a:ext cx="396238" cy="539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4" name="Fluxograma: Atraso 153"/>
              <p:cNvSpPr/>
              <p:nvPr/>
            </p:nvSpPr>
            <p:spPr>
              <a:xfrm rot="5400000">
                <a:off x="6659002" y="2901957"/>
                <a:ext cx="71435" cy="468450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5" name="Lua 154"/>
              <p:cNvSpPr/>
              <p:nvPr/>
            </p:nvSpPr>
            <p:spPr>
              <a:xfrm rot="5400000">
                <a:off x="6521023" y="2080095"/>
                <a:ext cx="360353" cy="829508"/>
              </a:xfrm>
              <a:prstGeom prst="moon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6" name="Elipse 155"/>
              <p:cNvSpPr/>
              <p:nvPr/>
            </p:nvSpPr>
            <p:spPr>
              <a:xfrm>
                <a:off x="6286446" y="2525804"/>
                <a:ext cx="14442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7" name="Elipse 156"/>
              <p:cNvSpPr/>
              <p:nvPr/>
            </p:nvSpPr>
            <p:spPr>
              <a:xfrm>
                <a:off x="6928945" y="2525804"/>
                <a:ext cx="10924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8" name="Retângulo de cantos arredondados 157"/>
              <p:cNvSpPr/>
              <p:nvPr/>
            </p:nvSpPr>
            <p:spPr>
              <a:xfrm>
                <a:off x="5929092" y="3100464"/>
                <a:ext cx="324026" cy="7921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9" name="Retângulo de cantos arredondados 158"/>
              <p:cNvSpPr/>
              <p:nvPr/>
            </p:nvSpPr>
            <p:spPr>
              <a:xfrm>
                <a:off x="7214089" y="3100464"/>
                <a:ext cx="286994" cy="7921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cxnSp>
            <p:nvCxnSpPr>
              <p:cNvPr id="160" name="Conector reto 159"/>
              <p:cNvCxnSpPr/>
              <p:nvPr/>
            </p:nvCxnSpPr>
            <p:spPr>
              <a:xfrm rot="5400000">
                <a:off x="6715564" y="4171072"/>
                <a:ext cx="428614" cy="185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ector reto 160"/>
              <p:cNvCxnSpPr/>
              <p:nvPr/>
            </p:nvCxnSpPr>
            <p:spPr>
              <a:xfrm rot="5400000">
                <a:off x="6820055" y="4136941"/>
                <a:ext cx="360352" cy="185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2" name="CaixaDeTexto 34"/>
          <p:cNvSpPr txBox="1">
            <a:spLocks noChangeArrowheads="1"/>
          </p:cNvSpPr>
          <p:nvPr/>
        </p:nvSpPr>
        <p:spPr bwMode="auto">
          <a:xfrm>
            <a:off x="571500" y="6291263"/>
            <a:ext cx="1443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Comunicante</a:t>
            </a:r>
          </a:p>
        </p:txBody>
      </p:sp>
      <p:sp>
        <p:nvSpPr>
          <p:cNvPr id="163" name="CaixaDeTexto 66"/>
          <p:cNvSpPr txBox="1">
            <a:spLocks noChangeArrowheads="1"/>
          </p:cNvSpPr>
          <p:nvPr/>
        </p:nvSpPr>
        <p:spPr bwMode="auto">
          <a:xfrm>
            <a:off x="2339975" y="62277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Corpo Físico e Duplo Etérico</a:t>
            </a:r>
          </a:p>
        </p:txBody>
      </p:sp>
      <p:sp>
        <p:nvSpPr>
          <p:cNvPr id="164" name="CaixaDeTexto 67"/>
          <p:cNvSpPr txBox="1">
            <a:spLocks noChangeArrowheads="1"/>
          </p:cNvSpPr>
          <p:nvPr/>
        </p:nvSpPr>
        <p:spPr bwMode="auto">
          <a:xfrm>
            <a:off x="5867400" y="6237288"/>
            <a:ext cx="2874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Corpo Perispiritual e Mental</a:t>
            </a:r>
          </a:p>
        </p:txBody>
      </p:sp>
      <p:sp>
        <p:nvSpPr>
          <p:cNvPr id="165" name="CaixaDeTexto 69"/>
          <p:cNvSpPr txBox="1">
            <a:spLocks noChangeArrowheads="1"/>
          </p:cNvSpPr>
          <p:nvPr/>
        </p:nvSpPr>
        <p:spPr bwMode="auto">
          <a:xfrm>
            <a:off x="5140325" y="3338513"/>
            <a:ext cx="7175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Cordão</a:t>
            </a:r>
          </a:p>
          <a:p>
            <a:pPr algn="ctr"/>
            <a:r>
              <a:rPr lang="pt-BR" sz="1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</a:t>
            </a:r>
          </a:p>
          <a:p>
            <a:pPr algn="ctr"/>
            <a:r>
              <a:rPr lang="pt-BR" sz="1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Prata</a:t>
            </a:r>
            <a:endParaRPr lang="pt-BR" sz="140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4" name="Grupo 165"/>
          <p:cNvGrpSpPr>
            <a:grpSpLocks/>
          </p:cNvGrpSpPr>
          <p:nvPr/>
        </p:nvGrpSpPr>
        <p:grpSpPr bwMode="auto">
          <a:xfrm>
            <a:off x="2982913" y="3068960"/>
            <a:ext cx="2160587" cy="3240087"/>
            <a:chOff x="3123570" y="214290"/>
            <a:chExt cx="2520000" cy="3240000"/>
          </a:xfrm>
        </p:grpSpPr>
        <p:sp>
          <p:nvSpPr>
            <p:cNvPr id="167" name="Elipse 166"/>
            <p:cNvSpPr/>
            <p:nvPr/>
          </p:nvSpPr>
          <p:spPr>
            <a:xfrm>
              <a:off x="3123570" y="214290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7214" name="Grupo 28"/>
            <p:cNvGrpSpPr>
              <a:grpSpLocks/>
            </p:cNvGrpSpPr>
            <p:nvPr/>
          </p:nvGrpSpPr>
          <p:grpSpPr bwMode="auto">
            <a:xfrm>
              <a:off x="3428986" y="357163"/>
              <a:ext cx="1979999" cy="2699998"/>
              <a:chOff x="3273425" y="3313113"/>
              <a:chExt cx="1655763" cy="2473325"/>
            </a:xfrm>
          </p:grpSpPr>
          <p:sp>
            <p:nvSpPr>
              <p:cNvPr id="169" name="Retângulo de cantos arredondados 168"/>
              <p:cNvSpPr/>
              <p:nvPr/>
            </p:nvSpPr>
            <p:spPr>
              <a:xfrm>
                <a:off x="3643566" y="5139569"/>
                <a:ext cx="359223" cy="647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0" name="Retângulo de cantos arredondados 169"/>
              <p:cNvSpPr/>
              <p:nvPr/>
            </p:nvSpPr>
            <p:spPr>
              <a:xfrm>
                <a:off x="4211818" y="5139569"/>
                <a:ext cx="359223" cy="647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1" name="Retângulo 170"/>
              <p:cNvSpPr/>
              <p:nvPr/>
            </p:nvSpPr>
            <p:spPr>
              <a:xfrm>
                <a:off x="3600211" y="5139569"/>
                <a:ext cx="970830" cy="539502"/>
              </a:xfrm>
              <a:prstGeom prst="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2" name="Retângulo de cantos arredondados 171"/>
              <p:cNvSpPr/>
              <p:nvPr/>
            </p:nvSpPr>
            <p:spPr>
              <a:xfrm>
                <a:off x="3714791" y="3567593"/>
                <a:ext cx="684381" cy="683467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3" name="Retângulo de cantos arredondados 172"/>
              <p:cNvSpPr/>
              <p:nvPr/>
            </p:nvSpPr>
            <p:spPr>
              <a:xfrm>
                <a:off x="3572341" y="4281599"/>
                <a:ext cx="1043604" cy="8288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4" name="Retângulo de cantos arredondados 173"/>
              <p:cNvSpPr/>
              <p:nvPr/>
            </p:nvSpPr>
            <p:spPr>
              <a:xfrm>
                <a:off x="3285891" y="4352854"/>
                <a:ext cx="252385" cy="6849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5" name="Retângulo de cantos arredondados 174"/>
              <p:cNvSpPr/>
              <p:nvPr/>
            </p:nvSpPr>
            <p:spPr>
              <a:xfrm>
                <a:off x="4643815" y="4352854"/>
                <a:ext cx="250837" cy="6849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6" name="Elipse 175"/>
              <p:cNvSpPr/>
              <p:nvPr/>
            </p:nvSpPr>
            <p:spPr>
              <a:xfrm>
                <a:off x="3857241" y="3710103"/>
                <a:ext cx="108386" cy="1076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7" name="Elipse 176"/>
              <p:cNvSpPr/>
              <p:nvPr/>
            </p:nvSpPr>
            <p:spPr>
              <a:xfrm>
                <a:off x="4143690" y="3710103"/>
                <a:ext cx="106838" cy="1076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8" name="Raio 177"/>
              <p:cNvSpPr/>
              <p:nvPr/>
            </p:nvSpPr>
            <p:spPr>
              <a:xfrm rot="17829269">
                <a:off x="3761682" y="3204285"/>
                <a:ext cx="539502" cy="757154"/>
              </a:xfrm>
              <a:prstGeom prst="lightningBol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9" name="Retângulo de cantos arredondados 178"/>
              <p:cNvSpPr/>
              <p:nvPr/>
            </p:nvSpPr>
            <p:spPr>
              <a:xfrm>
                <a:off x="3643566" y="3496339"/>
                <a:ext cx="108386" cy="683467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0" name="Retângulo de cantos arredondados 179"/>
              <p:cNvSpPr/>
              <p:nvPr/>
            </p:nvSpPr>
            <p:spPr>
              <a:xfrm>
                <a:off x="4320205" y="3496339"/>
                <a:ext cx="108386" cy="683467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1" name="Retângulo de cantos arredondados 180"/>
              <p:cNvSpPr/>
              <p:nvPr/>
            </p:nvSpPr>
            <p:spPr>
              <a:xfrm>
                <a:off x="3558405" y="4639329"/>
                <a:ext cx="1079217" cy="468248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2" name="Retângulo de cantos arredondados 181"/>
              <p:cNvSpPr/>
              <p:nvPr/>
            </p:nvSpPr>
            <p:spPr>
              <a:xfrm>
                <a:off x="3572341" y="5066859"/>
                <a:ext cx="1043604" cy="109063"/>
              </a:xfrm>
              <a:prstGeom prst="round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3" name="Retângulo de cantos arredondados 182"/>
              <p:cNvSpPr/>
              <p:nvPr/>
            </p:nvSpPr>
            <p:spPr>
              <a:xfrm>
                <a:off x="3273504" y="4281599"/>
                <a:ext cx="1655212" cy="431893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4" name="Fluxograma: Atraso 183"/>
              <p:cNvSpPr/>
              <p:nvPr/>
            </p:nvSpPr>
            <p:spPr>
              <a:xfrm rot="5400000">
                <a:off x="4015981" y="4082694"/>
                <a:ext cx="72709" cy="46760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231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186" name="Elipse 185"/>
              <p:cNvSpPr/>
              <p:nvPr/>
            </p:nvSpPr>
            <p:spPr>
              <a:xfrm>
                <a:off x="3964079" y="5065405"/>
                <a:ext cx="179611" cy="109064"/>
              </a:xfrm>
              <a:prstGeom prst="ellipse">
                <a:avLst/>
              </a:prstGeom>
              <a:solidFill>
                <a:srgbClr val="4D4D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7" name="Fluxograma: Extrair 186"/>
              <p:cNvSpPr/>
              <p:nvPr/>
            </p:nvSpPr>
            <p:spPr>
              <a:xfrm>
                <a:off x="4072465" y="5382417"/>
                <a:ext cx="71225" cy="286475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8" name="Lua 187"/>
              <p:cNvSpPr/>
              <p:nvPr/>
            </p:nvSpPr>
            <p:spPr>
              <a:xfrm rot="16200000">
                <a:off x="3961821" y="3923155"/>
                <a:ext cx="145419" cy="286449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6" name="Grupo 188"/>
          <p:cNvGrpSpPr>
            <a:grpSpLocks/>
          </p:cNvGrpSpPr>
          <p:nvPr/>
        </p:nvGrpSpPr>
        <p:grpSpPr bwMode="auto">
          <a:xfrm>
            <a:off x="3309938" y="3249613"/>
            <a:ext cx="1547812" cy="2555875"/>
            <a:chOff x="5786446" y="3159016"/>
            <a:chExt cx="1728000" cy="2556000"/>
          </a:xfrm>
        </p:grpSpPr>
        <p:grpSp>
          <p:nvGrpSpPr>
            <p:cNvPr id="7" name="Grupo 109"/>
            <p:cNvGrpSpPr/>
            <p:nvPr/>
          </p:nvGrpSpPr>
          <p:grpSpPr>
            <a:xfrm>
              <a:off x="5786449" y="3159017"/>
              <a:ext cx="1728001" cy="2555998"/>
              <a:chOff x="3286125" y="3313113"/>
              <a:chExt cx="1609725" cy="2473325"/>
            </a:xfr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12" name="Retângulo de cantos arredondados 211"/>
              <p:cNvSpPr/>
              <p:nvPr/>
            </p:nvSpPr>
            <p:spPr>
              <a:xfrm>
                <a:off x="3643313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3" name="Retângulo de cantos arredondados 212"/>
              <p:cNvSpPr/>
              <p:nvPr/>
            </p:nvSpPr>
            <p:spPr>
              <a:xfrm>
                <a:off x="4211638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4" name="Retângulo de cantos arredondados 213"/>
              <p:cNvSpPr/>
              <p:nvPr/>
            </p:nvSpPr>
            <p:spPr>
              <a:xfrm>
                <a:off x="3714750" y="3567113"/>
                <a:ext cx="684213" cy="68421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5" name="Retângulo de cantos arredondados 214"/>
              <p:cNvSpPr/>
              <p:nvPr/>
            </p:nvSpPr>
            <p:spPr>
              <a:xfrm>
                <a:off x="3571875" y="4281488"/>
                <a:ext cx="1044575" cy="82867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6" name="Retângulo de cantos arredondados 215"/>
              <p:cNvSpPr/>
              <p:nvPr/>
            </p:nvSpPr>
            <p:spPr>
              <a:xfrm>
                <a:off x="3286125" y="4352925"/>
                <a:ext cx="252413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7" name="Retângulo de cantos arredondados 216"/>
              <p:cNvSpPr/>
              <p:nvPr/>
            </p:nvSpPr>
            <p:spPr>
              <a:xfrm>
                <a:off x="4643438" y="4352925"/>
                <a:ext cx="252412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8" name="Elipse 217"/>
              <p:cNvSpPr/>
              <p:nvPr/>
            </p:nvSpPr>
            <p:spPr>
              <a:xfrm>
                <a:off x="385762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9" name="Elipse 218"/>
              <p:cNvSpPr/>
              <p:nvPr/>
            </p:nvSpPr>
            <p:spPr>
              <a:xfrm>
                <a:off x="414337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20" name="Raio 219"/>
              <p:cNvSpPr/>
              <p:nvPr/>
            </p:nvSpPr>
            <p:spPr>
              <a:xfrm rot="17829269">
                <a:off x="3761582" y="3204369"/>
                <a:ext cx="539750" cy="757237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21" name="Retângulo de cantos arredondados 220"/>
              <p:cNvSpPr/>
              <p:nvPr/>
            </p:nvSpPr>
            <p:spPr>
              <a:xfrm>
                <a:off x="3643313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22" name="Retângulo de cantos arredondados 221"/>
              <p:cNvSpPr/>
              <p:nvPr/>
            </p:nvSpPr>
            <p:spPr>
              <a:xfrm>
                <a:off x="4321175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23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900" b="1">
                    <a:latin typeface="Arial" charset="0"/>
                    <a:cs typeface="Arial" charset="0"/>
                  </a:rPr>
                  <a:t>LEGO</a:t>
                </a:r>
              </a:p>
            </p:txBody>
          </p:sp>
          <p:sp>
            <p:nvSpPr>
              <p:cNvPr id="224" name="Lua 223"/>
              <p:cNvSpPr/>
              <p:nvPr/>
            </p:nvSpPr>
            <p:spPr>
              <a:xfrm rot="16200000">
                <a:off x="3962400" y="3922713"/>
                <a:ext cx="144463" cy="287337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7190" name="Grupo 123"/>
            <p:cNvGrpSpPr>
              <a:grpSpLocks/>
            </p:cNvGrpSpPr>
            <p:nvPr/>
          </p:nvGrpSpPr>
          <p:grpSpPr bwMode="auto">
            <a:xfrm>
              <a:off x="5845195" y="3241691"/>
              <a:ext cx="1655763" cy="2473325"/>
              <a:chOff x="3273425" y="3313113"/>
              <a:chExt cx="1655763" cy="2473325"/>
            </a:xfrm>
          </p:grpSpPr>
          <p:sp>
            <p:nvSpPr>
              <p:cNvPr id="192" name="Retângulo de cantos arredondados 191"/>
              <p:cNvSpPr/>
              <p:nvPr/>
            </p:nvSpPr>
            <p:spPr>
              <a:xfrm>
                <a:off x="3643574" y="5138706"/>
                <a:ext cx="359778" cy="64773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3" name="Retângulo de cantos arredondados 192"/>
              <p:cNvSpPr/>
              <p:nvPr/>
            </p:nvSpPr>
            <p:spPr>
              <a:xfrm>
                <a:off x="4210713" y="5138706"/>
                <a:ext cx="361551" cy="64773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4" name="Retângulo 193"/>
              <p:cNvSpPr/>
              <p:nvPr/>
            </p:nvSpPr>
            <p:spPr>
              <a:xfrm>
                <a:off x="3599266" y="5138706"/>
                <a:ext cx="972997" cy="5397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5" name="Retângulo de cantos arredondados 194"/>
              <p:cNvSpPr/>
              <p:nvPr/>
            </p:nvSpPr>
            <p:spPr>
              <a:xfrm>
                <a:off x="3714467" y="3567004"/>
                <a:ext cx="684111" cy="68424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6" name="Retângulo de cantos arredondados 195"/>
              <p:cNvSpPr/>
              <p:nvPr/>
            </p:nvSpPr>
            <p:spPr>
              <a:xfrm>
                <a:off x="3570909" y="4281414"/>
                <a:ext cx="1045662" cy="82871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7" name="Retângulo de cantos arredondados 196"/>
              <p:cNvSpPr/>
              <p:nvPr/>
            </p:nvSpPr>
            <p:spPr>
              <a:xfrm>
                <a:off x="3285568" y="4352855"/>
                <a:ext cx="253439" cy="68424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8" name="Retângulo de cantos arredondados 197"/>
              <p:cNvSpPr/>
              <p:nvPr/>
            </p:nvSpPr>
            <p:spPr>
              <a:xfrm>
                <a:off x="4643156" y="4352855"/>
                <a:ext cx="251668" cy="68424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9" name="Elipse 198"/>
              <p:cNvSpPr/>
              <p:nvPr/>
            </p:nvSpPr>
            <p:spPr>
              <a:xfrm>
                <a:off x="3858023" y="3709886"/>
                <a:ext cx="106338" cy="10795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Elipse 199"/>
              <p:cNvSpPr/>
              <p:nvPr/>
            </p:nvSpPr>
            <p:spPr>
              <a:xfrm>
                <a:off x="4143365" y="3709886"/>
                <a:ext cx="108110" cy="10795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1" name="Raio 200"/>
              <p:cNvSpPr/>
              <p:nvPr/>
            </p:nvSpPr>
            <p:spPr>
              <a:xfrm rot="17829269">
                <a:off x="3760936" y="3204492"/>
                <a:ext cx="539776" cy="756776"/>
              </a:xfrm>
              <a:prstGeom prst="lightningBol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2" name="Retângulo de cantos arredondados 201"/>
              <p:cNvSpPr/>
              <p:nvPr/>
            </p:nvSpPr>
            <p:spPr>
              <a:xfrm>
                <a:off x="3643574" y="3495563"/>
                <a:ext cx="108110" cy="68424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3" name="Retângulo de cantos arredondados 202"/>
              <p:cNvSpPr/>
              <p:nvPr/>
            </p:nvSpPr>
            <p:spPr>
              <a:xfrm>
                <a:off x="4320596" y="3495563"/>
                <a:ext cx="108110" cy="68424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4" name="Retângulo de cantos arredondados 203"/>
              <p:cNvSpPr/>
              <p:nvPr/>
            </p:nvSpPr>
            <p:spPr>
              <a:xfrm>
                <a:off x="3558504" y="4638619"/>
                <a:ext cx="1079335" cy="46833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5" name="Retângulo de cantos arredondados 204"/>
              <p:cNvSpPr/>
              <p:nvPr/>
            </p:nvSpPr>
            <p:spPr>
              <a:xfrm>
                <a:off x="3570909" y="5067265"/>
                <a:ext cx="1045662" cy="10795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6" name="Retângulo de cantos arredondados 205"/>
              <p:cNvSpPr/>
              <p:nvPr/>
            </p:nvSpPr>
            <p:spPr>
              <a:xfrm>
                <a:off x="3273162" y="4281414"/>
                <a:ext cx="1655335" cy="43182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7" name="Fluxograma: Atraso 206"/>
              <p:cNvSpPr/>
              <p:nvPr/>
            </p:nvSpPr>
            <p:spPr>
              <a:xfrm rot="5400000">
                <a:off x="4014690" y="4082396"/>
                <a:ext cx="73029" cy="46788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207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209" name="Elipse 208"/>
              <p:cNvSpPr/>
              <p:nvPr/>
            </p:nvSpPr>
            <p:spPr>
              <a:xfrm>
                <a:off x="3964362" y="5065678"/>
                <a:ext cx="179004" cy="1079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0" name="Fluxograma: Extrair 209"/>
              <p:cNvSpPr/>
              <p:nvPr/>
            </p:nvSpPr>
            <p:spPr>
              <a:xfrm>
                <a:off x="4070700" y="5424470"/>
                <a:ext cx="72665" cy="287351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1" name="Lua 210"/>
              <p:cNvSpPr/>
              <p:nvPr/>
            </p:nvSpPr>
            <p:spPr>
              <a:xfrm rot="16200000">
                <a:off x="3961247" y="3922740"/>
                <a:ext cx="144470" cy="287114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225" name="Forma livre 224"/>
          <p:cNvSpPr/>
          <p:nvPr/>
        </p:nvSpPr>
        <p:spPr>
          <a:xfrm>
            <a:off x="4000500" y="2803525"/>
            <a:ext cx="3643313" cy="625475"/>
          </a:xfrm>
          <a:custGeom>
            <a:avLst/>
            <a:gdLst>
              <a:gd name="connsiteX0" fmla="*/ 0 w 2538484"/>
              <a:gd name="connsiteY0" fmla="*/ 625523 h 625523"/>
              <a:gd name="connsiteX1" fmla="*/ 204717 w 2538484"/>
              <a:gd name="connsiteY1" fmla="*/ 284329 h 625523"/>
              <a:gd name="connsiteX2" fmla="*/ 504968 w 2538484"/>
              <a:gd name="connsiteY2" fmla="*/ 352568 h 625523"/>
              <a:gd name="connsiteX3" fmla="*/ 764275 w 2538484"/>
              <a:gd name="connsiteY3" fmla="*/ 216090 h 625523"/>
              <a:gd name="connsiteX4" fmla="*/ 955344 w 2538484"/>
              <a:gd name="connsiteY4" fmla="*/ 598227 h 625523"/>
              <a:gd name="connsiteX5" fmla="*/ 1269242 w 2538484"/>
              <a:gd name="connsiteY5" fmla="*/ 379863 h 625523"/>
              <a:gd name="connsiteX6" fmla="*/ 1419368 w 2538484"/>
              <a:gd name="connsiteY6" fmla="*/ 461750 h 625523"/>
              <a:gd name="connsiteX7" fmla="*/ 1787857 w 2538484"/>
              <a:gd name="connsiteY7" fmla="*/ 338920 h 625523"/>
              <a:gd name="connsiteX8" fmla="*/ 1883391 w 2538484"/>
              <a:gd name="connsiteY8" fmla="*/ 557284 h 625523"/>
              <a:gd name="connsiteX9" fmla="*/ 2129051 w 2538484"/>
              <a:gd name="connsiteY9" fmla="*/ 161499 h 625523"/>
              <a:gd name="connsiteX10" fmla="*/ 2347415 w 2538484"/>
              <a:gd name="connsiteY10" fmla="*/ 11373 h 625523"/>
              <a:gd name="connsiteX11" fmla="*/ 2402006 w 2538484"/>
              <a:gd name="connsiteY11" fmla="*/ 93260 h 625523"/>
              <a:gd name="connsiteX12" fmla="*/ 2538484 w 2538484"/>
              <a:gd name="connsiteY12" fmla="*/ 311624 h 625523"/>
              <a:gd name="connsiteX13" fmla="*/ 2538484 w 2538484"/>
              <a:gd name="connsiteY13" fmla="*/ 311624 h 62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8484" h="625523">
                <a:moveTo>
                  <a:pt x="0" y="625523"/>
                </a:moveTo>
                <a:cubicBezTo>
                  <a:pt x="60278" y="477672"/>
                  <a:pt x="120556" y="329822"/>
                  <a:pt x="204717" y="284329"/>
                </a:cubicBezTo>
                <a:cubicBezTo>
                  <a:pt x="288878" y="238837"/>
                  <a:pt x="411708" y="363941"/>
                  <a:pt x="504968" y="352568"/>
                </a:cubicBezTo>
                <a:cubicBezTo>
                  <a:pt x="598228" y="341195"/>
                  <a:pt x="689212" y="175147"/>
                  <a:pt x="764275" y="216090"/>
                </a:cubicBezTo>
                <a:cubicBezTo>
                  <a:pt x="839338" y="257033"/>
                  <a:pt x="871183" y="570931"/>
                  <a:pt x="955344" y="598227"/>
                </a:cubicBezTo>
                <a:cubicBezTo>
                  <a:pt x="1039505" y="625523"/>
                  <a:pt x="1191905" y="402609"/>
                  <a:pt x="1269242" y="379863"/>
                </a:cubicBezTo>
                <a:cubicBezTo>
                  <a:pt x="1346579" y="357117"/>
                  <a:pt x="1332932" y="468574"/>
                  <a:pt x="1419368" y="461750"/>
                </a:cubicBezTo>
                <a:cubicBezTo>
                  <a:pt x="1505804" y="454926"/>
                  <a:pt x="1710520" y="322998"/>
                  <a:pt x="1787857" y="338920"/>
                </a:cubicBezTo>
                <a:cubicBezTo>
                  <a:pt x="1865194" y="354842"/>
                  <a:pt x="1826525" y="586854"/>
                  <a:pt x="1883391" y="557284"/>
                </a:cubicBezTo>
                <a:cubicBezTo>
                  <a:pt x="1940257" y="527714"/>
                  <a:pt x="2051714" y="252484"/>
                  <a:pt x="2129051" y="161499"/>
                </a:cubicBezTo>
                <a:cubicBezTo>
                  <a:pt x="2206388" y="70514"/>
                  <a:pt x="2301923" y="22746"/>
                  <a:pt x="2347415" y="11373"/>
                </a:cubicBezTo>
                <a:cubicBezTo>
                  <a:pt x="2392907" y="0"/>
                  <a:pt x="2370161" y="43218"/>
                  <a:pt x="2402006" y="93260"/>
                </a:cubicBezTo>
                <a:cubicBezTo>
                  <a:pt x="2433851" y="143302"/>
                  <a:pt x="2538484" y="311624"/>
                  <a:pt x="2538484" y="311624"/>
                </a:cubicBezTo>
                <a:lnTo>
                  <a:pt x="2538484" y="311624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9" name="Grupo 225"/>
          <p:cNvGrpSpPr>
            <a:grpSpLocks/>
          </p:cNvGrpSpPr>
          <p:nvPr/>
        </p:nvGrpSpPr>
        <p:grpSpPr bwMode="auto">
          <a:xfrm rot="-341454">
            <a:off x="1397000" y="3330575"/>
            <a:ext cx="1944688" cy="431800"/>
            <a:chOff x="1312863" y="2554606"/>
            <a:chExt cx="1944687" cy="431800"/>
          </a:xfrm>
        </p:grpSpPr>
        <p:sp>
          <p:nvSpPr>
            <p:cNvPr id="227" name="Triângulo isósceles 226"/>
            <p:cNvSpPr/>
            <p:nvPr/>
          </p:nvSpPr>
          <p:spPr>
            <a:xfrm rot="16918981">
              <a:off x="2069306" y="1798163"/>
              <a:ext cx="431800" cy="1944687"/>
            </a:xfrm>
            <a:prstGeom prst="triangle">
              <a:avLst/>
            </a:prstGeom>
            <a:noFill/>
            <a:ln w="571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228" name="Conector de seta reta 227"/>
            <p:cNvCxnSpPr/>
            <p:nvPr/>
          </p:nvCxnSpPr>
          <p:spPr>
            <a:xfrm>
              <a:off x="2285735" y="2784545"/>
              <a:ext cx="785812" cy="14446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ot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38646 -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0208 L 0.29688 0.003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" grpId="0"/>
      <p:bldP spid="5184" grpId="0"/>
      <p:bldP spid="37" grpId="0"/>
      <p:bldP spid="41" grpId="0"/>
      <p:bldP spid="42" grpId="0"/>
      <p:bldP spid="162" grpId="0"/>
      <p:bldP spid="162" grpId="1"/>
      <p:bldP spid="163" grpId="0"/>
      <p:bldP spid="164" grpId="0"/>
      <p:bldP spid="1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ângulo 132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208" name="CaixaDeTexto 35"/>
          <p:cNvSpPr txBox="1">
            <a:spLocks noChangeArrowheads="1"/>
          </p:cNvSpPr>
          <p:nvPr/>
        </p:nvSpPr>
        <p:spPr bwMode="auto">
          <a:xfrm>
            <a:off x="468313" y="980728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Entretanto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, nos médiuns iniciantes, esse afastamento, por vias da desconfiança, é apenas parcial.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323850" y="980728"/>
            <a:ext cx="8569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Portanto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, o que a figura mostra é como ficam integradas, no fenômeno da incorporação, as partes do médium e as do comunicante (1).</a:t>
            </a:r>
          </a:p>
        </p:txBody>
      </p: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374650" y="980728"/>
            <a:ext cx="8445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Quando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há total confiança por parte do médium, seu afastamento (2) permite que o ajuste do comunicante seja completo (1).</a:t>
            </a:r>
          </a:p>
        </p:txBody>
      </p:sp>
      <p:sp>
        <p:nvSpPr>
          <p:cNvPr id="40" name="CaixaDeTexto 42"/>
          <p:cNvSpPr txBox="1">
            <a:spLocks noChangeArrowheads="1"/>
          </p:cNvSpPr>
          <p:nvPr/>
        </p:nvSpPr>
        <p:spPr bwMode="auto">
          <a:xfrm>
            <a:off x="2913063" y="5559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41" name="CaixaDeTexto 43"/>
          <p:cNvSpPr txBox="1">
            <a:spLocks noChangeArrowheads="1"/>
          </p:cNvSpPr>
          <p:nvPr/>
        </p:nvSpPr>
        <p:spPr bwMode="auto">
          <a:xfrm>
            <a:off x="8485188" y="55594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2</a:t>
            </a:r>
          </a:p>
        </p:txBody>
      </p:sp>
      <p:grpSp>
        <p:nvGrpSpPr>
          <p:cNvPr id="2" name="Grupo 42"/>
          <p:cNvGrpSpPr>
            <a:grpSpLocks/>
          </p:cNvGrpSpPr>
          <p:nvPr/>
        </p:nvGrpSpPr>
        <p:grpSpPr bwMode="auto">
          <a:xfrm>
            <a:off x="268288" y="2849563"/>
            <a:ext cx="2160587" cy="3240087"/>
            <a:chOff x="1337620" y="1546322"/>
            <a:chExt cx="2520000" cy="3240000"/>
          </a:xfrm>
        </p:grpSpPr>
        <p:sp>
          <p:nvSpPr>
            <p:cNvPr id="44" name="Elipse 43"/>
            <p:cNvSpPr/>
            <p:nvPr/>
          </p:nvSpPr>
          <p:spPr>
            <a:xfrm>
              <a:off x="1337620" y="1546322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8260" name="Grupo 1"/>
            <p:cNvGrpSpPr>
              <a:grpSpLocks/>
            </p:cNvGrpSpPr>
            <p:nvPr/>
          </p:nvGrpSpPr>
          <p:grpSpPr bwMode="auto">
            <a:xfrm>
              <a:off x="1785929" y="1928802"/>
              <a:ext cx="1571625" cy="2471738"/>
              <a:chOff x="5929318" y="2314575"/>
              <a:chExt cx="1571625" cy="2471738"/>
            </a:xfrm>
          </p:grpSpPr>
          <p:sp>
            <p:nvSpPr>
              <p:cNvPr id="46" name="Retângulo de cantos arredondados 45"/>
              <p:cNvSpPr/>
              <p:nvPr/>
            </p:nvSpPr>
            <p:spPr>
              <a:xfrm>
                <a:off x="6388284" y="2457543"/>
                <a:ext cx="612873" cy="612759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7" name="Retângulo de cantos arredondados 3"/>
              <p:cNvSpPr/>
              <p:nvPr/>
            </p:nvSpPr>
            <p:spPr>
              <a:xfrm>
                <a:off x="6001303" y="3141738"/>
                <a:ext cx="25366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8" name="Retângulo de cantos arredondados 47"/>
              <p:cNvSpPr/>
              <p:nvPr/>
            </p:nvSpPr>
            <p:spPr>
              <a:xfrm>
                <a:off x="7215940" y="3100464"/>
                <a:ext cx="251815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9" name="Retângulo de cantos arredondados 48"/>
              <p:cNvSpPr/>
              <p:nvPr/>
            </p:nvSpPr>
            <p:spPr>
              <a:xfrm>
                <a:off x="6306814" y="3100464"/>
                <a:ext cx="86468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0" name="Retângulo de cantos arredondados 49"/>
              <p:cNvSpPr/>
              <p:nvPr/>
            </p:nvSpPr>
            <p:spPr>
              <a:xfrm>
                <a:off x="6806741" y="3957691"/>
                <a:ext cx="324026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1" name="Retângulo de cantos arredondados 50"/>
              <p:cNvSpPr/>
              <p:nvPr/>
            </p:nvSpPr>
            <p:spPr>
              <a:xfrm>
                <a:off x="6319775" y="3957691"/>
                <a:ext cx="32402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6786373" y="2635338"/>
                <a:ext cx="37032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6571590" y="2635338"/>
                <a:ext cx="37032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6606770" y="2921081"/>
                <a:ext cx="179603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55" name="Retângulo de cantos arredondados 54"/>
              <p:cNvSpPr/>
              <p:nvPr/>
            </p:nvSpPr>
            <p:spPr>
              <a:xfrm>
                <a:off x="5953162" y="3100464"/>
                <a:ext cx="1547921" cy="4317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6" name="Retângulo de cantos arredondados 55"/>
              <p:cNvSpPr/>
              <p:nvPr/>
            </p:nvSpPr>
            <p:spPr>
              <a:xfrm>
                <a:off x="6286446" y="3457641"/>
                <a:ext cx="899868" cy="4683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286446" y="3886255"/>
                <a:ext cx="899868" cy="828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8" name="Retângulo de cantos arredondados 57"/>
              <p:cNvSpPr/>
              <p:nvPr/>
            </p:nvSpPr>
            <p:spPr>
              <a:xfrm>
                <a:off x="6286446" y="3849744"/>
                <a:ext cx="899868" cy="10794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9" name="Retângulo 58"/>
              <p:cNvSpPr/>
              <p:nvPr/>
            </p:nvSpPr>
            <p:spPr>
              <a:xfrm>
                <a:off x="6286446" y="4171997"/>
                <a:ext cx="361059" cy="539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0" name="Retângulo 59"/>
              <p:cNvSpPr/>
              <p:nvPr/>
            </p:nvSpPr>
            <p:spPr>
              <a:xfrm>
                <a:off x="6786373" y="4171997"/>
                <a:ext cx="396238" cy="539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1" name="Fluxograma: Atraso 60"/>
              <p:cNvSpPr/>
              <p:nvPr/>
            </p:nvSpPr>
            <p:spPr>
              <a:xfrm rot="5400000">
                <a:off x="6659002" y="2901957"/>
                <a:ext cx="71435" cy="468450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2" name="Lua 61"/>
              <p:cNvSpPr/>
              <p:nvPr/>
            </p:nvSpPr>
            <p:spPr>
              <a:xfrm rot="5400000">
                <a:off x="6521023" y="2080095"/>
                <a:ext cx="360353" cy="829508"/>
              </a:xfrm>
              <a:prstGeom prst="moon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3" name="Elipse 62"/>
              <p:cNvSpPr/>
              <p:nvPr/>
            </p:nvSpPr>
            <p:spPr>
              <a:xfrm>
                <a:off x="6286446" y="2525804"/>
                <a:ext cx="14442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6928945" y="2525804"/>
                <a:ext cx="10924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5" name="Retângulo de cantos arredondados 64"/>
              <p:cNvSpPr/>
              <p:nvPr/>
            </p:nvSpPr>
            <p:spPr>
              <a:xfrm>
                <a:off x="5929092" y="3100464"/>
                <a:ext cx="324026" cy="7921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6" name="Retângulo de cantos arredondados 65"/>
              <p:cNvSpPr/>
              <p:nvPr/>
            </p:nvSpPr>
            <p:spPr>
              <a:xfrm>
                <a:off x="7214089" y="3100464"/>
                <a:ext cx="286994" cy="7921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cxnSp>
            <p:nvCxnSpPr>
              <p:cNvPr id="67" name="Conector reto 66"/>
              <p:cNvCxnSpPr/>
              <p:nvPr/>
            </p:nvCxnSpPr>
            <p:spPr>
              <a:xfrm rot="5400000">
                <a:off x="6715564" y="4171072"/>
                <a:ext cx="428614" cy="185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/>
              <p:cNvCxnSpPr/>
              <p:nvPr/>
            </p:nvCxnSpPr>
            <p:spPr>
              <a:xfrm rot="5400000">
                <a:off x="6820055" y="4136941"/>
                <a:ext cx="360352" cy="185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CaixaDeTexto 34"/>
          <p:cNvSpPr txBox="1">
            <a:spLocks noChangeArrowheads="1"/>
          </p:cNvSpPr>
          <p:nvPr/>
        </p:nvSpPr>
        <p:spPr bwMode="auto">
          <a:xfrm>
            <a:off x="571500" y="6291263"/>
            <a:ext cx="1443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Comunicante</a:t>
            </a:r>
          </a:p>
        </p:txBody>
      </p:sp>
      <p:sp>
        <p:nvSpPr>
          <p:cNvPr id="70" name="CaixaDeTexto 66"/>
          <p:cNvSpPr txBox="1">
            <a:spLocks noChangeArrowheads="1"/>
          </p:cNvSpPr>
          <p:nvPr/>
        </p:nvSpPr>
        <p:spPr bwMode="auto">
          <a:xfrm>
            <a:off x="2674938" y="6300788"/>
            <a:ext cx="284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Corpo Físico e Duplo Etérico</a:t>
            </a:r>
          </a:p>
        </p:txBody>
      </p:sp>
      <p:sp>
        <p:nvSpPr>
          <p:cNvPr id="71" name="CaixaDeTexto 67"/>
          <p:cNvSpPr txBox="1">
            <a:spLocks noChangeArrowheads="1"/>
          </p:cNvSpPr>
          <p:nvPr/>
        </p:nvSpPr>
        <p:spPr bwMode="auto">
          <a:xfrm>
            <a:off x="5964238" y="6237288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Corpo Perispiritual e Mental</a:t>
            </a:r>
          </a:p>
        </p:txBody>
      </p:sp>
      <p:sp>
        <p:nvSpPr>
          <p:cNvPr id="72" name="CaixaDeTexto 69"/>
          <p:cNvSpPr txBox="1">
            <a:spLocks noChangeArrowheads="1"/>
          </p:cNvSpPr>
          <p:nvPr/>
        </p:nvSpPr>
        <p:spPr bwMode="auto">
          <a:xfrm>
            <a:off x="5140325" y="2619375"/>
            <a:ext cx="717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Cordão</a:t>
            </a:r>
          </a:p>
          <a:p>
            <a:pPr algn="ctr"/>
            <a:r>
              <a:rPr lang="pt-BR" sz="1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</a:t>
            </a:r>
          </a:p>
          <a:p>
            <a:pPr algn="ctr"/>
            <a:r>
              <a:rPr lang="pt-BR" sz="1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Prata</a:t>
            </a:r>
            <a:endParaRPr lang="pt-BR" sz="140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4" name="Grupo 72"/>
          <p:cNvGrpSpPr>
            <a:grpSpLocks/>
          </p:cNvGrpSpPr>
          <p:nvPr/>
        </p:nvGrpSpPr>
        <p:grpSpPr bwMode="auto">
          <a:xfrm>
            <a:off x="2982913" y="2874963"/>
            <a:ext cx="2160587" cy="3240087"/>
            <a:chOff x="3123570" y="214290"/>
            <a:chExt cx="2520000" cy="3240000"/>
          </a:xfrm>
        </p:grpSpPr>
        <p:sp>
          <p:nvSpPr>
            <p:cNvPr id="74" name="Elipse 73"/>
            <p:cNvSpPr/>
            <p:nvPr/>
          </p:nvSpPr>
          <p:spPr>
            <a:xfrm>
              <a:off x="3123570" y="214290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8236" name="Grupo 28"/>
            <p:cNvGrpSpPr>
              <a:grpSpLocks/>
            </p:cNvGrpSpPr>
            <p:nvPr/>
          </p:nvGrpSpPr>
          <p:grpSpPr bwMode="auto">
            <a:xfrm>
              <a:off x="3428984" y="357163"/>
              <a:ext cx="1979999" cy="2699998"/>
              <a:chOff x="3273425" y="3313113"/>
              <a:chExt cx="1655763" cy="2473325"/>
            </a:xfrm>
          </p:grpSpPr>
          <p:sp>
            <p:nvSpPr>
              <p:cNvPr id="76" name="Retângulo de cantos arredondados 75"/>
              <p:cNvSpPr/>
              <p:nvPr/>
            </p:nvSpPr>
            <p:spPr>
              <a:xfrm>
                <a:off x="3643567" y="5139569"/>
                <a:ext cx="359223" cy="647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7" name="Retângulo de cantos arredondados 76"/>
              <p:cNvSpPr/>
              <p:nvPr/>
            </p:nvSpPr>
            <p:spPr>
              <a:xfrm>
                <a:off x="4211819" y="5139569"/>
                <a:ext cx="359223" cy="647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8" name="Retângulo 77"/>
              <p:cNvSpPr/>
              <p:nvPr/>
            </p:nvSpPr>
            <p:spPr>
              <a:xfrm>
                <a:off x="3600212" y="5139569"/>
                <a:ext cx="970830" cy="539502"/>
              </a:xfrm>
              <a:prstGeom prst="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9" name="Retângulo de cantos arredondados 78"/>
              <p:cNvSpPr/>
              <p:nvPr/>
            </p:nvSpPr>
            <p:spPr>
              <a:xfrm>
                <a:off x="3714792" y="3567593"/>
                <a:ext cx="684381" cy="683467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0" name="Retângulo de cantos arredondados 79"/>
              <p:cNvSpPr/>
              <p:nvPr/>
            </p:nvSpPr>
            <p:spPr>
              <a:xfrm>
                <a:off x="3572342" y="4281599"/>
                <a:ext cx="1043604" cy="8288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1" name="Retângulo de cantos arredondados 80"/>
              <p:cNvSpPr/>
              <p:nvPr/>
            </p:nvSpPr>
            <p:spPr>
              <a:xfrm>
                <a:off x="3285892" y="4352854"/>
                <a:ext cx="252385" cy="6849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2" name="Retângulo de cantos arredondados 81"/>
              <p:cNvSpPr/>
              <p:nvPr/>
            </p:nvSpPr>
            <p:spPr>
              <a:xfrm>
                <a:off x="4643816" y="4352854"/>
                <a:ext cx="250837" cy="6849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3857242" y="3710103"/>
                <a:ext cx="108386" cy="1076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>
              <a:xfrm>
                <a:off x="4143691" y="3710103"/>
                <a:ext cx="106838" cy="1076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5" name="Raio 84"/>
              <p:cNvSpPr/>
              <p:nvPr/>
            </p:nvSpPr>
            <p:spPr>
              <a:xfrm rot="17829269">
                <a:off x="3761683" y="3204285"/>
                <a:ext cx="539502" cy="757154"/>
              </a:xfrm>
              <a:prstGeom prst="lightningBol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6" name="Retângulo de cantos arredondados 85"/>
              <p:cNvSpPr/>
              <p:nvPr/>
            </p:nvSpPr>
            <p:spPr>
              <a:xfrm>
                <a:off x="3643567" y="3496339"/>
                <a:ext cx="108386" cy="683467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7" name="Retângulo de cantos arredondados 86"/>
              <p:cNvSpPr/>
              <p:nvPr/>
            </p:nvSpPr>
            <p:spPr>
              <a:xfrm>
                <a:off x="4320206" y="3496339"/>
                <a:ext cx="108386" cy="683467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8" name="Retângulo de cantos arredondados 87"/>
              <p:cNvSpPr/>
              <p:nvPr/>
            </p:nvSpPr>
            <p:spPr>
              <a:xfrm>
                <a:off x="3558406" y="4639329"/>
                <a:ext cx="1079217" cy="468248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9" name="Retângulo de cantos arredondados 88"/>
              <p:cNvSpPr/>
              <p:nvPr/>
            </p:nvSpPr>
            <p:spPr>
              <a:xfrm>
                <a:off x="3572342" y="5066859"/>
                <a:ext cx="1043604" cy="109063"/>
              </a:xfrm>
              <a:prstGeom prst="round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0" name="Retângulo de cantos arredondados 89"/>
              <p:cNvSpPr/>
              <p:nvPr/>
            </p:nvSpPr>
            <p:spPr>
              <a:xfrm>
                <a:off x="3273505" y="4281599"/>
                <a:ext cx="1655212" cy="431893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1" name="Fluxograma: Atraso 90"/>
              <p:cNvSpPr/>
              <p:nvPr/>
            </p:nvSpPr>
            <p:spPr>
              <a:xfrm rot="5400000">
                <a:off x="4015982" y="4082694"/>
                <a:ext cx="72709" cy="46760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253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93" name="Elipse 92"/>
              <p:cNvSpPr/>
              <p:nvPr/>
            </p:nvSpPr>
            <p:spPr>
              <a:xfrm>
                <a:off x="3964080" y="5065405"/>
                <a:ext cx="179611" cy="109064"/>
              </a:xfrm>
              <a:prstGeom prst="ellipse">
                <a:avLst/>
              </a:prstGeom>
              <a:solidFill>
                <a:srgbClr val="4D4D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4" name="Fluxograma: Extrair 93"/>
              <p:cNvSpPr/>
              <p:nvPr/>
            </p:nvSpPr>
            <p:spPr>
              <a:xfrm>
                <a:off x="4072466" y="5382417"/>
                <a:ext cx="71225" cy="286475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5" name="Lua 94"/>
              <p:cNvSpPr/>
              <p:nvPr/>
            </p:nvSpPr>
            <p:spPr>
              <a:xfrm rot="16200000">
                <a:off x="3961822" y="3923155"/>
                <a:ext cx="145419" cy="286449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6" name="Grupo 95"/>
          <p:cNvGrpSpPr>
            <a:grpSpLocks/>
          </p:cNvGrpSpPr>
          <p:nvPr/>
        </p:nvGrpSpPr>
        <p:grpSpPr bwMode="auto">
          <a:xfrm>
            <a:off x="3309938" y="3105150"/>
            <a:ext cx="1547812" cy="2555875"/>
            <a:chOff x="5786446" y="3159016"/>
            <a:chExt cx="1728000" cy="2556000"/>
          </a:xfrm>
        </p:grpSpPr>
        <p:grpSp>
          <p:nvGrpSpPr>
            <p:cNvPr id="7" name="Grupo 109"/>
            <p:cNvGrpSpPr/>
            <p:nvPr/>
          </p:nvGrpSpPr>
          <p:grpSpPr>
            <a:xfrm>
              <a:off x="5786449" y="3159019"/>
              <a:ext cx="1728001" cy="2555998"/>
              <a:chOff x="3286125" y="3313113"/>
              <a:chExt cx="1609725" cy="2473325"/>
            </a:xfr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9" name="Retângulo de cantos arredondados 118"/>
              <p:cNvSpPr/>
              <p:nvPr/>
            </p:nvSpPr>
            <p:spPr>
              <a:xfrm>
                <a:off x="3643313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0" name="Retângulo de cantos arredondados 119"/>
              <p:cNvSpPr/>
              <p:nvPr/>
            </p:nvSpPr>
            <p:spPr>
              <a:xfrm>
                <a:off x="4211638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1" name="Retângulo de cantos arredondados 120"/>
              <p:cNvSpPr/>
              <p:nvPr/>
            </p:nvSpPr>
            <p:spPr>
              <a:xfrm>
                <a:off x="3714750" y="3567113"/>
                <a:ext cx="684213" cy="68421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2" name="Retângulo de cantos arredondados 121"/>
              <p:cNvSpPr/>
              <p:nvPr/>
            </p:nvSpPr>
            <p:spPr>
              <a:xfrm>
                <a:off x="3571875" y="4281488"/>
                <a:ext cx="1044575" cy="82867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3" name="Retângulo de cantos arredondados 122"/>
              <p:cNvSpPr/>
              <p:nvPr/>
            </p:nvSpPr>
            <p:spPr>
              <a:xfrm>
                <a:off x="3286125" y="4352925"/>
                <a:ext cx="252413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4" name="Retângulo de cantos arredondados 123"/>
              <p:cNvSpPr/>
              <p:nvPr/>
            </p:nvSpPr>
            <p:spPr>
              <a:xfrm>
                <a:off x="4643438" y="4352925"/>
                <a:ext cx="252412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5" name="Elipse 124"/>
              <p:cNvSpPr/>
              <p:nvPr/>
            </p:nvSpPr>
            <p:spPr>
              <a:xfrm>
                <a:off x="385762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6" name="Elipse 125"/>
              <p:cNvSpPr/>
              <p:nvPr/>
            </p:nvSpPr>
            <p:spPr>
              <a:xfrm>
                <a:off x="414337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7" name="Raio 126"/>
              <p:cNvSpPr/>
              <p:nvPr/>
            </p:nvSpPr>
            <p:spPr>
              <a:xfrm rot="17829269">
                <a:off x="3761582" y="3204369"/>
                <a:ext cx="539750" cy="757237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8" name="Retângulo de cantos arredondados 127"/>
              <p:cNvSpPr/>
              <p:nvPr/>
            </p:nvSpPr>
            <p:spPr>
              <a:xfrm>
                <a:off x="3643313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9" name="Retângulo de cantos arredondados 128"/>
              <p:cNvSpPr/>
              <p:nvPr/>
            </p:nvSpPr>
            <p:spPr>
              <a:xfrm>
                <a:off x="4321175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0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900" b="1">
                    <a:latin typeface="Arial" charset="0"/>
                    <a:cs typeface="Arial" charset="0"/>
                  </a:rPr>
                  <a:t>LEGO</a:t>
                </a:r>
              </a:p>
            </p:txBody>
          </p:sp>
          <p:sp>
            <p:nvSpPr>
              <p:cNvPr id="131" name="Lua 130"/>
              <p:cNvSpPr/>
              <p:nvPr/>
            </p:nvSpPr>
            <p:spPr>
              <a:xfrm rot="16200000">
                <a:off x="3962400" y="3922713"/>
                <a:ext cx="144463" cy="287337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8212" name="Grupo 123"/>
            <p:cNvGrpSpPr>
              <a:grpSpLocks/>
            </p:cNvGrpSpPr>
            <p:nvPr/>
          </p:nvGrpSpPr>
          <p:grpSpPr bwMode="auto">
            <a:xfrm>
              <a:off x="5845195" y="3241691"/>
              <a:ext cx="1655763" cy="2473325"/>
              <a:chOff x="3273425" y="3313113"/>
              <a:chExt cx="1655763" cy="2473325"/>
            </a:xfrm>
          </p:grpSpPr>
          <p:sp>
            <p:nvSpPr>
              <p:cNvPr id="99" name="Retângulo de cantos arredondados 98"/>
              <p:cNvSpPr/>
              <p:nvPr/>
            </p:nvSpPr>
            <p:spPr>
              <a:xfrm>
                <a:off x="3643574" y="5138706"/>
                <a:ext cx="359778" cy="64773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0" name="Retângulo de cantos arredondados 99"/>
              <p:cNvSpPr/>
              <p:nvPr/>
            </p:nvSpPr>
            <p:spPr>
              <a:xfrm>
                <a:off x="4210713" y="5138706"/>
                <a:ext cx="361551" cy="64773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1" name="Retângulo 100"/>
              <p:cNvSpPr/>
              <p:nvPr/>
            </p:nvSpPr>
            <p:spPr>
              <a:xfrm>
                <a:off x="3599266" y="5138706"/>
                <a:ext cx="972997" cy="5397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2" name="Retângulo de cantos arredondados 101"/>
              <p:cNvSpPr/>
              <p:nvPr/>
            </p:nvSpPr>
            <p:spPr>
              <a:xfrm>
                <a:off x="3714467" y="3567004"/>
                <a:ext cx="684111" cy="68424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3" name="Retângulo de cantos arredondados 102"/>
              <p:cNvSpPr/>
              <p:nvPr/>
            </p:nvSpPr>
            <p:spPr>
              <a:xfrm>
                <a:off x="3570909" y="4281414"/>
                <a:ext cx="1045662" cy="82871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4" name="Retângulo de cantos arredondados 103"/>
              <p:cNvSpPr/>
              <p:nvPr/>
            </p:nvSpPr>
            <p:spPr>
              <a:xfrm>
                <a:off x="3285568" y="4352856"/>
                <a:ext cx="253439" cy="68424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5" name="Retângulo de cantos arredondados 104"/>
              <p:cNvSpPr/>
              <p:nvPr/>
            </p:nvSpPr>
            <p:spPr>
              <a:xfrm>
                <a:off x="4643156" y="4352856"/>
                <a:ext cx="251668" cy="68424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6" name="Elipse 105"/>
              <p:cNvSpPr/>
              <p:nvPr/>
            </p:nvSpPr>
            <p:spPr>
              <a:xfrm>
                <a:off x="3858023" y="3709886"/>
                <a:ext cx="106338" cy="10795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7" name="Elipse 106"/>
              <p:cNvSpPr/>
              <p:nvPr/>
            </p:nvSpPr>
            <p:spPr>
              <a:xfrm>
                <a:off x="4143365" y="3709886"/>
                <a:ext cx="108110" cy="10795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8" name="Raio 107"/>
              <p:cNvSpPr/>
              <p:nvPr/>
            </p:nvSpPr>
            <p:spPr>
              <a:xfrm rot="17829269">
                <a:off x="3760936" y="3204492"/>
                <a:ext cx="539776" cy="756776"/>
              </a:xfrm>
              <a:prstGeom prst="lightningBol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9" name="Retângulo de cantos arredondados 108"/>
              <p:cNvSpPr/>
              <p:nvPr/>
            </p:nvSpPr>
            <p:spPr>
              <a:xfrm>
                <a:off x="3643574" y="3495564"/>
                <a:ext cx="108110" cy="68424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0" name="Retângulo de cantos arredondados 109"/>
              <p:cNvSpPr/>
              <p:nvPr/>
            </p:nvSpPr>
            <p:spPr>
              <a:xfrm>
                <a:off x="4320596" y="3495564"/>
                <a:ext cx="108110" cy="68424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1" name="Retângulo de cantos arredondados 110"/>
              <p:cNvSpPr/>
              <p:nvPr/>
            </p:nvSpPr>
            <p:spPr>
              <a:xfrm>
                <a:off x="3558504" y="4638620"/>
                <a:ext cx="1079335" cy="468335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2" name="Retângulo de cantos arredondados 111"/>
              <p:cNvSpPr/>
              <p:nvPr/>
            </p:nvSpPr>
            <p:spPr>
              <a:xfrm>
                <a:off x="3570909" y="5067266"/>
                <a:ext cx="1045662" cy="10795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3" name="Retângulo de cantos arredondados 112"/>
              <p:cNvSpPr/>
              <p:nvPr/>
            </p:nvSpPr>
            <p:spPr>
              <a:xfrm>
                <a:off x="3273162" y="4281414"/>
                <a:ext cx="1655335" cy="43182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4" name="Fluxograma: Atraso 113"/>
              <p:cNvSpPr/>
              <p:nvPr/>
            </p:nvSpPr>
            <p:spPr>
              <a:xfrm rot="5400000">
                <a:off x="4014690" y="4082397"/>
                <a:ext cx="73029" cy="46788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229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116" name="Elipse 115"/>
              <p:cNvSpPr/>
              <p:nvPr/>
            </p:nvSpPr>
            <p:spPr>
              <a:xfrm>
                <a:off x="3964362" y="5065678"/>
                <a:ext cx="179004" cy="1079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7" name="Fluxograma: Extrair 116"/>
              <p:cNvSpPr/>
              <p:nvPr/>
            </p:nvSpPr>
            <p:spPr>
              <a:xfrm>
                <a:off x="4070700" y="5424470"/>
                <a:ext cx="72665" cy="287352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8" name="Lua 117"/>
              <p:cNvSpPr/>
              <p:nvPr/>
            </p:nvSpPr>
            <p:spPr>
              <a:xfrm rot="16200000">
                <a:off x="3961248" y="3922740"/>
                <a:ext cx="144469" cy="287114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132" name="Forma livre 131"/>
          <p:cNvSpPr/>
          <p:nvPr/>
        </p:nvSpPr>
        <p:spPr>
          <a:xfrm>
            <a:off x="4000500" y="2803525"/>
            <a:ext cx="3643313" cy="625475"/>
          </a:xfrm>
          <a:custGeom>
            <a:avLst/>
            <a:gdLst>
              <a:gd name="connsiteX0" fmla="*/ 0 w 2538484"/>
              <a:gd name="connsiteY0" fmla="*/ 625523 h 625523"/>
              <a:gd name="connsiteX1" fmla="*/ 204717 w 2538484"/>
              <a:gd name="connsiteY1" fmla="*/ 284329 h 625523"/>
              <a:gd name="connsiteX2" fmla="*/ 504968 w 2538484"/>
              <a:gd name="connsiteY2" fmla="*/ 352568 h 625523"/>
              <a:gd name="connsiteX3" fmla="*/ 764275 w 2538484"/>
              <a:gd name="connsiteY3" fmla="*/ 216090 h 625523"/>
              <a:gd name="connsiteX4" fmla="*/ 955344 w 2538484"/>
              <a:gd name="connsiteY4" fmla="*/ 598227 h 625523"/>
              <a:gd name="connsiteX5" fmla="*/ 1269242 w 2538484"/>
              <a:gd name="connsiteY5" fmla="*/ 379863 h 625523"/>
              <a:gd name="connsiteX6" fmla="*/ 1419368 w 2538484"/>
              <a:gd name="connsiteY6" fmla="*/ 461750 h 625523"/>
              <a:gd name="connsiteX7" fmla="*/ 1787857 w 2538484"/>
              <a:gd name="connsiteY7" fmla="*/ 338920 h 625523"/>
              <a:gd name="connsiteX8" fmla="*/ 1883391 w 2538484"/>
              <a:gd name="connsiteY8" fmla="*/ 557284 h 625523"/>
              <a:gd name="connsiteX9" fmla="*/ 2129051 w 2538484"/>
              <a:gd name="connsiteY9" fmla="*/ 161499 h 625523"/>
              <a:gd name="connsiteX10" fmla="*/ 2347415 w 2538484"/>
              <a:gd name="connsiteY10" fmla="*/ 11373 h 625523"/>
              <a:gd name="connsiteX11" fmla="*/ 2402006 w 2538484"/>
              <a:gd name="connsiteY11" fmla="*/ 93260 h 625523"/>
              <a:gd name="connsiteX12" fmla="*/ 2538484 w 2538484"/>
              <a:gd name="connsiteY12" fmla="*/ 311624 h 625523"/>
              <a:gd name="connsiteX13" fmla="*/ 2538484 w 2538484"/>
              <a:gd name="connsiteY13" fmla="*/ 311624 h 62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8484" h="625523">
                <a:moveTo>
                  <a:pt x="0" y="625523"/>
                </a:moveTo>
                <a:cubicBezTo>
                  <a:pt x="60278" y="477672"/>
                  <a:pt x="120556" y="329822"/>
                  <a:pt x="204717" y="284329"/>
                </a:cubicBezTo>
                <a:cubicBezTo>
                  <a:pt x="288878" y="238837"/>
                  <a:pt x="411708" y="363941"/>
                  <a:pt x="504968" y="352568"/>
                </a:cubicBezTo>
                <a:cubicBezTo>
                  <a:pt x="598228" y="341195"/>
                  <a:pt x="689212" y="175147"/>
                  <a:pt x="764275" y="216090"/>
                </a:cubicBezTo>
                <a:cubicBezTo>
                  <a:pt x="839338" y="257033"/>
                  <a:pt x="871183" y="570931"/>
                  <a:pt x="955344" y="598227"/>
                </a:cubicBezTo>
                <a:cubicBezTo>
                  <a:pt x="1039505" y="625523"/>
                  <a:pt x="1191905" y="402609"/>
                  <a:pt x="1269242" y="379863"/>
                </a:cubicBezTo>
                <a:cubicBezTo>
                  <a:pt x="1346579" y="357117"/>
                  <a:pt x="1332932" y="468574"/>
                  <a:pt x="1419368" y="461750"/>
                </a:cubicBezTo>
                <a:cubicBezTo>
                  <a:pt x="1505804" y="454926"/>
                  <a:pt x="1710520" y="322998"/>
                  <a:pt x="1787857" y="338920"/>
                </a:cubicBezTo>
                <a:cubicBezTo>
                  <a:pt x="1865194" y="354842"/>
                  <a:pt x="1826525" y="586854"/>
                  <a:pt x="1883391" y="557284"/>
                </a:cubicBezTo>
                <a:cubicBezTo>
                  <a:pt x="1940257" y="527714"/>
                  <a:pt x="2051714" y="252484"/>
                  <a:pt x="2129051" y="161499"/>
                </a:cubicBezTo>
                <a:cubicBezTo>
                  <a:pt x="2206388" y="70514"/>
                  <a:pt x="2301923" y="22746"/>
                  <a:pt x="2347415" y="11373"/>
                </a:cubicBezTo>
                <a:cubicBezTo>
                  <a:pt x="2392907" y="0"/>
                  <a:pt x="2370161" y="43218"/>
                  <a:pt x="2402006" y="93260"/>
                </a:cubicBezTo>
                <a:cubicBezTo>
                  <a:pt x="2433851" y="143302"/>
                  <a:pt x="2538484" y="311624"/>
                  <a:pt x="2538484" y="311624"/>
                </a:cubicBezTo>
                <a:lnTo>
                  <a:pt x="2538484" y="311624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9" name="Grupo 132"/>
          <p:cNvGrpSpPr>
            <a:grpSpLocks/>
          </p:cNvGrpSpPr>
          <p:nvPr/>
        </p:nvGrpSpPr>
        <p:grpSpPr bwMode="auto">
          <a:xfrm rot="-341454">
            <a:off x="1397000" y="3330575"/>
            <a:ext cx="1944688" cy="431800"/>
            <a:chOff x="1312863" y="2554606"/>
            <a:chExt cx="1944687" cy="431800"/>
          </a:xfrm>
        </p:grpSpPr>
        <p:sp>
          <p:nvSpPr>
            <p:cNvPr id="134" name="Triângulo isósceles 133"/>
            <p:cNvSpPr/>
            <p:nvPr/>
          </p:nvSpPr>
          <p:spPr>
            <a:xfrm rot="16918981">
              <a:off x="2069306" y="1798163"/>
              <a:ext cx="431800" cy="1944687"/>
            </a:xfrm>
            <a:prstGeom prst="triangle">
              <a:avLst/>
            </a:prstGeom>
            <a:noFill/>
            <a:ln w="571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135" name="Conector de seta reta 134"/>
            <p:cNvCxnSpPr/>
            <p:nvPr/>
          </p:nvCxnSpPr>
          <p:spPr>
            <a:xfrm>
              <a:off x="2285735" y="2784545"/>
              <a:ext cx="785812" cy="14446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ot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38646 -0.00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0208 L 0.29688 0.0037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8" grpId="0"/>
      <p:bldP spid="37" grpId="0"/>
      <p:bldP spid="38" grpId="0"/>
      <p:bldP spid="40" grpId="0"/>
      <p:bldP spid="41" grpId="0"/>
      <p:bldP spid="69" grpId="0"/>
      <p:bldP spid="69" grpId="1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ângulo 12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9219" name="Grupo 123"/>
          <p:cNvGrpSpPr>
            <a:grpSpLocks/>
          </p:cNvGrpSpPr>
          <p:nvPr/>
        </p:nvGrpSpPr>
        <p:grpSpPr bwMode="auto">
          <a:xfrm>
            <a:off x="4002248" y="2786063"/>
            <a:ext cx="2160588" cy="3240087"/>
            <a:chOff x="3123570" y="214290"/>
            <a:chExt cx="2520000" cy="3240000"/>
          </a:xfrm>
        </p:grpSpPr>
        <p:sp>
          <p:nvSpPr>
            <p:cNvPr id="125" name="Elipse 124"/>
            <p:cNvSpPr/>
            <p:nvPr/>
          </p:nvSpPr>
          <p:spPr>
            <a:xfrm>
              <a:off x="3123570" y="214290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9282" name="Grupo 28"/>
            <p:cNvGrpSpPr>
              <a:grpSpLocks/>
            </p:cNvGrpSpPr>
            <p:nvPr/>
          </p:nvGrpSpPr>
          <p:grpSpPr bwMode="auto">
            <a:xfrm>
              <a:off x="3428982" y="357163"/>
              <a:ext cx="1979999" cy="2699998"/>
              <a:chOff x="3273425" y="3313113"/>
              <a:chExt cx="1655763" cy="2473325"/>
            </a:xfrm>
          </p:grpSpPr>
          <p:sp>
            <p:nvSpPr>
              <p:cNvPr id="127" name="Retângulo de cantos arredondados 126"/>
              <p:cNvSpPr/>
              <p:nvPr/>
            </p:nvSpPr>
            <p:spPr>
              <a:xfrm>
                <a:off x="3643569" y="5139569"/>
                <a:ext cx="359222" cy="647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8" name="Retângulo de cantos arredondados 127"/>
              <p:cNvSpPr/>
              <p:nvPr/>
            </p:nvSpPr>
            <p:spPr>
              <a:xfrm>
                <a:off x="4211822" y="5139569"/>
                <a:ext cx="359222" cy="647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9" name="Retângulo 128"/>
              <p:cNvSpPr/>
              <p:nvPr/>
            </p:nvSpPr>
            <p:spPr>
              <a:xfrm>
                <a:off x="3600214" y="5139569"/>
                <a:ext cx="970830" cy="539502"/>
              </a:xfrm>
              <a:prstGeom prst="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0" name="Retângulo de cantos arredondados 129"/>
              <p:cNvSpPr/>
              <p:nvPr/>
            </p:nvSpPr>
            <p:spPr>
              <a:xfrm>
                <a:off x="3714794" y="3567593"/>
                <a:ext cx="684381" cy="683467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1" name="Retângulo de cantos arredondados 130"/>
              <p:cNvSpPr/>
              <p:nvPr/>
            </p:nvSpPr>
            <p:spPr>
              <a:xfrm>
                <a:off x="3572343" y="4281599"/>
                <a:ext cx="1043603" cy="8288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2" name="Retângulo de cantos arredondados 131"/>
              <p:cNvSpPr/>
              <p:nvPr/>
            </p:nvSpPr>
            <p:spPr>
              <a:xfrm>
                <a:off x="3285895" y="4352854"/>
                <a:ext cx="252384" cy="6849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3" name="Retângulo de cantos arredondados 132"/>
              <p:cNvSpPr/>
              <p:nvPr/>
            </p:nvSpPr>
            <p:spPr>
              <a:xfrm>
                <a:off x="4643817" y="4352854"/>
                <a:ext cx="250836" cy="68492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4" name="Elipse 133"/>
              <p:cNvSpPr/>
              <p:nvPr/>
            </p:nvSpPr>
            <p:spPr>
              <a:xfrm>
                <a:off x="3857244" y="3710103"/>
                <a:ext cx="108386" cy="1076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" name="Elipse 134"/>
              <p:cNvSpPr/>
              <p:nvPr/>
            </p:nvSpPr>
            <p:spPr>
              <a:xfrm>
                <a:off x="4143693" y="3710103"/>
                <a:ext cx="106837" cy="1076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6" name="Raio 135"/>
              <p:cNvSpPr/>
              <p:nvPr/>
            </p:nvSpPr>
            <p:spPr>
              <a:xfrm rot="17829269">
                <a:off x="3761685" y="3204285"/>
                <a:ext cx="539502" cy="757155"/>
              </a:xfrm>
              <a:prstGeom prst="lightningBol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7" name="Retângulo de cantos arredondados 136"/>
              <p:cNvSpPr/>
              <p:nvPr/>
            </p:nvSpPr>
            <p:spPr>
              <a:xfrm>
                <a:off x="3643569" y="3496339"/>
                <a:ext cx="108386" cy="683467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8" name="Retângulo de cantos arredondados 137"/>
              <p:cNvSpPr/>
              <p:nvPr/>
            </p:nvSpPr>
            <p:spPr>
              <a:xfrm>
                <a:off x="4320208" y="3496339"/>
                <a:ext cx="108386" cy="683467"/>
              </a:xfrm>
              <a:prstGeom prst="roundRect">
                <a:avLst/>
              </a:prstGeom>
              <a:solidFill>
                <a:srgbClr val="29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9" name="Retângulo de cantos arredondados 138"/>
              <p:cNvSpPr/>
              <p:nvPr/>
            </p:nvSpPr>
            <p:spPr>
              <a:xfrm>
                <a:off x="3558408" y="4639329"/>
                <a:ext cx="1079215" cy="468248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0" name="Retângulo de cantos arredondados 139"/>
              <p:cNvSpPr/>
              <p:nvPr/>
            </p:nvSpPr>
            <p:spPr>
              <a:xfrm>
                <a:off x="3572343" y="5066859"/>
                <a:ext cx="1043603" cy="109063"/>
              </a:xfrm>
              <a:prstGeom prst="round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1" name="Retângulo de cantos arredondados 140"/>
              <p:cNvSpPr/>
              <p:nvPr/>
            </p:nvSpPr>
            <p:spPr>
              <a:xfrm>
                <a:off x="3273508" y="4281599"/>
                <a:ext cx="1655210" cy="431893"/>
              </a:xfrm>
              <a:prstGeom prst="roundRect">
                <a:avLst/>
              </a:prstGeom>
              <a:solidFill>
                <a:srgbClr val="AC5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2" name="Fluxograma: Atraso 141"/>
              <p:cNvSpPr/>
              <p:nvPr/>
            </p:nvSpPr>
            <p:spPr>
              <a:xfrm rot="5400000">
                <a:off x="4015985" y="4082695"/>
                <a:ext cx="72709" cy="46760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299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144" name="Elipse 143"/>
              <p:cNvSpPr/>
              <p:nvPr/>
            </p:nvSpPr>
            <p:spPr>
              <a:xfrm>
                <a:off x="3964082" y="5065405"/>
                <a:ext cx="179611" cy="109064"/>
              </a:xfrm>
              <a:prstGeom prst="ellipse">
                <a:avLst/>
              </a:prstGeom>
              <a:solidFill>
                <a:srgbClr val="4D4D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5" name="Fluxograma: Extrair 144"/>
              <p:cNvSpPr/>
              <p:nvPr/>
            </p:nvSpPr>
            <p:spPr>
              <a:xfrm>
                <a:off x="4072468" y="5382417"/>
                <a:ext cx="71225" cy="286475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6" name="Lua 145"/>
              <p:cNvSpPr/>
              <p:nvPr/>
            </p:nvSpPr>
            <p:spPr>
              <a:xfrm rot="16200000">
                <a:off x="3961824" y="3923155"/>
                <a:ext cx="145419" cy="286449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7172" name="CaixaDeTexto 3"/>
          <p:cNvSpPr txBox="1">
            <a:spLocks noChangeArrowheads="1"/>
          </p:cNvSpPr>
          <p:nvPr/>
        </p:nvSpPr>
        <p:spPr bwMode="auto">
          <a:xfrm>
            <a:off x="395536" y="836712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É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importante que esclarecer que em quaisquer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circunstâncias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, </a:t>
            </a:r>
          </a:p>
        </p:txBody>
      </p:sp>
      <p:sp>
        <p:nvSpPr>
          <p:cNvPr id="58" name="CaixaDeTexto 34"/>
          <p:cNvSpPr txBox="1">
            <a:spLocks noChangeArrowheads="1"/>
          </p:cNvSpPr>
          <p:nvPr/>
        </p:nvSpPr>
        <p:spPr bwMode="auto">
          <a:xfrm>
            <a:off x="2616361" y="6308725"/>
            <a:ext cx="10278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Comunicante</a:t>
            </a:r>
          </a:p>
        </p:txBody>
      </p:sp>
      <p:sp>
        <p:nvSpPr>
          <p:cNvPr id="7170" name="CaixaDeTexto 1"/>
          <p:cNvSpPr txBox="1">
            <a:spLocks noChangeArrowheads="1"/>
          </p:cNvSpPr>
          <p:nvPr/>
        </p:nvSpPr>
        <p:spPr bwMode="auto">
          <a:xfrm>
            <a:off x="323528" y="860519"/>
            <a:ext cx="85689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Devido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 isso o ajuste também não é completo. Neste caso, o comunicante terá que se esforçar muito mais para fazer-se compreendido, 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6147791" y="4929188"/>
            <a:ext cx="9444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Médium</a:t>
            </a:r>
          </a:p>
          <a:p>
            <a:pPr algn="ctr">
              <a:defRPr/>
            </a:pPr>
            <a:r>
              <a:rPr lang="pt-BR" sz="1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charset="0"/>
              </a:rPr>
              <a:t>desdobrado</a:t>
            </a:r>
          </a:p>
        </p:txBody>
      </p:sp>
      <p:grpSp>
        <p:nvGrpSpPr>
          <p:cNvPr id="9225" name="Grupo 61"/>
          <p:cNvGrpSpPr>
            <a:grpSpLocks/>
          </p:cNvGrpSpPr>
          <p:nvPr/>
        </p:nvGrpSpPr>
        <p:grpSpPr bwMode="auto">
          <a:xfrm>
            <a:off x="3002123" y="3332163"/>
            <a:ext cx="2160588" cy="3240087"/>
            <a:chOff x="1337620" y="1546322"/>
            <a:chExt cx="2520000" cy="3240000"/>
          </a:xfrm>
        </p:grpSpPr>
        <p:sp>
          <p:nvSpPr>
            <p:cNvPr id="63" name="Elipse 62"/>
            <p:cNvSpPr/>
            <p:nvPr/>
          </p:nvSpPr>
          <p:spPr>
            <a:xfrm>
              <a:off x="1337620" y="1546322"/>
              <a:ext cx="2520000" cy="32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79400">
              <a:solidFill>
                <a:srgbClr val="FF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9255" name="Grupo 1"/>
            <p:cNvGrpSpPr>
              <a:grpSpLocks/>
            </p:cNvGrpSpPr>
            <p:nvPr/>
          </p:nvGrpSpPr>
          <p:grpSpPr bwMode="auto">
            <a:xfrm>
              <a:off x="1785929" y="1928802"/>
              <a:ext cx="1571625" cy="2471738"/>
              <a:chOff x="5929318" y="2314575"/>
              <a:chExt cx="1571625" cy="2471738"/>
            </a:xfrm>
          </p:grpSpPr>
          <p:sp>
            <p:nvSpPr>
              <p:cNvPr id="65" name="Retângulo de cantos arredondados 64"/>
              <p:cNvSpPr/>
              <p:nvPr/>
            </p:nvSpPr>
            <p:spPr>
              <a:xfrm>
                <a:off x="6388283" y="2457543"/>
                <a:ext cx="612873" cy="612759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6" name="Retângulo de cantos arredondados 3"/>
              <p:cNvSpPr/>
              <p:nvPr/>
            </p:nvSpPr>
            <p:spPr>
              <a:xfrm>
                <a:off x="6001304" y="3141738"/>
                <a:ext cx="253666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7" name="Retângulo de cantos arredondados 66"/>
              <p:cNvSpPr/>
              <p:nvPr/>
            </p:nvSpPr>
            <p:spPr>
              <a:xfrm>
                <a:off x="7215940" y="3100464"/>
                <a:ext cx="251815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8" name="Retângulo de cantos arredondados 67"/>
              <p:cNvSpPr/>
              <p:nvPr/>
            </p:nvSpPr>
            <p:spPr>
              <a:xfrm>
                <a:off x="6306814" y="3100464"/>
                <a:ext cx="864688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9" name="Retângulo de cantos arredondados 68"/>
              <p:cNvSpPr/>
              <p:nvPr/>
            </p:nvSpPr>
            <p:spPr>
              <a:xfrm>
                <a:off x="6806740" y="3957691"/>
                <a:ext cx="324027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0" name="Retângulo de cantos arredondados 69"/>
              <p:cNvSpPr/>
              <p:nvPr/>
            </p:nvSpPr>
            <p:spPr>
              <a:xfrm>
                <a:off x="6319776" y="3957691"/>
                <a:ext cx="324026" cy="82865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6786373" y="2635338"/>
                <a:ext cx="37032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2" name="Elipse 71"/>
              <p:cNvSpPr/>
              <p:nvPr/>
            </p:nvSpPr>
            <p:spPr>
              <a:xfrm>
                <a:off x="6571590" y="2635338"/>
                <a:ext cx="37032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3" name="Elipse 72"/>
              <p:cNvSpPr/>
              <p:nvPr/>
            </p:nvSpPr>
            <p:spPr>
              <a:xfrm>
                <a:off x="6606770" y="2921081"/>
                <a:ext cx="179604" cy="36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74" name="Retângulo de cantos arredondados 73"/>
              <p:cNvSpPr/>
              <p:nvPr/>
            </p:nvSpPr>
            <p:spPr>
              <a:xfrm>
                <a:off x="5953163" y="3100464"/>
                <a:ext cx="1547920" cy="4317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5" name="Retângulo de cantos arredondados 74"/>
              <p:cNvSpPr/>
              <p:nvPr/>
            </p:nvSpPr>
            <p:spPr>
              <a:xfrm>
                <a:off x="6286447" y="3457641"/>
                <a:ext cx="899867" cy="4683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76" name="Retângulo 75"/>
              <p:cNvSpPr/>
              <p:nvPr/>
            </p:nvSpPr>
            <p:spPr>
              <a:xfrm>
                <a:off x="6286447" y="3886255"/>
                <a:ext cx="899867" cy="828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7" name="Retângulo de cantos arredondados 76"/>
              <p:cNvSpPr/>
              <p:nvPr/>
            </p:nvSpPr>
            <p:spPr>
              <a:xfrm>
                <a:off x="6286447" y="3849744"/>
                <a:ext cx="899867" cy="10794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8" name="Retângulo 77"/>
              <p:cNvSpPr/>
              <p:nvPr/>
            </p:nvSpPr>
            <p:spPr>
              <a:xfrm>
                <a:off x="6286447" y="4171997"/>
                <a:ext cx="361057" cy="539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9" name="Retângulo 78"/>
              <p:cNvSpPr/>
              <p:nvPr/>
            </p:nvSpPr>
            <p:spPr>
              <a:xfrm>
                <a:off x="6786373" y="4171997"/>
                <a:ext cx="396238" cy="539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80" name="Fluxograma: Atraso 79"/>
              <p:cNvSpPr/>
              <p:nvPr/>
            </p:nvSpPr>
            <p:spPr>
              <a:xfrm rot="5400000">
                <a:off x="6659002" y="2901957"/>
                <a:ext cx="71435" cy="46844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81" name="Lua 80"/>
              <p:cNvSpPr/>
              <p:nvPr/>
            </p:nvSpPr>
            <p:spPr>
              <a:xfrm rot="5400000">
                <a:off x="6521024" y="2080095"/>
                <a:ext cx="360353" cy="829507"/>
              </a:xfrm>
              <a:prstGeom prst="moon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6286447" y="2525804"/>
                <a:ext cx="144423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6928944" y="2525804"/>
                <a:ext cx="109244" cy="503224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84" name="Retângulo de cantos arredondados 83"/>
              <p:cNvSpPr/>
              <p:nvPr/>
            </p:nvSpPr>
            <p:spPr>
              <a:xfrm>
                <a:off x="5929092" y="3100464"/>
                <a:ext cx="324027" cy="7921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85" name="Retângulo de cantos arredondados 84"/>
              <p:cNvSpPr/>
              <p:nvPr/>
            </p:nvSpPr>
            <p:spPr>
              <a:xfrm>
                <a:off x="7214088" y="3100464"/>
                <a:ext cx="286995" cy="7921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cxnSp>
            <p:nvCxnSpPr>
              <p:cNvPr id="86" name="Conector reto 85"/>
              <p:cNvCxnSpPr/>
              <p:nvPr/>
            </p:nvCxnSpPr>
            <p:spPr>
              <a:xfrm rot="5400000">
                <a:off x="6715563" y="4171072"/>
                <a:ext cx="428614" cy="1852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to 86"/>
              <p:cNvCxnSpPr/>
              <p:nvPr/>
            </p:nvCxnSpPr>
            <p:spPr>
              <a:xfrm rot="5400000">
                <a:off x="6820054" y="4136941"/>
                <a:ext cx="360352" cy="1852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26" name="Grupo 87"/>
          <p:cNvGrpSpPr>
            <a:grpSpLocks/>
          </p:cNvGrpSpPr>
          <p:nvPr/>
        </p:nvGrpSpPr>
        <p:grpSpPr bwMode="auto">
          <a:xfrm>
            <a:off x="3573623" y="3500438"/>
            <a:ext cx="1547813" cy="2555875"/>
            <a:chOff x="5786446" y="3159016"/>
            <a:chExt cx="1728000" cy="2556000"/>
          </a:xfrm>
        </p:grpSpPr>
        <p:grpSp>
          <p:nvGrpSpPr>
            <p:cNvPr id="7" name="Grupo 109"/>
            <p:cNvGrpSpPr/>
            <p:nvPr/>
          </p:nvGrpSpPr>
          <p:grpSpPr>
            <a:xfrm>
              <a:off x="5786449" y="3159021"/>
              <a:ext cx="1728001" cy="2555998"/>
              <a:chOff x="3286125" y="3313113"/>
              <a:chExt cx="1609725" cy="2473325"/>
            </a:xfr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1" name="Retângulo de cantos arredondados 110"/>
              <p:cNvSpPr/>
              <p:nvPr/>
            </p:nvSpPr>
            <p:spPr>
              <a:xfrm>
                <a:off x="3643313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2" name="Retângulo de cantos arredondados 111"/>
              <p:cNvSpPr/>
              <p:nvPr/>
            </p:nvSpPr>
            <p:spPr>
              <a:xfrm>
                <a:off x="4211638" y="5138738"/>
                <a:ext cx="360362" cy="6477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3" name="Retângulo de cantos arredondados 112"/>
              <p:cNvSpPr/>
              <p:nvPr/>
            </p:nvSpPr>
            <p:spPr>
              <a:xfrm>
                <a:off x="3714750" y="3567113"/>
                <a:ext cx="684213" cy="68421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4" name="Retângulo de cantos arredondados 113"/>
              <p:cNvSpPr/>
              <p:nvPr/>
            </p:nvSpPr>
            <p:spPr>
              <a:xfrm>
                <a:off x="3571875" y="4281488"/>
                <a:ext cx="1044575" cy="82867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5" name="Retângulo de cantos arredondados 114"/>
              <p:cNvSpPr/>
              <p:nvPr/>
            </p:nvSpPr>
            <p:spPr>
              <a:xfrm>
                <a:off x="3286125" y="4352925"/>
                <a:ext cx="252413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6" name="Retângulo de cantos arredondados 115"/>
              <p:cNvSpPr/>
              <p:nvPr/>
            </p:nvSpPr>
            <p:spPr>
              <a:xfrm>
                <a:off x="4643438" y="4352925"/>
                <a:ext cx="252412" cy="6842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7" name="Elipse 116"/>
              <p:cNvSpPr/>
              <p:nvPr/>
            </p:nvSpPr>
            <p:spPr>
              <a:xfrm>
                <a:off x="385762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>
              <a:xfrm>
                <a:off x="4143375" y="3709988"/>
                <a:ext cx="107950" cy="1079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9" name="Raio 118"/>
              <p:cNvSpPr/>
              <p:nvPr/>
            </p:nvSpPr>
            <p:spPr>
              <a:xfrm rot="17829269">
                <a:off x="3761582" y="3204369"/>
                <a:ext cx="539750" cy="757237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0" name="Retângulo de cantos arredondados 119"/>
              <p:cNvSpPr/>
              <p:nvPr/>
            </p:nvSpPr>
            <p:spPr>
              <a:xfrm>
                <a:off x="3643313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1" name="Retângulo de cantos arredondados 120"/>
              <p:cNvSpPr/>
              <p:nvPr/>
            </p:nvSpPr>
            <p:spPr>
              <a:xfrm>
                <a:off x="4321175" y="3495675"/>
                <a:ext cx="107950" cy="68421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2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900" b="1">
                    <a:latin typeface="Arial" charset="0"/>
                    <a:cs typeface="Arial" charset="0"/>
                  </a:rPr>
                  <a:t>LEGO</a:t>
                </a:r>
              </a:p>
            </p:txBody>
          </p:sp>
          <p:sp>
            <p:nvSpPr>
              <p:cNvPr id="123" name="Lua 122"/>
              <p:cNvSpPr/>
              <p:nvPr/>
            </p:nvSpPr>
            <p:spPr>
              <a:xfrm rot="16200000">
                <a:off x="3962400" y="3922713"/>
                <a:ext cx="144463" cy="287337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9231" name="Grupo 123"/>
            <p:cNvGrpSpPr>
              <a:grpSpLocks/>
            </p:cNvGrpSpPr>
            <p:nvPr/>
          </p:nvGrpSpPr>
          <p:grpSpPr bwMode="auto">
            <a:xfrm>
              <a:off x="5845195" y="3241691"/>
              <a:ext cx="1655763" cy="2473325"/>
              <a:chOff x="3273425" y="3313113"/>
              <a:chExt cx="1655763" cy="2473325"/>
            </a:xfrm>
          </p:grpSpPr>
          <p:sp>
            <p:nvSpPr>
              <p:cNvPr id="91" name="Retângulo de cantos arredondados 90"/>
              <p:cNvSpPr/>
              <p:nvPr/>
            </p:nvSpPr>
            <p:spPr>
              <a:xfrm>
                <a:off x="3643574" y="5138706"/>
                <a:ext cx="359779" cy="64773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2" name="Retângulo de cantos arredondados 91"/>
              <p:cNvSpPr/>
              <p:nvPr/>
            </p:nvSpPr>
            <p:spPr>
              <a:xfrm>
                <a:off x="4210712" y="5138706"/>
                <a:ext cx="361551" cy="64773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3" name="Retângulo 92"/>
              <p:cNvSpPr/>
              <p:nvPr/>
            </p:nvSpPr>
            <p:spPr>
              <a:xfrm>
                <a:off x="3599267" y="5138706"/>
                <a:ext cx="972996" cy="5397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4" name="Retângulo de cantos arredondados 93"/>
              <p:cNvSpPr/>
              <p:nvPr/>
            </p:nvSpPr>
            <p:spPr>
              <a:xfrm>
                <a:off x="3714466" y="3567004"/>
                <a:ext cx="684110" cy="684245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5" name="Retângulo de cantos arredondados 94"/>
              <p:cNvSpPr/>
              <p:nvPr/>
            </p:nvSpPr>
            <p:spPr>
              <a:xfrm>
                <a:off x="3570910" y="4281414"/>
                <a:ext cx="1045661" cy="82871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6" name="Retângulo de cantos arredondados 95"/>
              <p:cNvSpPr/>
              <p:nvPr/>
            </p:nvSpPr>
            <p:spPr>
              <a:xfrm>
                <a:off x="3285568" y="4352855"/>
                <a:ext cx="253440" cy="68424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7" name="Retângulo de cantos arredondados 96"/>
              <p:cNvSpPr/>
              <p:nvPr/>
            </p:nvSpPr>
            <p:spPr>
              <a:xfrm>
                <a:off x="4643155" y="4352855"/>
                <a:ext cx="251668" cy="68424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8" name="Elipse 97"/>
              <p:cNvSpPr/>
              <p:nvPr/>
            </p:nvSpPr>
            <p:spPr>
              <a:xfrm>
                <a:off x="3858024" y="3709886"/>
                <a:ext cx="106338" cy="10795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>
              <a:xfrm>
                <a:off x="4143365" y="3709886"/>
                <a:ext cx="108111" cy="10795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0" name="Raio 99"/>
              <p:cNvSpPr/>
              <p:nvPr/>
            </p:nvSpPr>
            <p:spPr>
              <a:xfrm rot="17829269">
                <a:off x="3760935" y="3204493"/>
                <a:ext cx="539776" cy="756774"/>
              </a:xfrm>
              <a:prstGeom prst="lightningBol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1" name="Retângulo de cantos arredondados 100"/>
              <p:cNvSpPr/>
              <p:nvPr/>
            </p:nvSpPr>
            <p:spPr>
              <a:xfrm>
                <a:off x="3643574" y="3495563"/>
                <a:ext cx="108111" cy="68424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2" name="Retângulo de cantos arredondados 101"/>
              <p:cNvSpPr/>
              <p:nvPr/>
            </p:nvSpPr>
            <p:spPr>
              <a:xfrm>
                <a:off x="4320595" y="3495563"/>
                <a:ext cx="108111" cy="68424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3" name="Retângulo de cantos arredondados 102"/>
              <p:cNvSpPr/>
              <p:nvPr/>
            </p:nvSpPr>
            <p:spPr>
              <a:xfrm>
                <a:off x="3558503" y="4638619"/>
                <a:ext cx="1079335" cy="46833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4" name="Retângulo de cantos arredondados 103"/>
              <p:cNvSpPr/>
              <p:nvPr/>
            </p:nvSpPr>
            <p:spPr>
              <a:xfrm>
                <a:off x="3570910" y="5067265"/>
                <a:ext cx="1045661" cy="10795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5" name="Retângulo de cantos arredondados 104"/>
              <p:cNvSpPr/>
              <p:nvPr/>
            </p:nvSpPr>
            <p:spPr>
              <a:xfrm>
                <a:off x="3273163" y="4281414"/>
                <a:ext cx="1655334" cy="43182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6" name="Fluxograma: Atraso 105"/>
              <p:cNvSpPr/>
              <p:nvPr/>
            </p:nvSpPr>
            <p:spPr>
              <a:xfrm rot="5400000">
                <a:off x="4014690" y="4082397"/>
                <a:ext cx="73029" cy="467889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248" name="CaixaDeTexto 50"/>
              <p:cNvSpPr txBox="1">
                <a:spLocks noChangeArrowheads="1"/>
              </p:cNvSpPr>
              <p:nvPr/>
            </p:nvSpPr>
            <p:spPr bwMode="auto">
              <a:xfrm>
                <a:off x="4071938" y="4443413"/>
                <a:ext cx="512762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900" b="1"/>
                  <a:t>LEGO</a:t>
                </a:r>
              </a:p>
            </p:txBody>
          </p:sp>
          <p:sp>
            <p:nvSpPr>
              <p:cNvPr id="108" name="Elipse 107"/>
              <p:cNvSpPr/>
              <p:nvPr/>
            </p:nvSpPr>
            <p:spPr>
              <a:xfrm>
                <a:off x="3964362" y="5065678"/>
                <a:ext cx="179002" cy="1079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9" name="Fluxograma: Extrair 108"/>
              <p:cNvSpPr/>
              <p:nvPr/>
            </p:nvSpPr>
            <p:spPr>
              <a:xfrm>
                <a:off x="4070701" y="5424470"/>
                <a:ext cx="72664" cy="287351"/>
              </a:xfrm>
              <a:prstGeom prst="flowChartExtra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0" name="Lua 109"/>
              <p:cNvSpPr/>
              <p:nvPr/>
            </p:nvSpPr>
            <p:spPr>
              <a:xfrm rot="16200000">
                <a:off x="3961247" y="3922741"/>
                <a:ext cx="144470" cy="287114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33" name="Forma livre 32"/>
          <p:cNvSpPr/>
          <p:nvPr/>
        </p:nvSpPr>
        <p:spPr>
          <a:xfrm rot="20073797">
            <a:off x="4113373" y="3279775"/>
            <a:ext cx="936625" cy="395288"/>
          </a:xfrm>
          <a:custGeom>
            <a:avLst/>
            <a:gdLst>
              <a:gd name="connsiteX0" fmla="*/ 0 w 2538484"/>
              <a:gd name="connsiteY0" fmla="*/ 625523 h 625523"/>
              <a:gd name="connsiteX1" fmla="*/ 204717 w 2538484"/>
              <a:gd name="connsiteY1" fmla="*/ 284329 h 625523"/>
              <a:gd name="connsiteX2" fmla="*/ 504968 w 2538484"/>
              <a:gd name="connsiteY2" fmla="*/ 352568 h 625523"/>
              <a:gd name="connsiteX3" fmla="*/ 764275 w 2538484"/>
              <a:gd name="connsiteY3" fmla="*/ 216090 h 625523"/>
              <a:gd name="connsiteX4" fmla="*/ 955344 w 2538484"/>
              <a:gd name="connsiteY4" fmla="*/ 598227 h 625523"/>
              <a:gd name="connsiteX5" fmla="*/ 1269242 w 2538484"/>
              <a:gd name="connsiteY5" fmla="*/ 379863 h 625523"/>
              <a:gd name="connsiteX6" fmla="*/ 1419368 w 2538484"/>
              <a:gd name="connsiteY6" fmla="*/ 461750 h 625523"/>
              <a:gd name="connsiteX7" fmla="*/ 1787857 w 2538484"/>
              <a:gd name="connsiteY7" fmla="*/ 338920 h 625523"/>
              <a:gd name="connsiteX8" fmla="*/ 1883391 w 2538484"/>
              <a:gd name="connsiteY8" fmla="*/ 557284 h 625523"/>
              <a:gd name="connsiteX9" fmla="*/ 2129051 w 2538484"/>
              <a:gd name="connsiteY9" fmla="*/ 161499 h 625523"/>
              <a:gd name="connsiteX10" fmla="*/ 2347415 w 2538484"/>
              <a:gd name="connsiteY10" fmla="*/ 11373 h 625523"/>
              <a:gd name="connsiteX11" fmla="*/ 2402006 w 2538484"/>
              <a:gd name="connsiteY11" fmla="*/ 93260 h 625523"/>
              <a:gd name="connsiteX12" fmla="*/ 2538484 w 2538484"/>
              <a:gd name="connsiteY12" fmla="*/ 311624 h 625523"/>
              <a:gd name="connsiteX13" fmla="*/ 2538484 w 2538484"/>
              <a:gd name="connsiteY13" fmla="*/ 311624 h 62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8484" h="625523">
                <a:moveTo>
                  <a:pt x="0" y="625523"/>
                </a:moveTo>
                <a:cubicBezTo>
                  <a:pt x="60278" y="477672"/>
                  <a:pt x="120556" y="329822"/>
                  <a:pt x="204717" y="284329"/>
                </a:cubicBezTo>
                <a:cubicBezTo>
                  <a:pt x="288878" y="238837"/>
                  <a:pt x="411708" y="363941"/>
                  <a:pt x="504968" y="352568"/>
                </a:cubicBezTo>
                <a:cubicBezTo>
                  <a:pt x="598228" y="341195"/>
                  <a:pt x="689212" y="175147"/>
                  <a:pt x="764275" y="216090"/>
                </a:cubicBezTo>
                <a:cubicBezTo>
                  <a:pt x="839338" y="257033"/>
                  <a:pt x="871183" y="570931"/>
                  <a:pt x="955344" y="598227"/>
                </a:cubicBezTo>
                <a:cubicBezTo>
                  <a:pt x="1039505" y="625523"/>
                  <a:pt x="1191905" y="402609"/>
                  <a:pt x="1269242" y="379863"/>
                </a:cubicBezTo>
                <a:cubicBezTo>
                  <a:pt x="1346579" y="357117"/>
                  <a:pt x="1332932" y="468574"/>
                  <a:pt x="1419368" y="461750"/>
                </a:cubicBezTo>
                <a:cubicBezTo>
                  <a:pt x="1505804" y="454926"/>
                  <a:pt x="1710520" y="322998"/>
                  <a:pt x="1787857" y="338920"/>
                </a:cubicBezTo>
                <a:cubicBezTo>
                  <a:pt x="1865194" y="354842"/>
                  <a:pt x="1826525" y="586854"/>
                  <a:pt x="1883391" y="557284"/>
                </a:cubicBezTo>
                <a:cubicBezTo>
                  <a:pt x="1940257" y="527714"/>
                  <a:pt x="2051714" y="252484"/>
                  <a:pt x="2129051" y="161499"/>
                </a:cubicBezTo>
                <a:cubicBezTo>
                  <a:pt x="2206388" y="70514"/>
                  <a:pt x="2301923" y="22746"/>
                  <a:pt x="2347415" y="11373"/>
                </a:cubicBezTo>
                <a:cubicBezTo>
                  <a:pt x="2392907" y="0"/>
                  <a:pt x="2370161" y="43218"/>
                  <a:pt x="2402006" y="93260"/>
                </a:cubicBezTo>
                <a:cubicBezTo>
                  <a:pt x="2433851" y="143302"/>
                  <a:pt x="2538484" y="311624"/>
                  <a:pt x="2538484" y="311624"/>
                </a:cubicBezTo>
                <a:lnTo>
                  <a:pt x="2538484" y="311624"/>
                </a:lnTo>
              </a:path>
            </a:pathLst>
          </a:custGeom>
          <a:ln w="381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228" name="CaixaDeTexto 33"/>
          <p:cNvSpPr txBox="1">
            <a:spLocks noChangeArrowheads="1"/>
          </p:cNvSpPr>
          <p:nvPr/>
        </p:nvSpPr>
        <p:spPr bwMode="auto">
          <a:xfrm>
            <a:off x="4067944" y="2900933"/>
            <a:ext cx="603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Cordão</a:t>
            </a:r>
          </a:p>
          <a:p>
            <a:pPr algn="ctr"/>
            <a:r>
              <a:rPr lang="pt-BR" sz="11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</a:t>
            </a:r>
          </a:p>
          <a:p>
            <a:pPr algn="ctr"/>
            <a:r>
              <a:rPr lang="pt-BR" sz="11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Prata</a:t>
            </a:r>
            <a:endParaRPr lang="pt-BR" sz="11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9229" name="CaixaDeTexto 66"/>
          <p:cNvSpPr txBox="1">
            <a:spLocks noChangeArrowheads="1"/>
          </p:cNvSpPr>
          <p:nvPr/>
        </p:nvSpPr>
        <p:spPr bwMode="auto">
          <a:xfrm>
            <a:off x="4716623" y="5949950"/>
            <a:ext cx="1958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Corpo Físico e Duplo Etérico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323528" y="83671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Pois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a interferência do médium é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bloqueante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.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323528" y="85122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Seu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pouco afastamento causa impedimento à aproximação total do manifestante, e prejuízo aos resultados finais.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  <p:sp>
        <p:nvSpPr>
          <p:cNvPr id="143" name="Retângulo 142"/>
          <p:cNvSpPr/>
          <p:nvPr/>
        </p:nvSpPr>
        <p:spPr>
          <a:xfrm>
            <a:off x="251520" y="83671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	</a:t>
            </a: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O </a:t>
            </a: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controle da comunicação sempre estará sob o domínio do médium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.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0" grpId="0"/>
      <p:bldP spid="107" grpId="0"/>
      <p:bldP spid="126" grpId="0"/>
      <p:bldP spid="143" grpId="0"/>
    </p:bldLst>
  </p:timing>
</p:sld>
</file>

<file path=ppt/theme/theme1.xml><?xml version="1.0" encoding="utf-8"?>
<a:theme xmlns:a="http://schemas.openxmlformats.org/drawingml/2006/main" name="CEFAK 50">
  <a:themeElements>
    <a:clrScheme name="CEFAK 5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FAK 5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FAK 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750</Words>
  <Application>Microsoft Office PowerPoint</Application>
  <PresentationFormat>Apresentação na tela (4:3)</PresentationFormat>
  <Paragraphs>186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CEFAK 50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O QUE É PSICOFONIA SONAMBÚLICA?  </vt:lpstr>
      <vt:lpstr>Slide 19</vt:lpstr>
      <vt:lpstr>Slide 20</vt:lpstr>
      <vt:lpstr>INFLUÊNCIA MORAL DO MÉDIUM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Eliane</dc:creator>
  <cp:lastModifiedBy>Silviane Godinho</cp:lastModifiedBy>
  <cp:revision>51</cp:revision>
  <dcterms:created xsi:type="dcterms:W3CDTF">2013-06-29T17:13:53Z</dcterms:created>
  <dcterms:modified xsi:type="dcterms:W3CDTF">2017-07-29T15:21:30Z</dcterms:modified>
</cp:coreProperties>
</file>