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59" r:id="rId3"/>
    <p:sldId id="265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8" r:id="rId12"/>
    <p:sldId id="275" r:id="rId13"/>
    <p:sldId id="279" r:id="rId14"/>
    <p:sldId id="276" r:id="rId15"/>
    <p:sldId id="290" r:id="rId16"/>
    <p:sldId id="277" r:id="rId17"/>
    <p:sldId id="280" r:id="rId18"/>
    <p:sldId id="282" r:id="rId19"/>
    <p:sldId id="291" r:id="rId20"/>
    <p:sldId id="281" r:id="rId21"/>
    <p:sldId id="283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01A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6768-52E8-41DD-953F-D77C95A285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36F6E-DEDF-4E24-AD03-8C427B8C70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AAC4-3641-4844-8F12-C003446176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A8746-2F2D-4CC0-92E6-AFACCF3137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5735-DA59-44F4-9D89-B2278B6E2E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4E3A-4C90-4A0A-9B25-095DE09CA6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4AF5E-9720-4E39-A7C8-833EA99FA8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D5BB-E627-4F4C-9850-850AF48864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41AE-DFFF-469F-8951-56827CEC7B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31E62-CBEB-4C33-AF26-6EF8594856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766D8-CF34-402C-8134-E811B346D7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8550F6A-E2C5-41DE-8B3E-B89D03DA6C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t.wikipedia.org/wiki/Ficheiro:2006-01-14_Surface_wave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Propaga%C3%A7%C3%A3o" TargetMode="External"/><Relationship Id="rId5" Type="http://schemas.openxmlformats.org/officeDocument/2006/relationships/hyperlink" Target="http://pt.wikipedia.org/wiki/Modula%C3%A7%C3%A3o" TargetMode="External"/><Relationship Id="rId4" Type="http://schemas.openxmlformats.org/officeDocument/2006/relationships/hyperlink" Target="http://pt.wikipedia.org/wiki/Radiofreq%C3%BC%C3%AAnci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2418" name="Text Box 2"/>
          <p:cNvSpPr txBox="1">
            <a:spLocks noChangeArrowheads="1"/>
          </p:cNvSpPr>
          <p:nvPr/>
        </p:nvSpPr>
        <p:spPr bwMode="auto">
          <a:xfrm>
            <a:off x="609600" y="642918"/>
            <a:ext cx="8026400" cy="18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40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Raul Silva Assimilando Correntes Mentais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13" name="Imagem 12" descr="slide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36912"/>
            <a:ext cx="5746628" cy="382958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67296" y="692696"/>
            <a:ext cx="82091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“...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Cada criatura assimila </a:t>
            </a:r>
            <a:r>
              <a:rPr lang="pt-BR" sz="3200" b="1" u="sng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 forças superiores ou inferiores com as quais sintoniza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762929"/>
            <a:ext cx="8208912" cy="12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Por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isso mesmo, o Divino Mestre recomendou-nos oração e vigilância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(...)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764704"/>
            <a:ext cx="8568952" cy="19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porque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tentação é o fio de forças viciosas a irradiar-se de nós, captando os elementos que lhe são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semelhantes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764704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e tecendo,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ao redor de nossa alma, espessa rede de impulsos, por vezes irresistíveis”.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(Nos Domínios da Mediunidade, cap. V – André Luiz)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8" name="Imagem 7" descr="star-1340474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8695306" cy="331236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49557"/>
            <a:ext cx="8712968" cy="355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51520" y="4707141"/>
            <a:ext cx="86410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</a:t>
            </a:r>
            <a:r>
              <a:rPr lang="pt-BR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perispírito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possui, por sua natureza, uma propriedade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luminosa</a:t>
            </a:r>
            <a:endParaRPr lang="pt-BR" sz="1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72514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que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 desenvolve sob o império da atividade e das qualidades da alma.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(...)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472514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O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brilho da luz está em razão da pureza do Espírito; 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4723690"/>
            <a:ext cx="871296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as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menores imperfeições morais a obscurecem e a enfraquecem.”</a:t>
            </a:r>
          </a:p>
          <a:p>
            <a:pPr algn="r">
              <a:spcBef>
                <a:spcPct val="50000"/>
              </a:spcBef>
              <a:defRPr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(O Céu e o Inferno, Cap. IV – Allan Kardec)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528" y="746701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Sendo os fluidos o veículo do pensamento, este age sobre os fluidos como o som age sobre o ar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(...)</a:t>
            </a:r>
            <a:endParaRPr lang="pt-BR" sz="1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Imagem 4" descr="soul-74656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6015536" cy="424847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520" y="74670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Pode-se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dizer, pois, com toda a verdade, que há, nestes fluidos, ondas e raios de pensamentos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763250"/>
            <a:ext cx="871296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que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 cruzam sem se confundirem, como há no ar ondas e raios sonoros.”</a:t>
            </a:r>
          </a:p>
          <a:p>
            <a:pPr algn="r">
              <a:spcBef>
                <a:spcPct val="50000"/>
              </a:spcBef>
              <a:defRPr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(A Gênese, cap. 14, item 15 – Allan Kardec)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3850" y="764704"/>
            <a:ext cx="8569325" cy="12979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460 – Temos pensamentos que nos são próprios e outros que nos são sugeridos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?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761187"/>
            <a:ext cx="8496944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–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Vossa alma é um Espírito que pensa. 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764704"/>
            <a:ext cx="8712968" cy="12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Não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ignorais que vários pensamentos vos alcançam, ao mesmo tempo, sobre o mesmo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assunto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764704"/>
            <a:ext cx="8640960" cy="12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e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frequentemente, bem contrários uns aos outros; então há sempre de vós e de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nós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764704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e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é isso que vos coloca na incerteza, posto que tendes em vós duas ideias que se combatem.”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(O Livro dos Espíritos, Livro II, Cap. IX – Allan Kardec)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9" name="Imagem 8" descr="angel-624737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8640960" cy="37444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pensamen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492896"/>
            <a:ext cx="8712967" cy="4088446"/>
          </a:xfrm>
          <a:prstGeom prst="rect">
            <a:avLst/>
          </a:prstGeom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1520" y="675853"/>
            <a:ext cx="8568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464 – Como distinguir se um pensamento sugerido vem de um bom ou de um mau Espírito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?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75853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–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Estudai a coisa; os bons Espíritos não aconselham senão o bem. 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92696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Cabe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vós a distinção.”</a:t>
            </a:r>
            <a:endParaRPr lang="pt-BR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(O Livro dos Espíritos, Livro II, Cap. IX – Allan Kardec)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4860800" y="1973158"/>
            <a:ext cx="39596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Não </a:t>
            </a:r>
            <a:r>
              <a:rPr lang="pt-BR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é fácil</a:t>
            </a:r>
            <a:r>
              <a:rPr lang="pt-BR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estabelecer a diferença entre a criação mental, que nos é própria, </a:t>
            </a:r>
            <a:endParaRPr lang="pt-BR" sz="2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" name="Imagem 3" descr="mundo  in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840" y="476673"/>
            <a:ext cx="4337074" cy="612067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88024" y="1983611"/>
            <a:ext cx="41044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Daquela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que se nos incorpora à cabeça.</a:t>
            </a:r>
          </a:p>
          <a:p>
            <a:pPr algn="r"/>
            <a:endParaRPr lang="pt-BR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  <a:p>
            <a:pPr algn="r"/>
            <a:r>
              <a:rPr lang="pt-BR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(Nos Domínios da Mediunidade, Cap. 5 – André Luiz)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95536" y="735082"/>
            <a:ext cx="8424936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660 – A prece torna o homem melhor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?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762929"/>
            <a:ext cx="8640960" cy="12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–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Sim, porque aquele que ora com fervor e confiança é mais forte contra as tentações do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mal</a:t>
            </a:r>
            <a:endParaRPr lang="pt-BR" sz="24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764704"/>
            <a:ext cx="8568952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Deus lhe envia os bons Espíritos para o assistir. </a:t>
            </a:r>
            <a:endParaRPr lang="pt-BR" sz="24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764704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É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um socorro que não é jamais recusado, quando pedido com </a:t>
            </a:r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sinceridade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”.</a:t>
            </a:r>
            <a:endParaRPr lang="pt-BR" sz="2800" b="1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(O Livro dos Espíritos, Livro III, Cap. II – Allan Kardec)</a:t>
            </a:r>
            <a:endParaRPr lang="pt-BR" sz="24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8" name="Imagem 7" descr="pray-1639946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16" y="3014566"/>
            <a:ext cx="8719472" cy="358278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sintonia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8070" y="2708921"/>
            <a:ext cx="873289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03200" y="464567"/>
            <a:ext cx="88392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36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Mediunidade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é abrir-se, é educar-se, é entregar-se às percepções espirituais sem apatia, sem desinteresse e monotonia.” </a:t>
            </a:r>
          </a:p>
          <a:p>
            <a:pPr algn="r">
              <a:spcBef>
                <a:spcPct val="50000"/>
              </a:spcBef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– Irmão Áureo, 03/08/95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404" y="748442"/>
            <a:ext cx="86410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	</a:t>
            </a:r>
            <a:r>
              <a:rPr lang="pt-BR" sz="2800" b="1" u="sng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Obrigação </a:t>
            </a:r>
            <a:r>
              <a:rPr lang="pt-BR" sz="2800" b="1" u="sng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do Médium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: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“Disciplinar os pensamentos e corrigi-los”.</a:t>
            </a:r>
          </a:p>
          <a:p>
            <a:pPr algn="r">
              <a:spcBef>
                <a:spcPct val="50000"/>
              </a:spcBef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Irmão Áureo</a:t>
            </a:r>
            <a:endParaRPr lang="pt-BR" sz="2800" b="1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536" y="890136"/>
            <a:ext cx="8443664" cy="73866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Nosso pensamento vibra em certo grau de frequência,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31145" y="1916832"/>
            <a:ext cx="5833343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(Nos Domínios da Mediunidade, Cap. 5 – André Luiz)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890717"/>
            <a:ext cx="8640960" cy="95410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a </a:t>
            </a:r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concretizar-se em nossa maneira especial de </a:t>
            </a:r>
            <a:r>
              <a:rPr lang="pt-BR" sz="2800" b="1" u="sng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expressão</a:t>
            </a:r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,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>
          <a:xfrm>
            <a:off x="251520" y="890717"/>
            <a:ext cx="8640960" cy="95410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no </a:t>
            </a:r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círculo dos </a:t>
            </a:r>
            <a:r>
              <a:rPr lang="pt-BR" sz="2800" b="1" u="sng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hábitos</a:t>
            </a:r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e dos </a:t>
            </a:r>
            <a:r>
              <a:rPr lang="pt-BR" sz="2800" b="1" u="sng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pontos de vista</a:t>
            </a:r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, dos </a:t>
            </a:r>
            <a:r>
              <a:rPr lang="pt-BR" sz="2800" b="1" u="sng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modos</a:t>
            </a:r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e do </a:t>
            </a:r>
            <a:r>
              <a:rPr lang="pt-BR" sz="2800" b="1" u="sng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estilo</a:t>
            </a:r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que nos são peculiares.</a:t>
            </a:r>
            <a:endParaRPr lang="pt-BR" sz="2800" dirty="0"/>
          </a:p>
        </p:txBody>
      </p:sp>
      <p:pic>
        <p:nvPicPr>
          <p:cNvPr id="11" name="Imagem 10" descr="unknown-1769656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5184576" cy="396533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7" grpId="0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5" y="762929"/>
            <a:ext cx="8497639" cy="1297919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Basta </a:t>
            </a:r>
            <a:r>
              <a:rPr lang="pt-BR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nos afeiçoemos aos </a:t>
            </a:r>
            <a:r>
              <a:rPr lang="pt-BR" sz="2800" b="1" u="sng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exercícios da meditação</a:t>
            </a:r>
            <a:r>
              <a:rPr lang="pt-BR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, ao </a:t>
            </a:r>
            <a:r>
              <a:rPr lang="pt-BR" sz="2800" b="1" u="sng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estudo edificante</a:t>
            </a:r>
            <a:r>
              <a:rPr lang="pt-BR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e ao </a:t>
            </a:r>
            <a:r>
              <a:rPr lang="pt-BR" sz="2800" b="1" u="sng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hábito de </a:t>
            </a:r>
            <a:r>
              <a:rPr lang="pt-BR" sz="2800" b="1" u="sng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discernir</a:t>
            </a:r>
            <a:endParaRPr lang="pt-BR" sz="28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764704"/>
            <a:ext cx="8568952" cy="1297919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para </a:t>
            </a:r>
            <a:r>
              <a:rPr lang="pt-BR" sz="2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compreendermos onde se nos situa a faixa de pensamento.</a:t>
            </a:r>
            <a:endParaRPr lang="pt-BR" sz="28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1145" y="2073103"/>
            <a:ext cx="5833343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(Nos Domínios da Mediunidade, Cap. 5 – André Luiz)</a:t>
            </a:r>
          </a:p>
        </p:txBody>
      </p:sp>
      <p:pic>
        <p:nvPicPr>
          <p:cNvPr id="6" name="Imagem 5" descr="knowledge-1052014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78950"/>
            <a:ext cx="8712968" cy="361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8080" y="483056"/>
            <a:ext cx="8534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 SISTEMATIZADO DO CEFAK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ESTUDOS SEQÜENCIAIS – PES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FORMAÇÃO MEDIÚNICA III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Raul </a:t>
            </a:r>
            <a:r>
              <a:rPr lang="pt-BR" sz="28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Silva Assimilando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8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Correntes Mentais </a:t>
            </a:r>
            <a:endParaRPr lang="pt-BR" sz="28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3143250"/>
            <a:ext cx="4673600" cy="1143000"/>
            <a:chOff x="1008" y="2208"/>
            <a:chExt cx="2208" cy="960"/>
          </a:xfrm>
        </p:grpSpPr>
        <p:sp>
          <p:nvSpPr>
            <p:cNvPr id="6149" name="AutoShape 4"/>
            <p:cNvSpPr>
              <a:spLocks noChangeArrowheads="1"/>
            </p:cNvSpPr>
            <p:nvPr/>
          </p:nvSpPr>
          <p:spPr bwMode="auto">
            <a:xfrm>
              <a:off x="1008" y="2208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1584" y="2327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508000" y="4725144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Reforçar a importância do pensamento no intercâmbio mediúnico e a responsabilidade quanto às nossas criações mentais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al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404664"/>
            <a:ext cx="8712969" cy="619268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7950" y="692150"/>
            <a:ext cx="8964613" cy="6515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Como Disciplinar os Pensamentos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: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44463" y="1340768"/>
            <a:ext cx="8820150" cy="6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Sentir e avaliar todas as nossas criações mentais;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51147" y="2060848"/>
            <a:ext cx="8569325" cy="194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Posicionar-se como espírita diante das ideias do mundo, modificando, quando necessário, as nossas próprias ideias;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51717" y="3933056"/>
            <a:ext cx="8640763" cy="129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Sintonia com os Espíritos Superiores, no sentido do amor e do progresso.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6658268" y="5591175"/>
            <a:ext cx="2234907" cy="6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– Irmão Áureo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3" descr="atr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76672"/>
            <a:ext cx="8712968" cy="6144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95536" y="2713851"/>
            <a:ext cx="8496944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Somos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que decidimos, possuímos o que desejamos, estamos onde preferimos. Encontramos o que merecemos, porque merecemos o que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buscamos.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existência, pois, para nós, em qualquer parte,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2800" b="1" dirty="0">
                <a:ln>
                  <a:solidFill>
                    <a:schemeClr val="bg1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será invariavelmente, segundo pensamos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.</a:t>
            </a:r>
          </a:p>
          <a:p>
            <a:pPr algn="r">
              <a:lnSpc>
                <a:spcPct val="150000"/>
              </a:lnSpc>
              <a:defRPr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Roteiro </a:t>
            </a:r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- Emmanuel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957412" y="474315"/>
            <a:ext cx="5422900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Impact"/>
              </a:rPr>
              <a:t>REFLEXÃO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290" name="Imagem 2" descr="contemplando-o-desfiladei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6024" y="2636912"/>
            <a:ext cx="87484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51520" y="983630"/>
            <a:ext cx="8640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	 </a:t>
            </a:r>
            <a:r>
              <a:rPr lang="pt-BR" sz="3200" b="1" dirty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Comunhão entre Clementino e Raul durante a prece</a:t>
            </a:r>
            <a:r>
              <a:rPr lang="pt-BR" sz="32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:</a:t>
            </a:r>
            <a:endParaRPr lang="pt-BR" sz="2000" b="1" dirty="0">
              <a:ln w="31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98072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2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	“... </a:t>
            </a:r>
            <a:r>
              <a:rPr lang="pt-BR" sz="32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fenômeno da perfeita assimilação de correntes </a:t>
            </a:r>
            <a:r>
              <a:rPr lang="pt-BR" sz="32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mentais</a:t>
            </a:r>
            <a:endParaRPr lang="pt-BR" sz="2000" b="1" dirty="0">
              <a:ln w="31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980728"/>
            <a:ext cx="878497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2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	que </a:t>
            </a:r>
            <a:r>
              <a:rPr lang="pt-BR" sz="32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preside habitualmente a quase todos os fatos mediúnicos.”</a:t>
            </a:r>
          </a:p>
          <a:p>
            <a:pPr algn="r">
              <a:spcBef>
                <a:spcPct val="50000"/>
              </a:spcBef>
              <a:defRPr/>
            </a:pPr>
            <a:r>
              <a:rPr lang="pt-BR" sz="20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(Nos Domínios da Mediunidade, cap. V – André Luiz)</a:t>
            </a:r>
            <a:endParaRPr lang="pt-BR" sz="2000" b="1" dirty="0">
              <a:ln w="31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626" name="Picture 6" descr="180px-2006-01-14_Surface_waves">
            <a:hlinkClick r:id="rId2" tooltip="Ondas se propagando na superfície de um meio líquido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404664"/>
            <a:ext cx="8712968" cy="408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156919"/>
            <a:ext cx="8352928" cy="1080393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Radiodifusão </a:t>
            </a: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é a transmissão de ondas de </a:t>
            </a:r>
            <a:r>
              <a:rPr lang="pt-BR" sz="28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Arial" pitchFamily="34" charset="0"/>
                <a:hlinkClick r:id="rId4" tooltip="Radiofreqüência"/>
              </a:rPr>
              <a:t>radiofrequência</a:t>
            </a:r>
            <a:endParaRPr lang="pt-BR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26628" name="CaixaDeTexto 5"/>
          <p:cNvSpPr txBox="1">
            <a:spLocks noChangeArrowheads="1"/>
          </p:cNvSpPr>
          <p:nvPr/>
        </p:nvSpPr>
        <p:spPr bwMode="auto">
          <a:xfrm>
            <a:off x="323528" y="404664"/>
            <a:ext cx="86410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COMPARAÇÕES DE ÁULUS ENTRE MÉDIUM E APARELHO RECEPTOR EM RADIOFONIA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1560" y="515719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  <a:defRPr/>
            </a:pP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que </a:t>
            </a: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por sua vez são </a:t>
            </a: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hlinkClick r:id="rId5" tooltip="Modulação"/>
              </a:rPr>
              <a:t>moduladas</a:t>
            </a: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, se </a:t>
            </a: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hlinkClick r:id="rId6" tooltip="Propagação"/>
              </a:rPr>
              <a:t>propagam eletromagneticamente</a:t>
            </a: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através do espaço. </a:t>
            </a:r>
            <a:endParaRPr lang="pt-BR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>
            <a:off x="395536" y="1196752"/>
            <a:ext cx="2520280" cy="144016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072" y="1700213"/>
            <a:ext cx="19446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ANTENAS</a:t>
            </a:r>
          </a:p>
        </p:txBody>
      </p:sp>
      <p:sp>
        <p:nvSpPr>
          <p:cNvPr id="4" name="Elipse 3"/>
          <p:cNvSpPr/>
          <p:nvPr/>
        </p:nvSpPr>
        <p:spPr>
          <a:xfrm>
            <a:off x="3275856" y="1340768"/>
            <a:ext cx="2232248" cy="1296144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63938" y="1743075"/>
            <a:ext cx="16557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POROS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867276" y="1590675"/>
            <a:ext cx="309721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Captam as impressões de forma fraca</a:t>
            </a:r>
          </a:p>
        </p:txBody>
      </p:sp>
      <p:grpSp>
        <p:nvGrpSpPr>
          <p:cNvPr id="7" name="Grupo 14"/>
          <p:cNvGrpSpPr>
            <a:grpSpLocks/>
          </p:cNvGrpSpPr>
          <p:nvPr/>
        </p:nvGrpSpPr>
        <p:grpSpPr bwMode="auto">
          <a:xfrm>
            <a:off x="323801" y="3429000"/>
            <a:ext cx="3240087" cy="2016125"/>
            <a:chOff x="179511" y="3429000"/>
            <a:chExt cx="3240361" cy="2016224"/>
          </a:xfrm>
        </p:grpSpPr>
        <p:sp>
          <p:nvSpPr>
            <p:cNvPr id="9" name="Seta para a direita 8"/>
            <p:cNvSpPr/>
            <p:nvPr/>
          </p:nvSpPr>
          <p:spPr>
            <a:xfrm>
              <a:off x="216024" y="3429000"/>
              <a:ext cx="3203848" cy="2016224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79511" y="4005291"/>
              <a:ext cx="2953000" cy="831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</a:rPr>
                <a:t>CONDENSADORES (BATERIAS)</a:t>
              </a:r>
            </a:p>
          </p:txBody>
        </p:sp>
      </p:grpSp>
      <p:sp>
        <p:nvSpPr>
          <p:cNvPr id="11" name="Elipse 10"/>
          <p:cNvSpPr/>
          <p:nvPr/>
        </p:nvSpPr>
        <p:spPr>
          <a:xfrm>
            <a:off x="3779912" y="3717032"/>
            <a:ext cx="2376264" cy="1512168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048125" y="4076700"/>
            <a:ext cx="18923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CENTROS DE FORÇA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372225" y="4038600"/>
            <a:ext cx="22320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Acumulam as impressões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eta para a direita 2"/>
          <p:cNvSpPr/>
          <p:nvPr/>
        </p:nvSpPr>
        <p:spPr>
          <a:xfrm>
            <a:off x="395536" y="1196752"/>
            <a:ext cx="2520280" cy="18002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0825" y="1700213"/>
            <a:ext cx="22336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BOBINAS (INDUTORES)</a:t>
            </a:r>
          </a:p>
        </p:txBody>
      </p:sp>
      <p:sp>
        <p:nvSpPr>
          <p:cNvPr id="5" name="Elipse 4"/>
          <p:cNvSpPr/>
          <p:nvPr/>
        </p:nvSpPr>
        <p:spPr>
          <a:xfrm>
            <a:off x="3275856" y="1484784"/>
            <a:ext cx="2232248" cy="136815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63938" y="1772816"/>
            <a:ext cx="16557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“CABOS” DO SN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940425" y="1806575"/>
            <a:ext cx="29527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Circulam e levam para o cérebro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323528" y="3645024"/>
            <a:ext cx="2952328" cy="194421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297" y="4221088"/>
            <a:ext cx="23764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TECLADO DE ELETROIMÃS</a:t>
            </a:r>
          </a:p>
        </p:txBody>
      </p:sp>
      <p:sp>
        <p:nvSpPr>
          <p:cNvPr id="11" name="Elipse 10"/>
          <p:cNvSpPr/>
          <p:nvPr/>
        </p:nvSpPr>
        <p:spPr>
          <a:xfrm>
            <a:off x="3347864" y="3933056"/>
            <a:ext cx="2232248" cy="1296144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63938" y="4365625"/>
            <a:ext cx="18002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CÉREBRO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867400" y="3716338"/>
            <a:ext cx="302577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Decodifica, processa, determina em vibrações do pensamento e da palavra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eta para a direita 2"/>
          <p:cNvSpPr/>
          <p:nvPr/>
        </p:nvSpPr>
        <p:spPr>
          <a:xfrm>
            <a:off x="1115616" y="836712"/>
            <a:ext cx="3744416" cy="237626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2988" y="1640994"/>
            <a:ext cx="33131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ESTAÇÃO </a:t>
            </a:r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RECEPTORA  </a:t>
            </a: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 TRANSMISSORA</a:t>
            </a:r>
          </a:p>
        </p:txBody>
      </p:sp>
      <p:sp>
        <p:nvSpPr>
          <p:cNvPr id="5" name="Elipse 4"/>
          <p:cNvSpPr/>
          <p:nvPr/>
        </p:nvSpPr>
        <p:spPr>
          <a:xfrm>
            <a:off x="5148064" y="1340768"/>
            <a:ext cx="2376264" cy="1512168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64163" y="1887538"/>
            <a:ext cx="1944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ENCÉFALO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1115616" y="3501008"/>
            <a:ext cx="3744416" cy="237626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42988" y="4406900"/>
            <a:ext cx="33131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AUTO-FALANTE</a:t>
            </a:r>
          </a:p>
        </p:txBody>
      </p:sp>
      <p:sp>
        <p:nvSpPr>
          <p:cNvPr id="10" name="Elipse 9"/>
          <p:cNvSpPr/>
          <p:nvPr/>
        </p:nvSpPr>
        <p:spPr>
          <a:xfrm>
            <a:off x="5148064" y="3933056"/>
            <a:ext cx="2376264" cy="1512168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64163" y="4479925"/>
            <a:ext cx="1944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BOCA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>
            <a:off x="323528" y="404664"/>
            <a:ext cx="5184576" cy="237626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0825" y="1220738"/>
            <a:ext cx="46815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GUINDASTES, CONDUTORES, TRANSFORMADORES, ANALISTAS</a:t>
            </a:r>
          </a:p>
        </p:txBody>
      </p:sp>
      <p:sp>
        <p:nvSpPr>
          <p:cNvPr id="4" name="Elipse 3"/>
          <p:cNvSpPr/>
          <p:nvPr/>
        </p:nvSpPr>
        <p:spPr>
          <a:xfrm>
            <a:off x="5796136" y="620688"/>
            <a:ext cx="3024336" cy="1944216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11863" y="1148730"/>
            <a:ext cx="27368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MÃOS, PÉS, SENTIDOS, ÓRGÃOS</a:t>
            </a:r>
          </a:p>
        </p:txBody>
      </p:sp>
      <p:sp>
        <p:nvSpPr>
          <p:cNvPr id="6" name="Seta dobrada para cima 5"/>
          <p:cNvSpPr/>
          <p:nvPr/>
        </p:nvSpPr>
        <p:spPr>
          <a:xfrm rot="5400000">
            <a:off x="-144524" y="3392996"/>
            <a:ext cx="4032448" cy="2088232"/>
          </a:xfrm>
          <a:prstGeom prst="bentUp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87824" y="5499229"/>
            <a:ext cx="3744416" cy="1077218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SOB O COMANDO DA MENTE</a:t>
            </a:r>
          </a:p>
        </p:txBody>
      </p:sp>
      <p:pic>
        <p:nvPicPr>
          <p:cNvPr id="8" name="Imagem 7" descr="cerebro_artifi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56473" y="2780928"/>
            <a:ext cx="2463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 descr="Mente 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348880"/>
            <a:ext cx="871296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467545" y="818709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com nossos pensamentos influímos no “espaço mental”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81870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“As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almas influenciam-se mutuamente, por intermédio dos agentes mentais que produzem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.”</a:t>
            </a:r>
            <a:endParaRPr lang="pt-BR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CEFAK 50">
  <a:themeElements>
    <a:clrScheme name="CEFAK 5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FAK 5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FAK 5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226</Words>
  <Application>Microsoft Office PowerPoint</Application>
  <PresentationFormat>Apresentação na tela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CEFAK 50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Eliane</dc:creator>
  <cp:lastModifiedBy>Silviane Godinho</cp:lastModifiedBy>
  <cp:revision>39</cp:revision>
  <dcterms:created xsi:type="dcterms:W3CDTF">2013-06-29T17:13:53Z</dcterms:created>
  <dcterms:modified xsi:type="dcterms:W3CDTF">2017-07-24T14:32:56Z</dcterms:modified>
</cp:coreProperties>
</file>