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8" r:id="rId2"/>
    <p:sldId id="259" r:id="rId3"/>
    <p:sldId id="299" r:id="rId4"/>
    <p:sldId id="308" r:id="rId5"/>
    <p:sldId id="309" r:id="rId6"/>
    <p:sldId id="314" r:id="rId7"/>
    <p:sldId id="301" r:id="rId8"/>
    <p:sldId id="310" r:id="rId9"/>
    <p:sldId id="302" r:id="rId10"/>
    <p:sldId id="303" r:id="rId11"/>
    <p:sldId id="262" r:id="rId12"/>
    <p:sldId id="297" r:id="rId13"/>
    <p:sldId id="298" r:id="rId14"/>
    <p:sldId id="311" r:id="rId15"/>
    <p:sldId id="263" r:id="rId16"/>
    <p:sldId id="307" r:id="rId17"/>
    <p:sldId id="304" r:id="rId18"/>
    <p:sldId id="312" r:id="rId19"/>
    <p:sldId id="270" r:id="rId20"/>
    <p:sldId id="277" r:id="rId21"/>
    <p:sldId id="278" r:id="rId22"/>
    <p:sldId id="269" r:id="rId23"/>
    <p:sldId id="279" r:id="rId24"/>
    <p:sldId id="315" r:id="rId25"/>
    <p:sldId id="313" r:id="rId26"/>
    <p:sldId id="280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1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86333A-CFA6-454E-B027-2B27FCA478D0}" type="datetimeFigureOut">
              <a:rPr lang="pt-BR"/>
              <a:pPr>
                <a:defRPr/>
              </a:pPr>
              <a:t>18/07/2017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DFB8D1-A563-4BFE-9061-CB6CB4642E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ADB1E-377D-43BE-A8CE-D4D882CC6643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E718E9-9CB0-4A9E-A2FE-0E20FCA2E36A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3B88CD-0B63-40D9-ACE6-0401550CC132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9E2197-87E3-4D2F-A200-7081C3B4500A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A3518A-030B-4D53-9864-9C154ABCC83C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9FE47F-7498-4B63-BDEF-FEE02479852B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DED7B7-823E-42F2-A38F-59EC883DB458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25A8-4195-4080-8B04-8345E54955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087F-BEFF-4507-BFB9-8F42380F0D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5D29-48B5-B614-35999E3D07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C716-B1C6-4D68-8547-8BE2D384C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FDC5B-6FD3-40BB-9E14-D9EBDAF5F5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6C20E-A2A7-465E-8188-BBA9D52B26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9D5E-70D1-4071-BD09-2B3CE0EBC1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F1E3-5000-468E-AC14-E162298D8A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0596-8FFE-45F2-B9FD-D0E03CB690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6A94-D0F5-4BFB-B2CE-C44293BD15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7713-0A01-422B-A0F7-9B6C07DD69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C07594-D41C-499F-A5FC-1EC3261F35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2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O Psicoscópio</a:t>
            </a:r>
            <a:endParaRPr lang="pt-BR" sz="4800" b="1" dirty="0"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571395" name="Picture 3" descr="C:\Arquivos de programas\Arquivos comuns\Microsoft Shared\Clipart\cagcat50\PE01460_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85509" y="2132856"/>
            <a:ext cx="400632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484438" y="457754"/>
            <a:ext cx="4248150" cy="437043"/>
          </a:xfrm>
          <a:prstGeom prst="rect">
            <a:avLst/>
          </a:prstGeom>
          <a:solidFill>
            <a:srgbClr val="366ADE"/>
          </a:solidFill>
          <a:ln w="635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APARELHOS ESPECIAIS</a:t>
            </a:r>
          </a:p>
        </p:txBody>
      </p:sp>
      <p:pic>
        <p:nvPicPr>
          <p:cNvPr id="16388" name="Imagem 5" descr="http://www.vivenciasespiritualismo.net/mediunidade2/apostila63/imagens/fig63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97099"/>
            <a:ext cx="4755367" cy="316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7"/>
          <p:cNvSpPr txBox="1">
            <a:spLocks/>
          </p:cNvSpPr>
          <p:nvPr/>
        </p:nvSpPr>
        <p:spPr bwMode="auto">
          <a:xfrm>
            <a:off x="323528" y="4824437"/>
            <a:ext cx="864096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buClr>
                <a:srgbClr val="FFFF00"/>
              </a:buClr>
              <a:buSzPct val="140000"/>
              <a:buFont typeface="Wingdings" pitchFamily="2" charset="2"/>
              <a:buChar char="Ø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última providência é a instalação de aparelhamento adequado ao trabalho programado para a reunião. 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479715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  <a:buSzPct val="140000"/>
              <a:buFont typeface="Wingdings" pitchFamily="2" charset="2"/>
              <a:buChar char="Ø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Tudo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 conformidade com a especialização de cada médium participante.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95536" y="982469"/>
            <a:ext cx="8616950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PSICOSCÓPIO</a:t>
            </a:r>
            <a:r>
              <a:rPr lang="pt-BR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aparelho destinado à auscultação da alma, </a:t>
            </a:r>
          </a:p>
        </p:txBody>
      </p:sp>
      <p:pic>
        <p:nvPicPr>
          <p:cNvPr id="4099" name="Picture 1027" descr="C:\Arquivos de programas\Arquivos comuns\Microsoft Shared\Clipart\cagcat50\PE01460_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9712" y="2863018"/>
            <a:ext cx="5184576" cy="36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528" y="112474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Com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poder de definir-lhe as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vibrações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323528" y="112764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com capacidade para efetuar diversas observações em torno da matéria.</a:t>
            </a:r>
            <a:endParaRPr lang="pt-BR" sz="32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95288" y="491188"/>
            <a:ext cx="8497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	Utilizando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estetoscópio, o Raio X, 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eletrocardiógrafo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etc. o médico conhecerá  a “intimidade física do cliente”.</a:t>
            </a:r>
            <a:endParaRPr lang="pt-BR" sz="1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95288" y="476672"/>
            <a:ext cx="8497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	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Psicoscópio desempenha, sob ponto de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vista espiritual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, esta mesma função; </a:t>
            </a:r>
            <a:endParaRPr lang="pt-BR" sz="1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Picture 1027" descr="C:\Arquivos de programas\Arquivos comuns\Microsoft Shared\Clipart\cagcat50\PE01460_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2780928"/>
            <a:ext cx="849763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3528" y="4766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	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Revela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 3" pitchFamily="18" charset="2"/>
              </a:rPr>
              <a:t>, aos benfeitores espirituais, o que os médiuns ocultam ao dirigente dos trabalhos e o que o dirigente oculta aos médiuns.</a:t>
            </a:r>
            <a:endParaRPr lang="pt-BR" sz="1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/>
      <p:bldP spid="168971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515"/>
            <a:ext cx="8713788" cy="61928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5288" y="548680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eaLnBrk="0" hangingPunct="0">
              <a:buFont typeface="Wingdings" pitchFamily="2" charset="2"/>
              <a:buChar char="v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Anotar-lhes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as possibilidades  segundo as radiações que projetam.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-4752975" y="4156075"/>
            <a:ext cx="47529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pt-BR" sz="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t-BR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2" name="Retângulo 17"/>
          <p:cNvSpPr>
            <a:spLocks noChangeArrowheads="1"/>
          </p:cNvSpPr>
          <p:nvPr/>
        </p:nvSpPr>
        <p:spPr bwMode="auto">
          <a:xfrm>
            <a:off x="323528" y="549275"/>
            <a:ext cx="8568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	Analisando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psicoscopia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de uma personalidade ou de uma equipe de trabalhadores, é possível: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95288" y="548680"/>
            <a:ext cx="83534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v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Perceber através de ligeira inspeção, </a:t>
            </a:r>
            <a:r>
              <a:rPr lang="pt-BR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a moralidade, o sentimento, a educação, o caráter e as emanações fluídicas de bondade e compreensão, fé e bom ânimo.</a:t>
            </a:r>
          </a:p>
        </p:txBody>
      </p:sp>
      <p:pic>
        <p:nvPicPr>
          <p:cNvPr id="8" name="Imagem 7" descr="magnifying-glass-1607208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571" y="2708920"/>
            <a:ext cx="8731917" cy="38884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970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750" y="620688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v"/>
              <a:defRPr/>
            </a:pP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Retratar </a:t>
            </a: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a vida </a:t>
            </a: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interior </a:t>
            </a: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dos médiuns de um grupo. 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055" y="620688"/>
            <a:ext cx="83534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v"/>
              <a:defRPr/>
            </a:pP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Determinar </a:t>
            </a: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a natureza dos pensamentos, através da auscultação </a:t>
            </a: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e </a:t>
            </a: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ajuizar sobre os méritos ou sobre as necessidades  individuais e do grupo.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Imagem 2" descr="mente em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2780928"/>
            <a:ext cx="87129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50825" y="647059"/>
            <a:ext cx="8713788" cy="29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Funciona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à base de eletricidade e magnetismo, utilizando-se de elementos radiantes, análogos na essência aos raios gama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;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788024" y="3087848"/>
            <a:ext cx="4032448" cy="3437496"/>
            <a:chOff x="4716016" y="2007728"/>
            <a:chExt cx="4032448" cy="3437496"/>
          </a:xfrm>
        </p:grpSpPr>
        <p:pic>
          <p:nvPicPr>
            <p:cNvPr id="6" name="Imagem 5" descr="almirante-harris-872331_1280.jpg"/>
            <p:cNvPicPr>
              <a:picLocks noChangeAspect="1"/>
            </p:cNvPicPr>
            <p:nvPr/>
          </p:nvPicPr>
          <p:blipFill>
            <a:blip r:embed="rId4" cstate="print"/>
            <a:srcRect l="36613" t="6514" r="15350" b="35505"/>
            <a:stretch>
              <a:fillRect/>
            </a:stretch>
          </p:blipFill>
          <p:spPr>
            <a:xfrm>
              <a:off x="4716016" y="2007728"/>
              <a:ext cx="4032448" cy="3437496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4788024" y="4941168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Impact" pitchFamily="34" charset="0"/>
                </a:rPr>
                <a:t>Almirante Harris dos EUA</a:t>
              </a:r>
              <a:endParaRPr lang="pt-BR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179512" y="476672"/>
            <a:ext cx="8568952" cy="2658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constituído por óculos de estudo, com recursos disponíveis para a microfotografia.</a:t>
            </a: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79388" y="4104362"/>
            <a:ext cx="87852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“Por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meio de um microfone, também acoplado, o usuário pode ser conectar por comando de voz por meio de wifi ou Bluetooth à internet. Pequenas telas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incrustadas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nas lentes permitem ler textos ou e-mails deste acessório 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”</a:t>
            </a:r>
          </a:p>
          <a:p>
            <a:pPr algn="just"/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just"/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http://www.diarioonline.com.br/noticia-237323-Oculos-do-google-deve-custar-menos-de-us$-15-mil.html</a:t>
            </a:r>
          </a:p>
        </p:txBody>
      </p:sp>
      <p:pic>
        <p:nvPicPr>
          <p:cNvPr id="3" name="Imagem 2" descr="destaque-237323-sergey-brin-gla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96944" cy="331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6866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1988840"/>
            <a:ext cx="4824536" cy="3744416"/>
          </a:xfrm>
        </p:spPr>
        <p:txBody>
          <a:bodyPr/>
          <a:lstStyle/>
          <a:p>
            <a:pPr lvl="1">
              <a:lnSpc>
                <a:spcPct val="150000"/>
              </a:lnSpc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Em uma reunião assistencial não há lugar para improvisações, correrias e atropelos de última hora. </a:t>
            </a:r>
          </a:p>
        </p:txBody>
      </p:sp>
      <p:sp>
        <p:nvSpPr>
          <p:cNvPr id="36867" name="WordArt 13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83534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mpact" pitchFamily="34" charset="0"/>
              </a:rPr>
              <a:t>Cuidados na preparação e frequência</a:t>
            </a:r>
          </a:p>
        </p:txBody>
      </p:sp>
      <p:pic>
        <p:nvPicPr>
          <p:cNvPr id="7" name="Imagem 6" descr="face-1415868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592816" cy="49685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8032" y="2060848"/>
            <a:ext cx="493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Tudo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deve ser previamente planejado e preparado, tanto do lado físico quanto do espiritual.</a:t>
            </a:r>
            <a:endParaRPr lang="pt-BR" sz="36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3686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548680"/>
            <a:ext cx="8136904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Há todo  um cuidado e preparação visando o bom funcionamento e a segurança de todos (encarnados e desencarnados) que  comparecerão à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reunião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548680"/>
            <a:ext cx="8280920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Médiuns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- evitar ao máximo faltar, pois os diretores espirituais programam a reunião contando com a  sua presença.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Imagem 5" descr="light-1670175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8712968" cy="381642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170" name="AutoShape 1026"/>
          <p:cNvSpPr>
            <a:spLocks noChangeArrowheads="1"/>
          </p:cNvSpPr>
          <p:nvPr/>
        </p:nvSpPr>
        <p:spPr bwMode="auto">
          <a:xfrm>
            <a:off x="914400" y="460375"/>
            <a:ext cx="7518400" cy="1600200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3149600" y="92075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Correntes Mentais que Projetamos</a:t>
            </a:r>
          </a:p>
        </p:txBody>
      </p:sp>
      <p:sp>
        <p:nvSpPr>
          <p:cNvPr id="7172" name="AutoShape 1028"/>
          <p:cNvSpPr>
            <a:spLocks noChangeArrowheads="1"/>
          </p:cNvSpPr>
          <p:nvPr/>
        </p:nvSpPr>
        <p:spPr bwMode="auto">
          <a:xfrm rot="-8063481">
            <a:off x="4159250" y="1889125"/>
            <a:ext cx="692150" cy="13525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3" name="Rectangle 1030"/>
          <p:cNvSpPr>
            <a:spLocks noChangeArrowheads="1"/>
          </p:cNvSpPr>
          <p:nvPr/>
        </p:nvSpPr>
        <p:spPr bwMode="auto">
          <a:xfrm>
            <a:off x="508000" y="4005263"/>
            <a:ext cx="2946400" cy="9144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4" name="Rectangle 1031"/>
          <p:cNvSpPr>
            <a:spLocks noChangeArrowheads="1"/>
          </p:cNvSpPr>
          <p:nvPr/>
        </p:nvSpPr>
        <p:spPr bwMode="auto">
          <a:xfrm>
            <a:off x="406400" y="5589588"/>
            <a:ext cx="8432800" cy="6858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5" name="Rectangle 1032"/>
          <p:cNvSpPr>
            <a:spLocks noChangeArrowheads="1"/>
          </p:cNvSpPr>
          <p:nvPr/>
        </p:nvSpPr>
        <p:spPr bwMode="auto">
          <a:xfrm>
            <a:off x="5588000" y="3860800"/>
            <a:ext cx="2946400" cy="131445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6" name="Rectangle 1033"/>
          <p:cNvSpPr>
            <a:spLocks noChangeArrowheads="1"/>
          </p:cNvSpPr>
          <p:nvPr/>
        </p:nvSpPr>
        <p:spPr bwMode="auto">
          <a:xfrm>
            <a:off x="5689600" y="2686050"/>
            <a:ext cx="2540000" cy="51435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00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812800" y="2686050"/>
            <a:ext cx="2641600" cy="514350"/>
            <a:chOff x="240" y="2592"/>
            <a:chExt cx="1248" cy="432"/>
          </a:xfrm>
        </p:grpSpPr>
        <p:sp>
          <p:nvSpPr>
            <p:cNvPr id="22547" name="Rectangle 1029"/>
            <p:cNvSpPr>
              <a:spLocks noChangeArrowheads="1"/>
            </p:cNvSpPr>
            <p:nvPr/>
          </p:nvSpPr>
          <p:spPr bwMode="auto">
            <a:xfrm>
              <a:off x="240" y="2592"/>
              <a:ext cx="1200" cy="43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2548" name="Text Box 1034"/>
            <p:cNvSpPr txBox="1">
              <a:spLocks noChangeArrowheads="1"/>
            </p:cNvSpPr>
            <p:nvPr/>
          </p:nvSpPr>
          <p:spPr bwMode="auto">
            <a:xfrm>
              <a:off x="240" y="2610"/>
              <a:ext cx="1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Somos beneficiários</a:t>
              </a:r>
            </a:p>
          </p:txBody>
        </p:sp>
      </p:grpSp>
      <p:sp>
        <p:nvSpPr>
          <p:cNvPr id="7178" name="Text Box 1037"/>
          <p:cNvSpPr txBox="1">
            <a:spLocks noChangeArrowheads="1"/>
          </p:cNvSpPr>
          <p:nvPr/>
        </p:nvSpPr>
        <p:spPr bwMode="auto">
          <a:xfrm>
            <a:off x="5892800" y="2708275"/>
            <a:ext cx="223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Somos vítimas</a:t>
            </a:r>
          </a:p>
        </p:txBody>
      </p:sp>
      <p:sp>
        <p:nvSpPr>
          <p:cNvPr id="7179" name="AutoShape 1038"/>
          <p:cNvSpPr>
            <a:spLocks noChangeArrowheads="1"/>
          </p:cNvSpPr>
          <p:nvPr/>
        </p:nvSpPr>
        <p:spPr bwMode="auto">
          <a:xfrm>
            <a:off x="1828800" y="3284538"/>
            <a:ext cx="4064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0" name="AutoShape 1039"/>
          <p:cNvSpPr>
            <a:spLocks noChangeArrowheads="1"/>
          </p:cNvSpPr>
          <p:nvPr/>
        </p:nvSpPr>
        <p:spPr bwMode="auto">
          <a:xfrm>
            <a:off x="6807200" y="3284538"/>
            <a:ext cx="4064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1" name="Text Box 1040"/>
          <p:cNvSpPr txBox="1">
            <a:spLocks noChangeArrowheads="1"/>
          </p:cNvSpPr>
          <p:nvPr/>
        </p:nvSpPr>
        <p:spPr bwMode="auto">
          <a:xfrm>
            <a:off x="711200" y="4076700"/>
            <a:ext cx="254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Libertamo-nos para a vanguarda do progresso</a:t>
            </a:r>
          </a:p>
        </p:txBody>
      </p:sp>
      <p:sp>
        <p:nvSpPr>
          <p:cNvPr id="7182" name="Text Box 1041"/>
          <p:cNvSpPr txBox="1">
            <a:spLocks noChangeArrowheads="1"/>
          </p:cNvSpPr>
          <p:nvPr/>
        </p:nvSpPr>
        <p:spPr bwMode="auto">
          <a:xfrm>
            <a:off x="5689600" y="4005263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Escravizamo-nos a compromissos com a retaguarda de nossas experiências</a:t>
            </a:r>
          </a:p>
        </p:txBody>
      </p:sp>
      <p:sp>
        <p:nvSpPr>
          <p:cNvPr id="7183" name="AutoShape 1043"/>
          <p:cNvSpPr>
            <a:spLocks noChangeArrowheads="1"/>
          </p:cNvSpPr>
          <p:nvPr/>
        </p:nvSpPr>
        <p:spPr bwMode="auto">
          <a:xfrm>
            <a:off x="6807200" y="5229225"/>
            <a:ext cx="406400" cy="342900"/>
          </a:xfrm>
          <a:prstGeom prst="down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4" name="AutoShape 1044"/>
          <p:cNvSpPr>
            <a:spLocks noChangeArrowheads="1"/>
          </p:cNvSpPr>
          <p:nvPr/>
        </p:nvSpPr>
        <p:spPr bwMode="auto">
          <a:xfrm>
            <a:off x="1828800" y="5157788"/>
            <a:ext cx="406400" cy="342900"/>
          </a:xfrm>
          <a:prstGeom prst="down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5" name="Text Box 1045"/>
          <p:cNvSpPr txBox="1">
            <a:spLocks noChangeArrowheads="1"/>
          </p:cNvSpPr>
          <p:nvPr/>
        </p:nvSpPr>
        <p:spPr bwMode="auto">
          <a:xfrm>
            <a:off x="406400" y="5589240"/>
            <a:ext cx="84328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Dependem de nossas deliberações e atividades em harmonia ou desarmonia com as leis eternas</a:t>
            </a:r>
          </a:p>
          <a:p>
            <a:pPr algn="r">
              <a:spcBef>
                <a:spcPct val="50000"/>
              </a:spcBef>
            </a:pPr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André Luiz (Nos Domínios da Mediunidade, </a:t>
            </a:r>
            <a:r>
              <a:rPr lang="pt-BR" sz="1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cap</a:t>
            </a:r>
            <a:r>
              <a:rPr lang="pt-BR" sz="1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V)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11267" grpId="0"/>
      <p:bldP spid="7172" grpId="0" animBg="1"/>
      <p:bldP spid="7173" grpId="0" animBg="1"/>
      <p:bldP spid="7174" grpId="0" animBg="1"/>
      <p:bldP spid="7175" grpId="0" animBg="1"/>
      <p:bldP spid="7176" grpId="0" animBg="1"/>
      <p:bldP spid="7178" grpId="0"/>
      <p:bldP spid="7179" grpId="0" animBg="1"/>
      <p:bldP spid="7180" grpId="0" animBg="1"/>
      <p:bldP spid="7181" grpId="0"/>
      <p:bldP spid="7182" grpId="0"/>
      <p:bldP spid="7183" grpId="0" animBg="1"/>
      <p:bldP spid="7184" grpId="0" animBg="1"/>
      <p:bldP spid="71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1200" y="473075"/>
            <a:ext cx="7721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O </a:t>
            </a:r>
            <a:r>
              <a:rPr lang="pt-BR" sz="36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Psicoscópio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934072"/>
            <a:ext cx="4673600" cy="1143000"/>
            <a:chOff x="1008" y="2208"/>
            <a:chExt cx="2208" cy="960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1548" y="2313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08000" y="4460875"/>
            <a:ext cx="8240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charset="0"/>
              </a:rPr>
              <a:t>Conscientizar sobre a necessidade da disciplina mental, do aperfeiçoamento dos sentimentos e atitudes para que possamos ser mais úteis nos trabalhos mediúnicos.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/>
      <p:bldP spid="205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1746" name="Imagem 2" descr="transform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825" y="2708920"/>
            <a:ext cx="87185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51520" y="533579"/>
            <a:ext cx="8713093" cy="20313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Reconhece-se o verdadeiro espírita pela sua transformação moral, e pelos esforços que faz para domar as suas más inclinações.”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2800" b="1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(O Evangelho Segundo o Espiritismo, cap. 17, item 4)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17500" y="404664"/>
            <a:ext cx="8647113" cy="23083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Não </a:t>
            </a:r>
            <a:r>
              <a:rPr lang="pt-BR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 contentam em admirar a moral espírita, mas a praticam e aceitam todas as suas consequências.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404664"/>
            <a:ext cx="8568952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Convencidos que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existência terrestre é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prova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passageira,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esforçam-se, aproveitando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seus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instantes na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única via de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progresso, 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04664"/>
            <a:ext cx="8640960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Esforçam-se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por fazer o bem e reprimir suas más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tendência.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caridade, em todas as coisas, é a regra de sua conduta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4046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“São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os </a:t>
            </a:r>
            <a:r>
              <a:rPr lang="pt-BR" sz="32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verdadeiros espíritas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ou melhor,</a:t>
            </a:r>
            <a:r>
              <a:rPr lang="pt-BR" sz="32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os</a:t>
            </a:r>
            <a:r>
              <a:rPr lang="pt-BR" sz="32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espíritas cristãos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.”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(O Livro dos Médiuns, 1ª parte, cap. 3)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8" name="Imagem 7" descr="cross-2464934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24379"/>
            <a:ext cx="8712968" cy="35729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allAtOnce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Text Box 51"/>
          <p:cNvSpPr txBox="1">
            <a:spLocks noChangeArrowheads="1"/>
          </p:cNvSpPr>
          <p:nvPr/>
        </p:nvSpPr>
        <p:spPr bwMode="auto">
          <a:xfrm>
            <a:off x="304800" y="461963"/>
            <a:ext cx="8659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Procuram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disciplinar-se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pSp>
        <p:nvGrpSpPr>
          <p:cNvPr id="3" name="Grupo 8"/>
          <p:cNvGrpSpPr>
            <a:grpSpLocks/>
          </p:cNvGrpSpPr>
          <p:nvPr/>
        </p:nvGrpSpPr>
        <p:grpSpPr bwMode="auto">
          <a:xfrm>
            <a:off x="1115616" y="3429099"/>
            <a:ext cx="3743722" cy="2448173"/>
            <a:chOff x="1219200" y="3257550"/>
            <a:chExt cx="3251200" cy="1314450"/>
          </a:xfrm>
        </p:grpSpPr>
        <p:sp>
          <p:nvSpPr>
            <p:cNvPr id="21512" name="AutoShape 45"/>
            <p:cNvSpPr>
              <a:spLocks noChangeArrowheads="1"/>
            </p:cNvSpPr>
            <p:nvPr/>
          </p:nvSpPr>
          <p:spPr bwMode="auto">
            <a:xfrm>
              <a:off x="1219200" y="3257550"/>
              <a:ext cx="3251200" cy="13144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4 w 21600"/>
                <a:gd name="T13" fmla="*/ 2270 h 21600"/>
                <a:gd name="T14" fmla="*/ 16552 w 21600"/>
                <a:gd name="T15" fmla="*/ 136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1828800" y="3532188"/>
              <a:ext cx="2133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000" b="1" dirty="0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Amor pelos semelhantes</a:t>
              </a:r>
            </a:p>
          </p:txBody>
        </p:sp>
      </p:grpSp>
      <p:grpSp>
        <p:nvGrpSpPr>
          <p:cNvPr id="4" name="Grupo 11"/>
          <p:cNvGrpSpPr>
            <a:grpSpLocks/>
          </p:cNvGrpSpPr>
          <p:nvPr/>
        </p:nvGrpSpPr>
        <p:grpSpPr bwMode="auto">
          <a:xfrm>
            <a:off x="4419875" y="4900146"/>
            <a:ext cx="3986989" cy="1121142"/>
            <a:chOff x="4419875" y="3247320"/>
            <a:chExt cx="3986989" cy="1121142"/>
          </a:xfrm>
        </p:grpSpPr>
        <p:sp>
          <p:nvSpPr>
            <p:cNvPr id="21510" name="AutoShape 47"/>
            <p:cNvSpPr>
              <a:spLocks noChangeArrowheads="1"/>
            </p:cNvSpPr>
            <p:nvPr/>
          </p:nvSpPr>
          <p:spPr bwMode="auto">
            <a:xfrm rot="12182586">
              <a:off x="4419875" y="3247320"/>
              <a:ext cx="3986989" cy="1121142"/>
            </a:xfrm>
            <a:prstGeom prst="homePlate">
              <a:avLst>
                <a:gd name="adj" fmla="val 50008"/>
              </a:avLst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1" name="Text Box 48"/>
            <p:cNvSpPr txBox="1">
              <a:spLocks noChangeArrowheads="1"/>
            </p:cNvSpPr>
            <p:nvPr/>
          </p:nvSpPr>
          <p:spPr bwMode="auto">
            <a:xfrm rot="1296609">
              <a:off x="5148316" y="3467841"/>
              <a:ext cx="281434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Ideais superiores da fé ativa</a:t>
              </a: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23528" y="476672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Exercitam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renúncia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3528" y="45402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Cultivam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bondade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constante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e, por intermédio do 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esforço próprio no bem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 no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estudo nobremente conduzido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adquiriram elevado teor de radiação mental.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529" y="404664"/>
            <a:ext cx="8568952" cy="2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Que o médium, entre nós, que não sinta força para perseverar no ensinamento espírita, se abstenha, </a:t>
            </a:r>
            <a:endParaRPr lang="pt-BR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04664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Porque </a:t>
            </a:r>
            <a:r>
              <a:rPr lang="pt-BR" sz="3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não aproveitando a luz que o ilumina, será menos escusável do que um outro, e deverá expiar a sua cegueira.” – Pascal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(O Livro dos Médiuns, 2ª parte, cap. 31)</a:t>
            </a:r>
            <a:endParaRPr lang="pt-BR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" name="Imagem 5" descr="people-1733391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20" y="2792426"/>
            <a:ext cx="4728928" cy="37509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544377"/>
            <a:ext cx="8352928" cy="4862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pt-BR" sz="32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28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mpact" pitchFamily="34" charset="0"/>
              </a:rPr>
              <a:t>ESCLARECIMENTOS </a:t>
            </a:r>
            <a:r>
              <a:rPr lang="pt-BR" sz="28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mpact" pitchFamily="34" charset="0"/>
              </a:rPr>
              <a:t>DO INSTRUTOR ÁULUS</a:t>
            </a:r>
            <a:endParaRPr lang="pt-BR" sz="2800" b="1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pic>
        <p:nvPicPr>
          <p:cNvPr id="4" name="Imagem 3" descr="Abandone o Conheci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8568952" cy="331236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sz="32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Times New Roman" pitchFamily="18" charset="0"/>
              </a:rPr>
              <a:t>	“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Nossas realizações do presente são pequeninas réstias de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claridade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48478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	sobre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as pirâmides de erros do nosso passado. 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4272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	É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imprescindível muita cautela com as sementeiras do bem para que a ventania do mal não as arrase”.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" name="Imagem 1" descr="aurora bor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536" y="2996952"/>
            <a:ext cx="8711952" cy="36004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1520" y="62359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	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tarefa mediúnica não é fácil de ser conduzida, porque contra o canal </a:t>
            </a:r>
            <a:r>
              <a:rPr lang="pt-BR" sz="32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ainda </a:t>
            </a:r>
            <a:r>
              <a:rPr lang="pt-BR" sz="32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frágil</a:t>
            </a:r>
            <a:endParaRPr lang="pt-BR" sz="24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62068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	Acometem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as ondas pesadas de treva da ignorância, a se agitarem, compactas, ao nosso redor</a:t>
            </a:r>
          </a:p>
          <a:p>
            <a:pPr algn="r" eaLnBrk="0" hangingPunct="0">
              <a:defRPr/>
            </a:pPr>
            <a:r>
              <a:rPr lang="pt-BR" sz="2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(Nos Domínios da Mediunidade - Cap. 3)</a:t>
            </a:r>
            <a:endParaRPr lang="pt-BR" sz="24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0825" y="3068960"/>
            <a:ext cx="87137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aixaDeTexto 5"/>
          <p:cNvSpPr txBox="1">
            <a:spLocks noChangeArrowheads="1"/>
          </p:cNvSpPr>
          <p:nvPr/>
        </p:nvSpPr>
        <p:spPr bwMode="auto">
          <a:xfrm>
            <a:off x="684213" y="2708275"/>
            <a:ext cx="806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5844" name="CaixaDeTexto 6"/>
          <p:cNvSpPr txBox="1">
            <a:spLocks noChangeArrowheads="1"/>
          </p:cNvSpPr>
          <p:nvPr/>
        </p:nvSpPr>
        <p:spPr bwMode="auto">
          <a:xfrm>
            <a:off x="684213" y="2636838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2533" name="Retângulo 7"/>
          <p:cNvSpPr>
            <a:spLocks noChangeArrowheads="1"/>
          </p:cNvSpPr>
          <p:nvPr/>
        </p:nvSpPr>
        <p:spPr bwMode="auto">
          <a:xfrm>
            <a:off x="251520" y="1100931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"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intercâmbio mediúnico é um acontecimento natural e o médium é um ser humano como qualquer outro. Todo o bem puro e nobre procede de Jesus Cristo, nosso Mestre e Senhor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2484041" y="476672"/>
            <a:ext cx="324008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mpact" pitchFamily="34" charset="0"/>
              </a:rPr>
              <a:t>REFLEXÃO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268760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mediunidade nunca será talento para ser enterrado no solo do comodismo." </a:t>
            </a:r>
          </a:p>
          <a:p>
            <a:pPr algn="just"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</a:p>
          <a:p>
            <a:pPr algn="r"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Conduta Espírita – Perante a Mediunidade. André Luiz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2290" name="Imagem 6" descr="http://www.vivenciasespiritualismo.net/mediunidade2/apostila63/imagens/fig6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4032448" cy="406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668338"/>
            <a:ext cx="8208962" cy="400050"/>
          </a:xfrm>
          <a:solidFill>
            <a:srgbClr val="366ADE"/>
          </a:solidFill>
          <a:ln w="6350"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5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O AMBIENTE ONDE SE DESENVOLVE A REUNIÃO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 rot="10800000" flipV="1">
            <a:off x="4788024" y="2913887"/>
            <a:ext cx="38885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Clr>
                <a:srgbClr val="FFFF00"/>
              </a:buClr>
              <a:buSzPct val="143000"/>
              <a:buFont typeface="Wingdings" pitchFamily="2" charset="2"/>
              <a:buChar char="Ø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Times New Roman" pitchFamily="18" charset="0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Centros Diretores que acompanham o desenrolar da vida na Terra.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 rot="10800000" flipV="1">
            <a:off x="252413" y="6278047"/>
            <a:ext cx="30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Fonte: FEB – Apostila 63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88024" y="2924944"/>
            <a:ext cx="37981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FFFF00"/>
              </a:buClr>
              <a:buSzPct val="143000"/>
              <a:buFont typeface="Wingdings" pitchFamily="2" charset="2"/>
              <a:buChar char="Ø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 Fazem isso tanto individualmente como em agrupamentos espiritualistas, </a:t>
            </a:r>
            <a:endParaRPr lang="pt-BR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88024" y="292494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SzPct val="143000"/>
              <a:buFont typeface="Wingdings" pitchFamily="2" charset="2"/>
              <a:buChar char="Ø"/>
            </a:pPr>
            <a:r>
              <a:rPr lang="pt-BR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Todos são acompanhados por Aferidores (Mentores).</a:t>
            </a:r>
            <a:endParaRPr lang="pt-BR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2293" grpId="0" build="p"/>
      <p:bldP spid="1229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5" name="Imagem 6" descr="http://www.vivenciasespiritualismo.net/mediunidade2/apostila63/imagens/fig63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36" y="2792347"/>
            <a:ext cx="8535044" cy="315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11560" y="91162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As entidades aferidoras  conferem o nível de sinceridade  dos encarnados,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0800000" flipV="1">
            <a:off x="252413" y="6278047"/>
            <a:ext cx="30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Fonte: FEB – Apostila 63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1560" y="90872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 	Dos agrupamentos que se dedicam aos seus objetivos, 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611560" y="90872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	Para trazer-lhes  as inspirações de sublimes ideais, fundamentando-lhes o ânimo.</a:t>
            </a:r>
            <a:endParaRPr lang="pt-BR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" name="Imagem 1" descr="contempla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5444"/>
            <a:ext cx="8712967" cy="4171908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39975" y="529516"/>
            <a:ext cx="435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PROVIDÊNCIAS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119675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Após uma reunião, o ambiente fica impregnado de emanações mentais negativas,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119675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Provenientes dos Encarnados e  desencarnados que ao recinto compareceram.</a:t>
            </a:r>
            <a:endParaRPr lang="pt-BR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39975" y="374184"/>
            <a:ext cx="435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PROVIDÊNCIAS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034733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just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Equipes especializadas cuidarão da limpeza magnética, para o equilíbrio vibratório .</a:t>
            </a:r>
          </a:p>
        </p:txBody>
      </p:sp>
      <p:pic>
        <p:nvPicPr>
          <p:cNvPr id="5" name="Imagem 4" descr="city-114290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8712967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23528" y="4724499"/>
            <a:ext cx="8568952" cy="1800845"/>
          </a:xfrm>
        </p:spPr>
        <p:txBody>
          <a:bodyPr/>
          <a:lstStyle/>
          <a:p>
            <a:pPr algn="just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Quadro “A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” – Os especialistas usando de comandos mentais regeneradores, desintegram as nuvens de larvas, ou miasmas, deixados pelos visitantes descuidados.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484438" y="436563"/>
            <a:ext cx="4248150" cy="400050"/>
          </a:xfrm>
          <a:prstGeom prst="rect">
            <a:avLst/>
          </a:prstGeom>
          <a:solidFill>
            <a:srgbClr val="366ADE"/>
          </a:solidFill>
          <a:ln w="635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500" b="1" kern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339975" y="374184"/>
            <a:ext cx="435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PROVIDÊNCIAS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67780"/>
            <a:ext cx="33131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62280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©Custódio Coimbra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6491"/>
            <a:ext cx="4537248" cy="373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528" y="465313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Quadro “B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” - Após a higienização circulam energias radiantes.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46531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Após a higienização energética do ambiente, a equipe espiritual inicia a colocação, ou formação, de faixas magnéticas.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23528" y="4797152"/>
            <a:ext cx="8569325" cy="1656184"/>
          </a:xfrm>
        </p:spPr>
        <p:txBody>
          <a:bodyPr/>
          <a:lstStyle/>
          <a:p>
            <a:pPr algn="just">
              <a:buClr>
                <a:srgbClr val="FFFF00"/>
              </a:buClr>
              <a:buSzPct val="140000"/>
              <a:buFont typeface="Wingdings" pitchFamily="2" charset="2"/>
              <a:buChar char="Ø"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As faixas são utilizadas para separar os </a:t>
            </a: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desencarnados </a:t>
            </a: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isolando-os conforme a faixa vibratória e o  caso de  cada um. </a:t>
            </a:r>
            <a:endParaRPr lang="pt-BR" sz="4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5364" name="Imagem 4" descr="http://www.vivenciasespiritualismo.net/mediunidade2/apostila63/imagens/fig63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052736"/>
            <a:ext cx="5114131" cy="34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484438" y="471677"/>
            <a:ext cx="4248150" cy="437043"/>
          </a:xfrm>
          <a:prstGeom prst="rect">
            <a:avLst/>
          </a:prstGeom>
          <a:solidFill>
            <a:srgbClr val="366ADE"/>
          </a:solidFill>
          <a:ln w="635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FAIXAS MAGNÉTICAS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EFAK 50">
  <a:themeElements>
    <a:clrScheme name="CEFAK 5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FAK 5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FAK 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</TotalTime>
  <Words>522</Words>
  <Application>Microsoft Office PowerPoint</Application>
  <PresentationFormat>Apresentação na tela (4:3)</PresentationFormat>
  <Paragraphs>95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CEFAK 50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Eliane</dc:creator>
  <cp:lastModifiedBy>Silviane Godinho</cp:lastModifiedBy>
  <cp:revision>69</cp:revision>
  <dcterms:created xsi:type="dcterms:W3CDTF">2013-06-29T17:13:53Z</dcterms:created>
  <dcterms:modified xsi:type="dcterms:W3CDTF">2017-07-18T14:43:28Z</dcterms:modified>
</cp:coreProperties>
</file>