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8"/>
  </p:notesMasterIdLst>
  <p:sldIdLst>
    <p:sldId id="258" r:id="rId2"/>
    <p:sldId id="259" r:id="rId3"/>
    <p:sldId id="264" r:id="rId4"/>
    <p:sldId id="265" r:id="rId5"/>
    <p:sldId id="266" r:id="rId6"/>
    <p:sldId id="263" r:id="rId7"/>
    <p:sldId id="267" r:id="rId8"/>
    <p:sldId id="270" r:id="rId9"/>
    <p:sldId id="276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98" r:id="rId20"/>
    <p:sldId id="289" r:id="rId21"/>
    <p:sldId id="290" r:id="rId22"/>
    <p:sldId id="291" r:id="rId23"/>
    <p:sldId id="293" r:id="rId24"/>
    <p:sldId id="294" r:id="rId25"/>
    <p:sldId id="295" r:id="rId26"/>
    <p:sldId id="296" r:id="rId2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AEAEA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3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291271-B424-469A-8829-C97DC363FC4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43A5450E-564F-465D-B4D0-E14CA7853EA9}">
      <dgm:prSet/>
      <dgm:spPr/>
      <dgm:t>
        <a:bodyPr/>
        <a:lstStyle/>
        <a:p>
          <a:pPr rtl="0"/>
          <a:r>
            <a:rPr lang="pt-BR" b="1" dirty="0" smtClean="0">
              <a:solidFill>
                <a:sysClr val="windowText" lastClr="000000"/>
              </a:solidFill>
            </a:rPr>
            <a:t>materialização de imagens ou quadros em ajuda aos infelizes;</a:t>
          </a:r>
          <a:endParaRPr lang="pt-BR" dirty="0">
            <a:solidFill>
              <a:sysClr val="windowText" lastClr="000000"/>
            </a:solidFill>
          </a:endParaRPr>
        </a:p>
      </dgm:t>
    </dgm:pt>
    <dgm:pt modelId="{95B3B6DC-E08F-491B-BC15-E46D4111CF9E}" type="parTrans" cxnId="{D538016B-21B6-4447-8C71-765825FBF90D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F1ED1A57-1DB5-4DB2-8852-B79566BD0228}" type="sibTrans" cxnId="{D538016B-21B6-4447-8C71-765825FBF90D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D1C636F9-9F43-459E-85BB-CBC432FCFE7C}">
      <dgm:prSet/>
      <dgm:spPr/>
      <dgm:t>
        <a:bodyPr/>
        <a:lstStyle/>
        <a:p>
          <a:pPr rtl="0"/>
          <a:r>
            <a:rPr lang="pt-BR" b="1" dirty="0" smtClean="0">
              <a:solidFill>
                <a:sysClr val="windowText" lastClr="000000"/>
              </a:solidFill>
            </a:rPr>
            <a:t>serviços de importância para os que se encontrem presos ao padrão vibratório dos encarnados.</a:t>
          </a:r>
          <a:endParaRPr lang="pt-BR" dirty="0">
            <a:solidFill>
              <a:sysClr val="windowText" lastClr="000000"/>
            </a:solidFill>
          </a:endParaRPr>
        </a:p>
      </dgm:t>
    </dgm:pt>
    <dgm:pt modelId="{1F4CA7FC-B87B-4684-9483-E2C4480A277B}" type="parTrans" cxnId="{AD44932E-0A60-4EB2-8219-B471E9479BC0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9C0FD285-A2F0-46F1-AC34-651C59ECABC8}" type="sibTrans" cxnId="{AD44932E-0A60-4EB2-8219-B471E9479BC0}">
      <dgm:prSet/>
      <dgm:spPr/>
      <dgm:t>
        <a:bodyPr/>
        <a:lstStyle/>
        <a:p>
          <a:endParaRPr lang="pt-BR">
            <a:solidFill>
              <a:sysClr val="windowText" lastClr="000000"/>
            </a:solidFill>
          </a:endParaRPr>
        </a:p>
      </dgm:t>
    </dgm:pt>
    <dgm:pt modelId="{8FEA16C5-468D-4AC2-A397-406C38991594}" type="pres">
      <dgm:prSet presAssocID="{51291271-B424-469A-8829-C97DC363FC4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E8421BC-A2E0-4625-8E04-3073B85D9504}" type="pres">
      <dgm:prSet presAssocID="{43A5450E-564F-465D-B4D0-E14CA7853EA9}" presName="root" presStyleCnt="0"/>
      <dgm:spPr/>
    </dgm:pt>
    <dgm:pt modelId="{4941FBB4-3661-4E6F-8CB8-75D5B5E7CC2B}" type="pres">
      <dgm:prSet presAssocID="{43A5450E-564F-465D-B4D0-E14CA7853EA9}" presName="rootComposite" presStyleCnt="0"/>
      <dgm:spPr/>
    </dgm:pt>
    <dgm:pt modelId="{F159BC26-5F92-4146-9E31-8F0523DA184B}" type="pres">
      <dgm:prSet presAssocID="{43A5450E-564F-465D-B4D0-E14CA7853EA9}" presName="rootText" presStyleLbl="node1" presStyleIdx="0" presStyleCnt="2" custLinFactNeighborX="-8363" custLinFactNeighborY="45076"/>
      <dgm:spPr/>
      <dgm:t>
        <a:bodyPr/>
        <a:lstStyle/>
        <a:p>
          <a:endParaRPr lang="pt-BR"/>
        </a:p>
      </dgm:t>
    </dgm:pt>
    <dgm:pt modelId="{CF774372-D5DF-4BD1-A6FD-5E6B60DC22D3}" type="pres">
      <dgm:prSet presAssocID="{43A5450E-564F-465D-B4D0-E14CA7853EA9}" presName="rootConnector" presStyleLbl="node1" presStyleIdx="0" presStyleCnt="2"/>
      <dgm:spPr/>
      <dgm:t>
        <a:bodyPr/>
        <a:lstStyle/>
        <a:p>
          <a:endParaRPr lang="pt-BR"/>
        </a:p>
      </dgm:t>
    </dgm:pt>
    <dgm:pt modelId="{037A8D4A-F190-45A7-AA71-08883389308C}" type="pres">
      <dgm:prSet presAssocID="{43A5450E-564F-465D-B4D0-E14CA7853EA9}" presName="childShape" presStyleCnt="0"/>
      <dgm:spPr/>
    </dgm:pt>
    <dgm:pt modelId="{E3BC4EAB-932A-4FAA-A4B8-63ABA1380A3E}" type="pres">
      <dgm:prSet presAssocID="{D1C636F9-9F43-459E-85BB-CBC432FCFE7C}" presName="root" presStyleCnt="0"/>
      <dgm:spPr/>
    </dgm:pt>
    <dgm:pt modelId="{E40D0E0D-1615-4F7C-9325-8FB9F572542B}" type="pres">
      <dgm:prSet presAssocID="{D1C636F9-9F43-459E-85BB-CBC432FCFE7C}" presName="rootComposite" presStyleCnt="0"/>
      <dgm:spPr/>
    </dgm:pt>
    <dgm:pt modelId="{68487C8E-237B-494E-86AB-4E2944A6C543}" type="pres">
      <dgm:prSet presAssocID="{D1C636F9-9F43-459E-85BB-CBC432FCFE7C}" presName="rootText" presStyleLbl="node1" presStyleIdx="1" presStyleCnt="2"/>
      <dgm:spPr/>
      <dgm:t>
        <a:bodyPr/>
        <a:lstStyle/>
        <a:p>
          <a:endParaRPr lang="pt-BR"/>
        </a:p>
      </dgm:t>
    </dgm:pt>
    <dgm:pt modelId="{8937F5BC-ED24-4D72-8412-C106B453E60A}" type="pres">
      <dgm:prSet presAssocID="{D1C636F9-9F43-459E-85BB-CBC432FCFE7C}" presName="rootConnector" presStyleLbl="node1" presStyleIdx="1" presStyleCnt="2"/>
      <dgm:spPr/>
      <dgm:t>
        <a:bodyPr/>
        <a:lstStyle/>
        <a:p>
          <a:endParaRPr lang="pt-BR"/>
        </a:p>
      </dgm:t>
    </dgm:pt>
    <dgm:pt modelId="{91DF5643-910F-45B3-9415-FD571706EAFF}" type="pres">
      <dgm:prSet presAssocID="{D1C636F9-9F43-459E-85BB-CBC432FCFE7C}" presName="childShape" presStyleCnt="0"/>
      <dgm:spPr/>
    </dgm:pt>
  </dgm:ptLst>
  <dgm:cxnLst>
    <dgm:cxn modelId="{AF8BFB0B-53EB-48C4-9BDB-AFF2C754DB63}" type="presOf" srcId="{D1C636F9-9F43-459E-85BB-CBC432FCFE7C}" destId="{8937F5BC-ED24-4D72-8412-C106B453E60A}" srcOrd="1" destOrd="0" presId="urn:microsoft.com/office/officeart/2005/8/layout/hierarchy3"/>
    <dgm:cxn modelId="{A4678519-248D-45D7-BD4E-E460AA94D931}" type="presOf" srcId="{51291271-B424-469A-8829-C97DC363FC41}" destId="{8FEA16C5-468D-4AC2-A397-406C38991594}" srcOrd="0" destOrd="0" presId="urn:microsoft.com/office/officeart/2005/8/layout/hierarchy3"/>
    <dgm:cxn modelId="{B59D2CFE-2E95-41F6-9185-999B60010AE5}" type="presOf" srcId="{43A5450E-564F-465D-B4D0-E14CA7853EA9}" destId="{F159BC26-5F92-4146-9E31-8F0523DA184B}" srcOrd="0" destOrd="0" presId="urn:microsoft.com/office/officeart/2005/8/layout/hierarchy3"/>
    <dgm:cxn modelId="{D538016B-21B6-4447-8C71-765825FBF90D}" srcId="{51291271-B424-469A-8829-C97DC363FC41}" destId="{43A5450E-564F-465D-B4D0-E14CA7853EA9}" srcOrd="0" destOrd="0" parTransId="{95B3B6DC-E08F-491B-BC15-E46D4111CF9E}" sibTransId="{F1ED1A57-1DB5-4DB2-8852-B79566BD0228}"/>
    <dgm:cxn modelId="{0DDC3EEF-42E5-4D75-8853-7A629C0D02EF}" type="presOf" srcId="{43A5450E-564F-465D-B4D0-E14CA7853EA9}" destId="{CF774372-D5DF-4BD1-A6FD-5E6B60DC22D3}" srcOrd="1" destOrd="0" presId="urn:microsoft.com/office/officeart/2005/8/layout/hierarchy3"/>
    <dgm:cxn modelId="{AD44932E-0A60-4EB2-8219-B471E9479BC0}" srcId="{51291271-B424-469A-8829-C97DC363FC41}" destId="{D1C636F9-9F43-459E-85BB-CBC432FCFE7C}" srcOrd="1" destOrd="0" parTransId="{1F4CA7FC-B87B-4684-9483-E2C4480A277B}" sibTransId="{9C0FD285-A2F0-46F1-AC34-651C59ECABC8}"/>
    <dgm:cxn modelId="{8E578A8F-3747-4A16-ABBD-8E716AFFE820}" type="presOf" srcId="{D1C636F9-9F43-459E-85BB-CBC432FCFE7C}" destId="{68487C8E-237B-494E-86AB-4E2944A6C543}" srcOrd="0" destOrd="0" presId="urn:microsoft.com/office/officeart/2005/8/layout/hierarchy3"/>
    <dgm:cxn modelId="{2059D96E-58F3-4D67-8E90-DDE4F1BD6A99}" type="presParOf" srcId="{8FEA16C5-468D-4AC2-A397-406C38991594}" destId="{6E8421BC-A2E0-4625-8E04-3073B85D9504}" srcOrd="0" destOrd="0" presId="urn:microsoft.com/office/officeart/2005/8/layout/hierarchy3"/>
    <dgm:cxn modelId="{A709B533-151E-48D7-8921-DD94E159B975}" type="presParOf" srcId="{6E8421BC-A2E0-4625-8E04-3073B85D9504}" destId="{4941FBB4-3661-4E6F-8CB8-75D5B5E7CC2B}" srcOrd="0" destOrd="0" presId="urn:microsoft.com/office/officeart/2005/8/layout/hierarchy3"/>
    <dgm:cxn modelId="{06C6C188-F347-4081-A486-CE223EF0A601}" type="presParOf" srcId="{4941FBB4-3661-4E6F-8CB8-75D5B5E7CC2B}" destId="{F159BC26-5F92-4146-9E31-8F0523DA184B}" srcOrd="0" destOrd="0" presId="urn:microsoft.com/office/officeart/2005/8/layout/hierarchy3"/>
    <dgm:cxn modelId="{01212D18-1624-41B4-9AB0-7FF0A492254C}" type="presParOf" srcId="{4941FBB4-3661-4E6F-8CB8-75D5B5E7CC2B}" destId="{CF774372-D5DF-4BD1-A6FD-5E6B60DC22D3}" srcOrd="1" destOrd="0" presId="urn:microsoft.com/office/officeart/2005/8/layout/hierarchy3"/>
    <dgm:cxn modelId="{CAA4DCF4-7D88-44CB-A6B8-CDAACADB2854}" type="presParOf" srcId="{6E8421BC-A2E0-4625-8E04-3073B85D9504}" destId="{037A8D4A-F190-45A7-AA71-08883389308C}" srcOrd="1" destOrd="0" presId="urn:microsoft.com/office/officeart/2005/8/layout/hierarchy3"/>
    <dgm:cxn modelId="{E3B27C7A-8932-4107-BC0D-A028E08BA6CB}" type="presParOf" srcId="{8FEA16C5-468D-4AC2-A397-406C38991594}" destId="{E3BC4EAB-932A-4FAA-A4B8-63ABA1380A3E}" srcOrd="1" destOrd="0" presId="urn:microsoft.com/office/officeart/2005/8/layout/hierarchy3"/>
    <dgm:cxn modelId="{F84C6D8E-C65A-436E-A8D6-824E5B352456}" type="presParOf" srcId="{E3BC4EAB-932A-4FAA-A4B8-63ABA1380A3E}" destId="{E40D0E0D-1615-4F7C-9325-8FB9F572542B}" srcOrd="0" destOrd="0" presId="urn:microsoft.com/office/officeart/2005/8/layout/hierarchy3"/>
    <dgm:cxn modelId="{F0CFB25B-59F9-4C8F-A99C-50FFD51EF69C}" type="presParOf" srcId="{E40D0E0D-1615-4F7C-9325-8FB9F572542B}" destId="{68487C8E-237B-494E-86AB-4E2944A6C543}" srcOrd="0" destOrd="0" presId="urn:microsoft.com/office/officeart/2005/8/layout/hierarchy3"/>
    <dgm:cxn modelId="{7E0B160A-AA1F-495E-B9F5-5F220C9B9581}" type="presParOf" srcId="{E40D0E0D-1615-4F7C-9325-8FB9F572542B}" destId="{8937F5BC-ED24-4D72-8412-C106B453E60A}" srcOrd="1" destOrd="0" presId="urn:microsoft.com/office/officeart/2005/8/layout/hierarchy3"/>
    <dgm:cxn modelId="{85C41A30-BA45-4D3C-8CF7-7CA051EBF087}" type="presParOf" srcId="{E3BC4EAB-932A-4FAA-A4B8-63ABA1380A3E}" destId="{91DF5643-910F-45B3-9415-FD571706EAF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59BC26-5F92-4146-9E31-8F0523DA184B}">
      <dsp:nvSpPr>
        <dsp:cNvPr id="0" name=""/>
        <dsp:cNvSpPr/>
      </dsp:nvSpPr>
      <dsp:spPr>
        <a:xfrm>
          <a:off x="0" y="26555"/>
          <a:ext cx="3455540" cy="17277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ysClr val="windowText" lastClr="000000"/>
              </a:solidFill>
            </a:rPr>
            <a:t>materialização de imagens ou quadros em ajuda aos infelizes;</a:t>
          </a:r>
          <a:endParaRPr lang="pt-BR" sz="2200" kern="1200" dirty="0">
            <a:solidFill>
              <a:sysClr val="windowText" lastClr="000000"/>
            </a:solidFill>
          </a:endParaRPr>
        </a:p>
      </dsp:txBody>
      <dsp:txXfrm>
        <a:off x="0" y="26555"/>
        <a:ext cx="3455540" cy="1727770"/>
      </dsp:txXfrm>
    </dsp:sp>
    <dsp:sp modelId="{68487C8E-237B-494E-86AB-4E2944A6C543}">
      <dsp:nvSpPr>
        <dsp:cNvPr id="0" name=""/>
        <dsp:cNvSpPr/>
      </dsp:nvSpPr>
      <dsp:spPr>
        <a:xfrm>
          <a:off x="4320374" y="13277"/>
          <a:ext cx="3455540" cy="17277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ysClr val="windowText" lastClr="000000"/>
              </a:solidFill>
            </a:rPr>
            <a:t>serviços de importância para os que se encontrem presos ao padrão vibratório dos encarnados.</a:t>
          </a:r>
          <a:endParaRPr lang="pt-BR" sz="2200" kern="1200" dirty="0">
            <a:solidFill>
              <a:sysClr val="windowText" lastClr="000000"/>
            </a:solidFill>
          </a:endParaRPr>
        </a:p>
      </dsp:txBody>
      <dsp:txXfrm>
        <a:off x="4320374" y="13277"/>
        <a:ext cx="3455540" cy="1727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A22814-A901-45C9-8874-A73CE49EB87A}" type="datetimeFigureOut">
              <a:rPr lang="pt-BR"/>
              <a:pPr>
                <a:defRPr/>
              </a:pPr>
              <a:t>11/07/2017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3AFE8BF-310F-4348-831E-FD9F331B2C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69A50-AAA1-4376-A9A5-A8C53E5B2E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AEBF7-77B8-4E8D-8F1F-17D9EF2E54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C3AC6-49EA-4924-98F2-130B3CA470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20F4B-9BA0-455C-A514-F23870EF50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09EA8-7216-4940-9AA6-37872C2669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7C3F3-DF0F-44FB-9FD9-99C0ABFD4F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5745C-4A13-4E3C-93B4-E567AECCD9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4999E-BA50-4B79-9D6D-5544F1C4C7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75A96-9CA0-428E-9535-B08A9FD536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20864-9C0D-4025-BEA1-083DBFC7AA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CABAC-01EF-4560-8CDE-F26FE28436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BDDCD0-93FF-4401-8352-8FC8DC7FB2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6.wav"/><Relationship Id="rId1" Type="http://schemas.openxmlformats.org/officeDocument/2006/relationships/audio" Target="../media/audio5.wav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5" Type="http://schemas.openxmlformats.org/officeDocument/2006/relationships/image" Target="../media/image11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2.wav"/><Relationship Id="rId1" Type="http://schemas.openxmlformats.org/officeDocument/2006/relationships/audio" Target="../media/audio11.wav"/><Relationship Id="rId5" Type="http://schemas.openxmlformats.org/officeDocument/2006/relationships/image" Target="../media/image18.jpe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4.wav"/><Relationship Id="rId1" Type="http://schemas.openxmlformats.org/officeDocument/2006/relationships/audio" Target="../media/audio13.wav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7.wav"/><Relationship Id="rId1" Type="http://schemas.openxmlformats.org/officeDocument/2006/relationships/audio" Target="../media/audio16.wav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9.wav"/><Relationship Id="rId1" Type="http://schemas.openxmlformats.org/officeDocument/2006/relationships/audio" Target="../media/audio18.wav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1.wav"/><Relationship Id="rId1" Type="http://schemas.openxmlformats.org/officeDocument/2006/relationships/audio" Target="../media/audio20.wav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3.wav"/><Relationship Id="rId1" Type="http://schemas.openxmlformats.org/officeDocument/2006/relationships/audio" Target="../media/audio22.wav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5.wav"/><Relationship Id="rId1" Type="http://schemas.openxmlformats.org/officeDocument/2006/relationships/audio" Target="../media/audio24.wav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7.wav"/><Relationship Id="rId1" Type="http://schemas.openxmlformats.org/officeDocument/2006/relationships/audio" Target="../media/audio26.wav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70370" name="Text Box 2"/>
          <p:cNvSpPr txBox="1">
            <a:spLocks noChangeArrowheads="1"/>
          </p:cNvSpPr>
          <p:nvPr/>
        </p:nvSpPr>
        <p:spPr bwMode="auto">
          <a:xfrm>
            <a:off x="609600" y="914400"/>
            <a:ext cx="8026400" cy="181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4000" b="1" i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cs typeface="Arial" pitchFamily="34" charset="0"/>
              </a:rPr>
              <a:t>Recursos Plásticos e Corrente Magnética</a:t>
            </a:r>
            <a:endParaRPr lang="pt-BR" sz="4000" b="1" dirty="0">
              <a:ln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  <a:cs typeface="Arial" pitchFamily="34" charset="0"/>
            </a:endParaRPr>
          </a:p>
        </p:txBody>
      </p:sp>
      <p:pic>
        <p:nvPicPr>
          <p:cNvPr id="570371" name="Picture 3" descr="C:\Meus documentos\Minhas imagens\Corrente Magnética có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408363"/>
            <a:ext cx="8331200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7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210953" name="Picture 9" descr="msotw9_temp0"/>
          <p:cNvPicPr>
            <a:picLocks noChangeAspect="1" noChangeArrowheads="1"/>
          </p:cNvPicPr>
          <p:nvPr/>
        </p:nvPicPr>
        <p:blipFill>
          <a:blip r:embed="rId4" cstate="print"/>
          <a:srcRect l="729" r="729" b="2000"/>
          <a:stretch>
            <a:fillRect/>
          </a:stretch>
        </p:blipFill>
        <p:spPr bwMode="auto">
          <a:xfrm>
            <a:off x="1400175" y="1438275"/>
            <a:ext cx="6267450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47" name="WordArt 3"/>
          <p:cNvSpPr>
            <a:spLocks noChangeArrowheads="1" noChangeShapeType="1" noTextEdit="1"/>
          </p:cNvSpPr>
          <p:nvPr/>
        </p:nvSpPr>
        <p:spPr bwMode="auto">
          <a:xfrm>
            <a:off x="1042988" y="549275"/>
            <a:ext cx="7575550" cy="7191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DESOBSESSÃO COLETIVA-</a:t>
            </a:r>
          </a:p>
          <a:p>
            <a:pPr algn="ctr"/>
            <a:r>
              <a:rPr lang="pt-B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CORRENTE MAGNÉTICA</a:t>
            </a:r>
          </a:p>
        </p:txBody>
      </p:sp>
      <p:sp>
        <p:nvSpPr>
          <p:cNvPr id="210955" name="Rectangle 11"/>
          <p:cNvSpPr>
            <a:spLocks noChangeArrowheads="1"/>
          </p:cNvSpPr>
          <p:nvPr/>
        </p:nvSpPr>
        <p:spPr bwMode="auto">
          <a:xfrm>
            <a:off x="755650" y="6237288"/>
            <a:ext cx="6888163" cy="338137"/>
          </a:xfrm>
          <a:prstGeom prst="rect">
            <a:avLst/>
          </a:prstGeom>
          <a:solidFill>
            <a:srgbClr val="DDEC6A">
              <a:alpha val="2588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Gravuras do livro do DR. MAURÍCIO NEIVA CRISPIM</a:t>
            </a:r>
            <a:endParaRPr lang="pt-BR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210962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502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2513" y="6327775"/>
            <a:ext cx="27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109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0962"/>
                </p:tgtEl>
              </p:cMediaNode>
            </p:audio>
          </p:childTnLst>
        </p:cTn>
      </p:par>
    </p:tnLst>
    <p:bldLst>
      <p:bldP spid="210947" grpId="0" animBg="1"/>
      <p:bldP spid="21095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50825" y="539750"/>
            <a:ext cx="8642350" cy="368300"/>
          </a:xfrm>
          <a:prstGeom prst="rect">
            <a:avLst/>
          </a:prstGeom>
          <a:gradFill rotWithShape="0">
            <a:gsLst>
              <a:gs pos="0">
                <a:srgbClr val="DDEC6A"/>
              </a:gs>
              <a:gs pos="50000">
                <a:srgbClr val="FFFFFF"/>
              </a:gs>
              <a:gs pos="100000">
                <a:srgbClr val="DDEC6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i="1" dirty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Arial" pitchFamily="34" charset="0"/>
              </a:rPr>
              <a:t>TERAPÊUTICA DA OBSESSÃO</a:t>
            </a:r>
            <a:endParaRPr lang="pt-BR" dirty="0">
              <a:ln>
                <a:solidFill>
                  <a:sysClr val="windowText" lastClr="000000"/>
                </a:solidFill>
              </a:ln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  <a:cs typeface="Arial" pitchFamily="34" charset="0"/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4892675" y="1196975"/>
            <a:ext cx="3903663" cy="182819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1. O PASSE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2. A DOUTRINAÇÃO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3. A CORRENTE MAGNÉTICA</a:t>
            </a:r>
            <a:endParaRPr lang="pt-BR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4. A PRECE</a:t>
            </a:r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0" y="5734050"/>
            <a:ext cx="9144000" cy="7016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A PRECE É UMA DAS AÇÕES DE TRATAMENTO                                                                     </a:t>
            </a:r>
            <a:endParaRPr lang="pt-BR" sz="2000" i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20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  </a:t>
            </a:r>
            <a:r>
              <a:rPr lang="pt-BR" sz="20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NA PRÁTICA DE DESOBSESSÃO COLETIVA</a:t>
            </a:r>
            <a:endParaRPr lang="pt-BR" sz="28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  <a:cs typeface="Arial" pitchFamily="34" charset="0"/>
            </a:endParaRPr>
          </a:p>
        </p:txBody>
      </p:sp>
      <p:pic>
        <p:nvPicPr>
          <p:cNvPr id="73743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474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7750" y="6003925"/>
            <a:ext cx="271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4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390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2513" y="6327775"/>
            <a:ext cx="27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360363" y="1138238"/>
            <a:ext cx="29876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Qual é o meio terapêutico                  mais poderoso para afastar o </a:t>
            </a:r>
            <a:r>
              <a:rPr lang="pt-BR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obsessor</a:t>
            </a:r>
            <a:r>
              <a:rPr lang="pt-BR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?</a:t>
            </a:r>
          </a:p>
        </p:txBody>
      </p:sp>
      <p:grpSp>
        <p:nvGrpSpPr>
          <p:cNvPr id="2" name="Grupo 11"/>
          <p:cNvGrpSpPr>
            <a:grpSpLocks/>
          </p:cNvGrpSpPr>
          <p:nvPr/>
        </p:nvGrpSpPr>
        <p:grpSpPr bwMode="auto">
          <a:xfrm>
            <a:off x="323850" y="3541020"/>
            <a:ext cx="8351839" cy="1832196"/>
            <a:chOff x="323528" y="3540672"/>
            <a:chExt cx="8352929" cy="1832196"/>
          </a:xfrm>
        </p:grpSpPr>
        <p:sp>
          <p:nvSpPr>
            <p:cNvPr id="73739" name="Rectangle 11"/>
            <p:cNvSpPr>
              <a:spLocks noChangeArrowheads="1"/>
            </p:cNvSpPr>
            <p:nvPr/>
          </p:nvSpPr>
          <p:spPr bwMode="auto">
            <a:xfrm>
              <a:off x="323528" y="3644552"/>
              <a:ext cx="6049164" cy="169862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pt-BR" sz="2400" dirty="0">
                  <a:ln>
                    <a:solidFill>
                      <a:sysClr val="windowText" lastClr="000000"/>
                    </a:solidFill>
                  </a:ln>
                  <a:latin typeface="Impact" pitchFamily="34" charset="0"/>
                  <a:cs typeface="Arial" pitchFamily="34" charset="0"/>
                </a:rPr>
                <a:t> </a:t>
              </a:r>
              <a:r>
                <a:rPr lang="pt-BR" sz="240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itchFamily="34" charset="0"/>
                  <a:cs typeface="Arial" pitchFamily="34" charset="0"/>
                </a:rPr>
                <a:t>Em todos os casos de obsessão,</a:t>
              </a:r>
              <a:r>
                <a:rPr lang="pt-BR" sz="2400" dirty="0">
                  <a:ln>
                    <a:solidFill>
                      <a:sysClr val="windowText" lastClr="000000"/>
                    </a:solidFill>
                  </a:ln>
                  <a:latin typeface="Impact" pitchFamily="34" charset="0"/>
                  <a:cs typeface="Arial" pitchFamily="34" charset="0"/>
                </a:rPr>
                <a:t>                                                                                                                </a:t>
              </a:r>
              <a:r>
                <a:rPr lang="pt-BR" sz="2400" i="1" u="sng" dirty="0">
                  <a:ln>
                    <a:solidFill>
                      <a:sysClr val="windowText" lastClr="000000"/>
                    </a:solidFill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  <a:cs typeface="Arial" pitchFamily="34" charset="0"/>
                </a:rPr>
                <a:t>a prece é o mais poderoso meio</a:t>
              </a:r>
              <a:r>
                <a:rPr lang="pt-BR" sz="2400" dirty="0">
                  <a:ln>
                    <a:solidFill>
                      <a:sysClr val="windowText" lastClr="000000"/>
                    </a:solidFill>
                  </a:ln>
                  <a:latin typeface="Impact" pitchFamily="34" charset="0"/>
                  <a:cs typeface="Arial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r>
                <a:rPr lang="pt-BR" sz="240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itchFamily="34" charset="0"/>
                  <a:cs typeface="Arial" pitchFamily="34" charset="0"/>
                </a:rPr>
                <a:t>de que se dispõe para demover                                                                                                                             de seus propósitos maléficos o </a:t>
              </a:r>
              <a:r>
                <a:rPr lang="pt-BR" sz="2400" dirty="0" err="1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itchFamily="34" charset="0"/>
                  <a:cs typeface="Arial" pitchFamily="34" charset="0"/>
                </a:rPr>
                <a:t>obsessor</a:t>
              </a:r>
              <a:r>
                <a:rPr lang="pt-BR" sz="240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itchFamily="34" charset="0"/>
                  <a:cs typeface="Arial" pitchFamily="34" charset="0"/>
                </a:rPr>
                <a:t>.                                                                </a:t>
              </a:r>
              <a:r>
                <a:rPr lang="pt-BR" sz="200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itchFamily="34" charset="0"/>
                  <a:cs typeface="Arial" pitchFamily="34" charset="0"/>
                </a:rPr>
                <a:t> </a:t>
              </a:r>
              <a:r>
                <a:rPr lang="pt-BR" i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itchFamily="34" charset="0"/>
                  <a:cs typeface="Arial" pitchFamily="34" charset="0"/>
                </a:rPr>
                <a:t>A GENESE CAP. XIV</a:t>
              </a:r>
              <a:r>
                <a:rPr lang="pt-BR" sz="200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itchFamily="34" charset="0"/>
                  <a:cs typeface="Arial" pitchFamily="34" charset="0"/>
                </a:rPr>
                <a:t> </a:t>
              </a:r>
            </a:p>
          </p:txBody>
        </p:sp>
        <p:pic>
          <p:nvPicPr>
            <p:cNvPr id="23563" name="Imagem 10" descr="prece.jpg"/>
            <p:cNvPicPr>
              <a:picLocks noChangeAspect="1"/>
            </p:cNvPicPr>
            <p:nvPr/>
          </p:nvPicPr>
          <p:blipFill>
            <a:blip r:embed="rId5" cstate="print"/>
            <a:srcRect l="45479"/>
            <a:stretch>
              <a:fillRect/>
            </a:stretch>
          </p:blipFill>
          <p:spPr bwMode="auto">
            <a:xfrm>
              <a:off x="7164860" y="3540672"/>
              <a:ext cx="1511597" cy="1832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37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900"/>
                            </p:stCondLst>
                            <p:childTnLst>
                              <p:par>
                                <p:cTn id="1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737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743"/>
                </p:tgtEl>
              </p:cMediaNode>
            </p:audio>
            <p:audio isNarration="1"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744"/>
                </p:tgtEl>
              </p:cMediaNode>
            </p:audio>
          </p:childTnLst>
        </p:cTn>
      </p:par>
    </p:tnLst>
    <p:bldLst>
      <p:bldP spid="73730" grpId="0" animBg="1"/>
      <p:bldP spid="73732" grpId="0"/>
      <p:bldP spid="7374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323850" y="476250"/>
            <a:ext cx="8569325" cy="400110"/>
          </a:xfrm>
          <a:prstGeom prst="rect">
            <a:avLst/>
          </a:prstGeom>
          <a:gradFill rotWithShape="0">
            <a:gsLst>
              <a:gs pos="0">
                <a:srgbClr val="DDEC6A"/>
              </a:gs>
              <a:gs pos="50000">
                <a:srgbClr val="FFFFFF"/>
              </a:gs>
              <a:gs pos="100000">
                <a:srgbClr val="DDEC6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Arial" pitchFamily="34" charset="0"/>
              </a:rPr>
              <a:t>A DIREÇÃO ESPIRITUAL</a:t>
            </a:r>
            <a:endParaRPr lang="pt-BR" sz="2000" dirty="0">
              <a:ln>
                <a:solidFill>
                  <a:sysClr val="windowText" lastClr="000000"/>
                </a:solidFill>
              </a:ln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  <a:cs typeface="Arial" pitchFamily="34" charset="0"/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684213" y="1620019"/>
            <a:ext cx="7920037" cy="154125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1. DEFENDEM O AMBIENTE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2. AGRUPAM ESPÍRITOS POR NECESSIDADES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3. FACILITAM A DOUTRINAÇÃO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4. SUPERVISIONAM TODOS OS DETALHES</a:t>
            </a:r>
            <a:endParaRPr lang="pt-BR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75797" name="Rectangle 21"/>
          <p:cNvSpPr>
            <a:spLocks noChangeArrowheads="1"/>
          </p:cNvSpPr>
          <p:nvPr/>
        </p:nvSpPr>
        <p:spPr bwMode="auto">
          <a:xfrm>
            <a:off x="250825" y="3248025"/>
            <a:ext cx="8642350" cy="1260475"/>
          </a:xfrm>
          <a:prstGeom prst="rect">
            <a:avLst/>
          </a:prstGeom>
          <a:solidFill>
            <a:schemeClr val="bg1"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Dividiam a sala utilizando longas faixas fluídicas                              </a:t>
            </a:r>
            <a:endParaRPr lang="pt-BR" sz="20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 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Magnetizavam o próprio ar</a:t>
            </a:r>
          </a:p>
          <a:p>
            <a:pPr algn="ctr"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 Nos menores detalhes estava a supervisão dos benfeitores ...                                 </a:t>
            </a:r>
            <a:endParaRPr lang="pt-BR" sz="20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1400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cs typeface="Arial" pitchFamily="34" charset="0"/>
              </a:rPr>
              <a:t>OS </a:t>
            </a:r>
            <a:r>
              <a:rPr lang="pt-BR" sz="1400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cs typeface="Arial" pitchFamily="34" charset="0"/>
              </a:rPr>
              <a:t>MENSAGEIROS –CAP. 43</a:t>
            </a:r>
            <a:endParaRPr lang="pt-BR" sz="1200" i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  <a:cs typeface="Arial" pitchFamily="34" charset="0"/>
            </a:endParaRPr>
          </a:p>
        </p:txBody>
      </p:sp>
      <p:sp>
        <p:nvSpPr>
          <p:cNvPr id="75799" name="Text Box 23"/>
          <p:cNvSpPr txBox="1">
            <a:spLocks noChangeArrowheads="1"/>
          </p:cNvSpPr>
          <p:nvPr/>
        </p:nvSpPr>
        <p:spPr bwMode="auto">
          <a:xfrm>
            <a:off x="323850" y="4699000"/>
            <a:ext cx="3671888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20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Arial" pitchFamily="34" charset="0"/>
              </a:rPr>
              <a:t>Manipulam os fluidos e forças recolhidos na sala...                                                                        E formam</a:t>
            </a:r>
            <a:r>
              <a:rPr lang="pt-BR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Arial" pitchFamily="34" charset="0"/>
              </a:rPr>
              <a:t> “CORRENTE PROTETORA DE MÃOS DADAS”                                                   </a:t>
            </a:r>
            <a:r>
              <a:rPr lang="pt-BR" sz="14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Arial" pitchFamily="34" charset="0"/>
              </a:rPr>
              <a:t>MISS. DA LUZ- CAP. </a:t>
            </a:r>
            <a:r>
              <a:rPr lang="pt-BR" sz="1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Arial" pitchFamily="34" charset="0"/>
              </a:rPr>
              <a:t>17</a:t>
            </a:r>
            <a:endParaRPr lang="pt-BR" sz="12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  <a:cs typeface="Arial" pitchFamily="34" charset="0"/>
            </a:endParaRPr>
          </a:p>
        </p:txBody>
      </p:sp>
      <p:sp>
        <p:nvSpPr>
          <p:cNvPr id="75801" name="AutoShape 25"/>
          <p:cNvSpPr>
            <a:spLocks noChangeArrowheads="1"/>
          </p:cNvSpPr>
          <p:nvPr/>
        </p:nvSpPr>
        <p:spPr bwMode="auto">
          <a:xfrm>
            <a:off x="4092575" y="5197713"/>
            <a:ext cx="4800600" cy="675799"/>
          </a:xfrm>
          <a:prstGeom prst="rightArrow">
            <a:avLst>
              <a:gd name="adj1" fmla="val 49824"/>
              <a:gd name="adj2" fmla="val 134205"/>
            </a:avLst>
          </a:prstGeom>
          <a:solidFill>
            <a:srgbClr val="DDEC6A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1600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Arial" pitchFamily="34" charset="0"/>
              </a:rPr>
              <a:t>ILUSTRAÇÕES APLICADAS À DESOBSESSÃO COLETIVA</a:t>
            </a:r>
          </a:p>
        </p:txBody>
      </p:sp>
      <p:pic>
        <p:nvPicPr>
          <p:cNvPr id="75802" name="Picture 2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206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2513" y="5949950"/>
            <a:ext cx="27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03" name="Picture 2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667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2513" y="6327775"/>
            <a:ext cx="27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611188" y="980728"/>
            <a:ext cx="772953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2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O que os </a:t>
            </a:r>
            <a:r>
              <a:rPr lang="pt-BR" sz="20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Espíritos </a:t>
            </a:r>
            <a:r>
              <a:rPr lang="pt-BR" sz="2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supervisionam numa reunião de desobsessão?</a:t>
            </a:r>
            <a:endParaRPr lang="pt-BR" sz="3200" b="1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58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10"/>
                            </p:stCondLst>
                            <p:childTnLst>
                              <p:par>
                                <p:cTn id="1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710"/>
                            </p:stCondLst>
                            <p:childTnLst>
                              <p:par>
                                <p:cTn id="2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758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7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20"/>
                            </p:stCondLst>
                            <p:childTnLst>
                              <p:par>
                                <p:cTn id="4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5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5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802"/>
                </p:tgtEl>
              </p:cMediaNode>
            </p:audio>
            <p:audio isNarration="1">
              <p:cMediaNode showWhenStopped="0">
                <p:cTn id="4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803"/>
                </p:tgtEl>
              </p:cMediaNode>
            </p:audio>
          </p:childTnLst>
        </p:cTn>
      </p:par>
    </p:tnLst>
    <p:bldLst>
      <p:bldP spid="75778" grpId="0" animBg="1"/>
      <p:bldP spid="75780" grpId="0"/>
      <p:bldP spid="75797" grpId="0" animBg="1" autoUpdateAnimBg="0"/>
      <p:bldP spid="75799" grpId="0"/>
      <p:bldP spid="75801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ext Box 2"/>
          <p:cNvSpPr txBox="1">
            <a:spLocks noChangeArrowheads="1"/>
          </p:cNvSpPr>
          <p:nvPr/>
        </p:nvSpPr>
        <p:spPr bwMode="auto">
          <a:xfrm>
            <a:off x="1247775" y="766763"/>
            <a:ext cx="6469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pt-BR" sz="2000" i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96900" y="3840163"/>
            <a:ext cx="8031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2000">
              <a:solidFill>
                <a:srgbClr val="993300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60888" y="3840163"/>
            <a:ext cx="2322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2000">
              <a:solidFill>
                <a:srgbClr val="993300"/>
              </a:solidFill>
            </a:endParaRPr>
          </a:p>
        </p:txBody>
      </p:sp>
      <p:pic>
        <p:nvPicPr>
          <p:cNvPr id="25605" name="Picture 5" descr="msotw9_temp0"/>
          <p:cNvPicPr>
            <a:picLocks noChangeAspect="1" noChangeArrowheads="1"/>
          </p:cNvPicPr>
          <p:nvPr/>
        </p:nvPicPr>
        <p:blipFill>
          <a:blip r:embed="rId3" cstate="print"/>
          <a:srcRect l="1151" r="1151" b="2380"/>
          <a:stretch>
            <a:fillRect/>
          </a:stretch>
        </p:blipFill>
        <p:spPr bwMode="auto">
          <a:xfrm>
            <a:off x="250825" y="404813"/>
            <a:ext cx="871378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9318" name="Rectangle 6"/>
          <p:cNvSpPr>
            <a:spLocks noChangeArrowheads="1"/>
          </p:cNvSpPr>
          <p:nvPr/>
        </p:nvSpPr>
        <p:spPr bwMode="auto">
          <a:xfrm>
            <a:off x="5796137" y="1484784"/>
            <a:ext cx="1944216" cy="397031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269319" name="Rectangle 7"/>
          <p:cNvSpPr>
            <a:spLocks noChangeArrowheads="1"/>
          </p:cNvSpPr>
          <p:nvPr/>
        </p:nvSpPr>
        <p:spPr bwMode="auto">
          <a:xfrm>
            <a:off x="6091238" y="477838"/>
            <a:ext cx="2801937" cy="287337"/>
          </a:xfrm>
          <a:prstGeom prst="rect">
            <a:avLst/>
          </a:prstGeom>
          <a:solidFill>
            <a:srgbClr val="DDEC6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1600" dirty="0">
                <a:solidFill>
                  <a:schemeClr val="tx2"/>
                </a:solidFill>
                <a:latin typeface="Impact" pitchFamily="34" charset="0"/>
              </a:rPr>
              <a:t>Do livro do DR. MAURÍCIO</a:t>
            </a:r>
            <a:endParaRPr lang="pt-BR" dirty="0">
              <a:solidFill>
                <a:schemeClr val="tx2"/>
              </a:solidFill>
              <a:latin typeface="Impact" pitchFamily="34" charset="0"/>
            </a:endParaRPr>
          </a:p>
        </p:txBody>
      </p:sp>
      <p:sp>
        <p:nvSpPr>
          <p:cNvPr id="269320" name="Rectangle 8"/>
          <p:cNvSpPr>
            <a:spLocks noChangeArrowheads="1"/>
          </p:cNvSpPr>
          <p:nvPr/>
        </p:nvSpPr>
        <p:spPr bwMode="auto">
          <a:xfrm>
            <a:off x="468313" y="6092825"/>
            <a:ext cx="8424862" cy="533400"/>
          </a:xfrm>
          <a:prstGeom prst="rect">
            <a:avLst/>
          </a:prstGeom>
          <a:solidFill>
            <a:schemeClr val="bg1">
              <a:alpha val="9294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600" dirty="0">
                <a:solidFill>
                  <a:schemeClr val="tx2"/>
                </a:solidFill>
                <a:latin typeface="Impact" pitchFamily="34" charset="0"/>
              </a:rPr>
              <a:t>ESPÍRITOS SOFREDORES </a:t>
            </a:r>
            <a:r>
              <a:rPr lang="pt-BR" sz="1400" dirty="0">
                <a:solidFill>
                  <a:schemeClr val="tx2"/>
                </a:solidFill>
                <a:latin typeface="Impact" pitchFamily="34" charset="0"/>
              </a:rPr>
              <a:t>COLOCADOS</a:t>
            </a:r>
            <a:r>
              <a:rPr lang="pt-BR" sz="1600" dirty="0">
                <a:solidFill>
                  <a:schemeClr val="tx2"/>
                </a:solidFill>
                <a:latin typeface="Impact" pitchFamily="34" charset="0"/>
              </a:rPr>
              <a:t> EM LEITOS PARA ENCAMINHAMENTOE OUTROS, ENDURECIDOS NO MAL, IMPEDIDOS DE ENTRAR </a:t>
            </a:r>
            <a:endParaRPr lang="pt-BR" dirty="0">
              <a:solidFill>
                <a:schemeClr val="tx2"/>
              </a:solidFill>
              <a:latin typeface="Impact" pitchFamily="34" charset="0"/>
            </a:endParaRPr>
          </a:p>
        </p:txBody>
      </p:sp>
      <p:sp>
        <p:nvSpPr>
          <p:cNvPr id="269321" name="AutoShape 9"/>
          <p:cNvSpPr>
            <a:spLocks noChangeArrowheads="1"/>
          </p:cNvSpPr>
          <p:nvPr/>
        </p:nvSpPr>
        <p:spPr bwMode="auto">
          <a:xfrm rot="1248930">
            <a:off x="1206500" y="814388"/>
            <a:ext cx="1651000" cy="1211262"/>
          </a:xfrm>
          <a:prstGeom prst="rightArrow">
            <a:avLst>
              <a:gd name="adj1" fmla="val 50000"/>
              <a:gd name="adj2" fmla="val 39667"/>
            </a:avLst>
          </a:prstGeom>
          <a:solidFill>
            <a:srgbClr val="DDEC6A">
              <a:alpha val="52940"/>
            </a:srgbClr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pt-BR" sz="1400" dirty="0">
                <a:solidFill>
                  <a:schemeClr val="tx2"/>
                </a:solidFill>
                <a:latin typeface="Impact" pitchFamily="34" charset="0"/>
              </a:rPr>
              <a:t>FAIXAS MAGNÉTICAS DE DEFESA</a:t>
            </a:r>
            <a:endParaRPr lang="pt-BR" sz="1600" dirty="0">
              <a:solidFill>
                <a:schemeClr val="tx2"/>
              </a:solidFill>
              <a:latin typeface="Impact" pitchFamily="34" charset="0"/>
            </a:endParaRPr>
          </a:p>
        </p:txBody>
      </p:sp>
      <p:sp>
        <p:nvSpPr>
          <p:cNvPr id="269322" name="AutoShape 10"/>
          <p:cNvSpPr>
            <a:spLocks noChangeArrowheads="1"/>
          </p:cNvSpPr>
          <p:nvPr/>
        </p:nvSpPr>
        <p:spPr bwMode="auto">
          <a:xfrm rot="1338613">
            <a:off x="2767013" y="628650"/>
            <a:ext cx="1801812" cy="952500"/>
          </a:xfrm>
          <a:prstGeom prst="rightArrow">
            <a:avLst>
              <a:gd name="adj1" fmla="val 50000"/>
              <a:gd name="adj2" fmla="val 53291"/>
            </a:avLst>
          </a:prstGeom>
          <a:solidFill>
            <a:srgbClr val="DDEC6A">
              <a:alpha val="47058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pt-BR" dirty="0">
                <a:solidFill>
                  <a:schemeClr val="tx2"/>
                </a:solidFill>
                <a:latin typeface="Impact" pitchFamily="34" charset="0"/>
              </a:rPr>
              <a:t>FAIXAS</a:t>
            </a:r>
            <a:r>
              <a:rPr lang="pt-BR" sz="2000" dirty="0">
                <a:solidFill>
                  <a:schemeClr val="tx2"/>
                </a:solidFill>
                <a:latin typeface="Impact" pitchFamily="34" charset="0"/>
              </a:rPr>
              <a:t> </a:t>
            </a:r>
            <a:r>
              <a:rPr lang="pt-BR" sz="1600" dirty="0" err="1">
                <a:solidFill>
                  <a:schemeClr val="tx2"/>
                </a:solidFill>
                <a:latin typeface="Impact" pitchFamily="34" charset="0"/>
              </a:rPr>
              <a:t>separatórias</a:t>
            </a:r>
            <a:endParaRPr lang="pt-BR" sz="2400" dirty="0">
              <a:solidFill>
                <a:schemeClr val="tx2"/>
              </a:solidFill>
              <a:latin typeface="Impact" pitchFamily="34" charset="0"/>
            </a:endParaRPr>
          </a:p>
        </p:txBody>
      </p:sp>
      <p:sp>
        <p:nvSpPr>
          <p:cNvPr id="269323" name="Line 11"/>
          <p:cNvSpPr>
            <a:spLocks noChangeShapeType="1"/>
          </p:cNvSpPr>
          <p:nvPr/>
        </p:nvSpPr>
        <p:spPr bwMode="auto">
          <a:xfrm>
            <a:off x="5318125" y="1136650"/>
            <a:ext cx="1588" cy="381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69324" name="Line 12"/>
          <p:cNvSpPr>
            <a:spLocks noChangeShapeType="1"/>
          </p:cNvSpPr>
          <p:nvPr/>
        </p:nvSpPr>
        <p:spPr bwMode="auto">
          <a:xfrm>
            <a:off x="5060950" y="1425575"/>
            <a:ext cx="1588" cy="4191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69325" name="Line 13"/>
          <p:cNvSpPr>
            <a:spLocks noChangeShapeType="1"/>
          </p:cNvSpPr>
          <p:nvPr/>
        </p:nvSpPr>
        <p:spPr bwMode="auto">
          <a:xfrm>
            <a:off x="5318125" y="1711325"/>
            <a:ext cx="1588" cy="34925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69326" name="Line 14"/>
          <p:cNvSpPr>
            <a:spLocks noChangeShapeType="1"/>
          </p:cNvSpPr>
          <p:nvPr/>
        </p:nvSpPr>
        <p:spPr bwMode="auto">
          <a:xfrm flipH="1">
            <a:off x="5124450" y="1998663"/>
            <a:ext cx="1588" cy="34925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69327" name="Line 15"/>
          <p:cNvSpPr>
            <a:spLocks noChangeShapeType="1"/>
          </p:cNvSpPr>
          <p:nvPr/>
        </p:nvSpPr>
        <p:spPr bwMode="auto">
          <a:xfrm>
            <a:off x="5126038" y="2506663"/>
            <a:ext cx="1587" cy="41751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69328" name="AutoShape 16"/>
          <p:cNvSpPr>
            <a:spLocks noChangeArrowheads="1"/>
          </p:cNvSpPr>
          <p:nvPr/>
        </p:nvSpPr>
        <p:spPr bwMode="auto">
          <a:xfrm>
            <a:off x="5940425" y="5157788"/>
            <a:ext cx="1871663" cy="781050"/>
          </a:xfrm>
          <a:prstGeom prst="upArrowCallout">
            <a:avLst>
              <a:gd name="adj1" fmla="val 71180"/>
              <a:gd name="adj2" fmla="val 71180"/>
              <a:gd name="adj3" fmla="val 22745"/>
              <a:gd name="adj4" fmla="val 66667"/>
            </a:avLst>
          </a:prstGeom>
          <a:solidFill>
            <a:srgbClr val="DDEC6A">
              <a:alpha val="47842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pt-BR" sz="2000" dirty="0">
                <a:solidFill>
                  <a:schemeClr val="tx2"/>
                </a:solidFill>
                <a:latin typeface="Impact" pitchFamily="34" charset="0"/>
              </a:rPr>
              <a:t>Sofredores               nos  leitos</a:t>
            </a:r>
            <a:endParaRPr lang="pt-BR" sz="2400" dirty="0">
              <a:solidFill>
                <a:schemeClr val="tx2"/>
              </a:solidFill>
              <a:latin typeface="Impact" pitchFamily="34" charset="0"/>
            </a:endParaRPr>
          </a:p>
        </p:txBody>
      </p:sp>
      <p:sp>
        <p:nvSpPr>
          <p:cNvPr id="269329" name="AutoShape 17"/>
          <p:cNvSpPr>
            <a:spLocks noChangeArrowheads="1"/>
          </p:cNvSpPr>
          <p:nvPr/>
        </p:nvSpPr>
        <p:spPr bwMode="auto">
          <a:xfrm>
            <a:off x="396875" y="4195763"/>
            <a:ext cx="2230909" cy="99655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10800" y="5400"/>
                </a:lnTo>
                <a:lnTo>
                  <a:pt x="10800" y="3878"/>
                </a:lnTo>
                <a:lnTo>
                  <a:pt x="9460" y="3878"/>
                </a:lnTo>
                <a:lnTo>
                  <a:pt x="10800" y="0"/>
                </a:lnTo>
                <a:lnTo>
                  <a:pt x="12140" y="3878"/>
                </a:lnTo>
                <a:lnTo>
                  <a:pt x="10800" y="3878"/>
                </a:lnTo>
                <a:lnTo>
                  <a:pt x="10800" y="5400"/>
                </a:lnTo>
                <a:lnTo>
                  <a:pt x="16200" y="5400"/>
                </a:lnTo>
                <a:lnTo>
                  <a:pt x="16200" y="10800"/>
                </a:lnTo>
                <a:lnTo>
                  <a:pt x="17722" y="10800"/>
                </a:lnTo>
                <a:lnTo>
                  <a:pt x="17722" y="9460"/>
                </a:lnTo>
                <a:lnTo>
                  <a:pt x="21600" y="10800"/>
                </a:lnTo>
                <a:lnTo>
                  <a:pt x="17722" y="12140"/>
                </a:lnTo>
                <a:lnTo>
                  <a:pt x="17722" y="10800"/>
                </a:lnTo>
                <a:lnTo>
                  <a:pt x="16200" y="10800"/>
                </a:lnTo>
                <a:lnTo>
                  <a:pt x="16200" y="16200"/>
                </a:lnTo>
                <a:lnTo>
                  <a:pt x="10800" y="16200"/>
                </a:lnTo>
                <a:lnTo>
                  <a:pt x="10800" y="17722"/>
                </a:lnTo>
                <a:lnTo>
                  <a:pt x="12140" y="17722"/>
                </a:lnTo>
                <a:lnTo>
                  <a:pt x="10800" y="21600"/>
                </a:lnTo>
                <a:lnTo>
                  <a:pt x="9460" y="17722"/>
                </a:lnTo>
                <a:lnTo>
                  <a:pt x="10800" y="17722"/>
                </a:lnTo>
                <a:lnTo>
                  <a:pt x="10800" y="16200"/>
                </a:lnTo>
                <a:lnTo>
                  <a:pt x="5400" y="16200"/>
                </a:lnTo>
                <a:lnTo>
                  <a:pt x="5400" y="10800"/>
                </a:lnTo>
                <a:lnTo>
                  <a:pt x="3878" y="10800"/>
                </a:lnTo>
                <a:lnTo>
                  <a:pt x="3878" y="12140"/>
                </a:lnTo>
                <a:lnTo>
                  <a:pt x="0" y="10800"/>
                </a:lnTo>
                <a:lnTo>
                  <a:pt x="3878" y="9460"/>
                </a:lnTo>
                <a:lnTo>
                  <a:pt x="3878" y="10800"/>
                </a:lnTo>
                <a:lnTo>
                  <a:pt x="5400" y="10800"/>
                </a:lnTo>
                <a:close/>
              </a:path>
            </a:pathLst>
          </a:custGeom>
          <a:solidFill>
            <a:srgbClr val="DDEC6A">
              <a:alpha val="47842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pt-BR" dirty="0" err="1">
                <a:solidFill>
                  <a:schemeClr val="tx2"/>
                </a:solidFill>
                <a:latin typeface="Impact" pitchFamily="34" charset="0"/>
              </a:rPr>
              <a:t>Endure-cidos</a:t>
            </a:r>
            <a:endParaRPr lang="pt-BR" sz="2000" dirty="0">
              <a:solidFill>
                <a:schemeClr val="tx2"/>
              </a:solidFill>
              <a:latin typeface="Impact" pitchFamily="34" charset="0"/>
            </a:endParaRPr>
          </a:p>
        </p:txBody>
      </p:sp>
      <p:sp>
        <p:nvSpPr>
          <p:cNvPr id="269330" name="AutoShape 18"/>
          <p:cNvSpPr>
            <a:spLocks noChangeArrowheads="1"/>
          </p:cNvSpPr>
          <p:nvPr/>
        </p:nvSpPr>
        <p:spPr bwMode="auto">
          <a:xfrm>
            <a:off x="7516813" y="4056063"/>
            <a:ext cx="1252537" cy="652462"/>
          </a:xfrm>
          <a:prstGeom prst="upArrowCallout">
            <a:avLst>
              <a:gd name="adj1" fmla="val 51974"/>
              <a:gd name="adj2" fmla="val 51983"/>
              <a:gd name="adj3" fmla="val 22745"/>
              <a:gd name="adj4" fmla="val 66667"/>
            </a:avLst>
          </a:prstGeom>
          <a:solidFill>
            <a:srgbClr val="DDEC6A">
              <a:alpha val="47842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pt-BR" sz="1600" dirty="0">
                <a:solidFill>
                  <a:schemeClr val="tx2"/>
                </a:solidFill>
                <a:latin typeface="Impact" pitchFamily="34" charset="0"/>
              </a:rPr>
              <a:t>Espíritos</a:t>
            </a:r>
          </a:p>
          <a:p>
            <a:pPr algn="ctr">
              <a:lnSpc>
                <a:spcPct val="70000"/>
              </a:lnSpc>
            </a:pPr>
            <a:r>
              <a:rPr lang="pt-BR" sz="1600" dirty="0">
                <a:solidFill>
                  <a:schemeClr val="tx2"/>
                </a:solidFill>
                <a:latin typeface="Impact" pitchFamily="34" charset="0"/>
              </a:rPr>
              <a:t>defensores</a:t>
            </a:r>
            <a:endParaRPr lang="pt-BR" dirty="0">
              <a:solidFill>
                <a:schemeClr val="tx2"/>
              </a:solidFill>
              <a:latin typeface="Impact" pitchFamily="34" charset="0"/>
            </a:endParaRPr>
          </a:p>
        </p:txBody>
      </p:sp>
      <p:sp>
        <p:nvSpPr>
          <p:cNvPr id="269331" name="Oval 19"/>
          <p:cNvSpPr>
            <a:spLocks noChangeArrowheads="1"/>
          </p:cNvSpPr>
          <p:nvPr/>
        </p:nvSpPr>
        <p:spPr bwMode="auto">
          <a:xfrm>
            <a:off x="7858125" y="3187700"/>
            <a:ext cx="566738" cy="519113"/>
          </a:xfrm>
          <a:prstGeom prst="ellipse">
            <a:avLst/>
          </a:prstGeom>
          <a:solidFill>
            <a:srgbClr val="DDEC6A">
              <a:alpha val="23921"/>
            </a:srgbClr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269332" name="Oval 20"/>
          <p:cNvSpPr>
            <a:spLocks noChangeArrowheads="1"/>
          </p:cNvSpPr>
          <p:nvPr/>
        </p:nvSpPr>
        <p:spPr bwMode="auto">
          <a:xfrm rot="-2701633">
            <a:off x="7652544" y="685007"/>
            <a:ext cx="647700" cy="519112"/>
          </a:xfrm>
          <a:prstGeom prst="ellipse">
            <a:avLst/>
          </a:prstGeom>
          <a:solidFill>
            <a:srgbClr val="DDEC6A">
              <a:alpha val="23921"/>
            </a:srgbClr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269333" name="Oval 21"/>
          <p:cNvSpPr>
            <a:spLocks noChangeArrowheads="1"/>
          </p:cNvSpPr>
          <p:nvPr/>
        </p:nvSpPr>
        <p:spPr bwMode="auto">
          <a:xfrm rot="-2701633">
            <a:off x="2753519" y="5522119"/>
            <a:ext cx="647700" cy="519112"/>
          </a:xfrm>
          <a:prstGeom prst="ellipse">
            <a:avLst/>
          </a:prstGeom>
          <a:solidFill>
            <a:srgbClr val="DDEC6A">
              <a:alpha val="23921"/>
            </a:srgbClr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269334" name="Oval 22"/>
          <p:cNvSpPr>
            <a:spLocks noChangeArrowheads="1"/>
          </p:cNvSpPr>
          <p:nvPr/>
        </p:nvSpPr>
        <p:spPr bwMode="auto">
          <a:xfrm rot="3360524">
            <a:off x="2722563" y="766762"/>
            <a:ext cx="630238" cy="519113"/>
          </a:xfrm>
          <a:prstGeom prst="ellipse">
            <a:avLst/>
          </a:prstGeom>
          <a:solidFill>
            <a:srgbClr val="DDEC6A">
              <a:alpha val="23921"/>
            </a:srgbClr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269335" name="Oval 23"/>
          <p:cNvSpPr>
            <a:spLocks noChangeArrowheads="1"/>
          </p:cNvSpPr>
          <p:nvPr/>
        </p:nvSpPr>
        <p:spPr bwMode="auto">
          <a:xfrm rot="3360524">
            <a:off x="7881938" y="5453062"/>
            <a:ext cx="630238" cy="519113"/>
          </a:xfrm>
          <a:prstGeom prst="ellipse">
            <a:avLst/>
          </a:prstGeom>
          <a:solidFill>
            <a:srgbClr val="DDEC6A">
              <a:alpha val="23921"/>
            </a:srgbClr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269336" name="Oval 24"/>
          <p:cNvSpPr>
            <a:spLocks noChangeArrowheads="1"/>
          </p:cNvSpPr>
          <p:nvPr/>
        </p:nvSpPr>
        <p:spPr bwMode="auto">
          <a:xfrm>
            <a:off x="2655888" y="2752725"/>
            <a:ext cx="700087" cy="519113"/>
          </a:xfrm>
          <a:prstGeom prst="ellipse">
            <a:avLst/>
          </a:prstGeom>
          <a:solidFill>
            <a:srgbClr val="DDEC6A">
              <a:alpha val="23921"/>
            </a:srgbClr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269337" name="Oval 25"/>
          <p:cNvSpPr>
            <a:spLocks noChangeArrowheads="1"/>
          </p:cNvSpPr>
          <p:nvPr/>
        </p:nvSpPr>
        <p:spPr bwMode="auto">
          <a:xfrm>
            <a:off x="2655888" y="3727450"/>
            <a:ext cx="700087" cy="519113"/>
          </a:xfrm>
          <a:prstGeom prst="ellipse">
            <a:avLst/>
          </a:prstGeom>
          <a:solidFill>
            <a:srgbClr val="DDEC6A">
              <a:alpha val="23921"/>
            </a:srgbClr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269338" name="Oval 26"/>
          <p:cNvSpPr>
            <a:spLocks noChangeArrowheads="1"/>
          </p:cNvSpPr>
          <p:nvPr/>
        </p:nvSpPr>
        <p:spPr bwMode="auto">
          <a:xfrm rot="5731665">
            <a:off x="5265737" y="5661026"/>
            <a:ext cx="633413" cy="519112"/>
          </a:xfrm>
          <a:prstGeom prst="ellipse">
            <a:avLst/>
          </a:prstGeom>
          <a:solidFill>
            <a:srgbClr val="DDEC6A">
              <a:alpha val="23921"/>
            </a:srgbClr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269339" name="Oval 27"/>
          <p:cNvSpPr>
            <a:spLocks noChangeArrowheads="1"/>
          </p:cNvSpPr>
          <p:nvPr/>
        </p:nvSpPr>
        <p:spPr bwMode="auto">
          <a:xfrm rot="5731665">
            <a:off x="5246687" y="692151"/>
            <a:ext cx="633413" cy="519112"/>
          </a:xfrm>
          <a:prstGeom prst="ellipse">
            <a:avLst/>
          </a:prstGeom>
          <a:solidFill>
            <a:srgbClr val="DDEC6A">
              <a:alpha val="23921"/>
            </a:srgbClr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269340" name="Rectangle 28"/>
          <p:cNvSpPr>
            <a:spLocks noChangeArrowheads="1"/>
          </p:cNvSpPr>
          <p:nvPr/>
        </p:nvSpPr>
        <p:spPr bwMode="auto">
          <a:xfrm>
            <a:off x="2830513" y="710702"/>
            <a:ext cx="5583237" cy="5355312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269341" name="Line 29"/>
          <p:cNvSpPr>
            <a:spLocks noChangeShapeType="1"/>
          </p:cNvSpPr>
          <p:nvPr/>
        </p:nvSpPr>
        <p:spPr bwMode="auto">
          <a:xfrm>
            <a:off x="5381625" y="2217738"/>
            <a:ext cx="1588" cy="41751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5630" name="AutoShape 30"/>
          <p:cNvSpPr>
            <a:spLocks noChangeArrowheads="1"/>
          </p:cNvSpPr>
          <p:nvPr/>
        </p:nvSpPr>
        <p:spPr bwMode="auto">
          <a:xfrm>
            <a:off x="3529013" y="1482725"/>
            <a:ext cx="2070100" cy="407988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pt-BR">
              <a:solidFill>
                <a:srgbClr val="FFFF99"/>
              </a:solidFill>
            </a:endParaRPr>
          </a:p>
        </p:txBody>
      </p:sp>
      <p:sp>
        <p:nvSpPr>
          <p:cNvPr id="269343" name="AutoShape 31"/>
          <p:cNvSpPr>
            <a:spLocks noChangeArrowheads="1"/>
          </p:cNvSpPr>
          <p:nvPr/>
        </p:nvSpPr>
        <p:spPr bwMode="auto">
          <a:xfrm>
            <a:off x="3898900" y="4116388"/>
            <a:ext cx="1504950" cy="457200"/>
          </a:xfrm>
          <a:prstGeom prst="roundRect">
            <a:avLst>
              <a:gd name="adj" fmla="val 33500"/>
            </a:avLst>
          </a:prstGeom>
          <a:noFill/>
          <a:ln w="76200">
            <a:solidFill>
              <a:srgbClr val="A4005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269344" name="AutoShape 32"/>
          <p:cNvSpPr>
            <a:spLocks noChangeArrowheads="1"/>
          </p:cNvSpPr>
          <p:nvPr/>
        </p:nvSpPr>
        <p:spPr bwMode="auto">
          <a:xfrm>
            <a:off x="3525838" y="1446213"/>
            <a:ext cx="2070100" cy="520700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99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269345" name="AutoShape 33"/>
          <p:cNvSpPr>
            <a:spLocks noChangeArrowheads="1"/>
          </p:cNvSpPr>
          <p:nvPr/>
        </p:nvSpPr>
        <p:spPr bwMode="auto">
          <a:xfrm>
            <a:off x="3525838" y="1735138"/>
            <a:ext cx="2070100" cy="520700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99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269346" name="AutoShape 34"/>
          <p:cNvSpPr>
            <a:spLocks noChangeArrowheads="1"/>
          </p:cNvSpPr>
          <p:nvPr/>
        </p:nvSpPr>
        <p:spPr bwMode="auto">
          <a:xfrm>
            <a:off x="3525838" y="2022475"/>
            <a:ext cx="2070100" cy="520700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269347" name="AutoShape 35"/>
          <p:cNvSpPr>
            <a:spLocks noChangeArrowheads="1"/>
          </p:cNvSpPr>
          <p:nvPr/>
        </p:nvSpPr>
        <p:spPr bwMode="auto">
          <a:xfrm>
            <a:off x="3525838" y="2309813"/>
            <a:ext cx="2070100" cy="520700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269348" name="AutoShape 36"/>
          <p:cNvSpPr>
            <a:spLocks noChangeArrowheads="1"/>
          </p:cNvSpPr>
          <p:nvPr/>
        </p:nvSpPr>
        <p:spPr bwMode="auto">
          <a:xfrm>
            <a:off x="3548063" y="2560638"/>
            <a:ext cx="2070100" cy="52070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269349" name="Rectangle 37"/>
          <p:cNvSpPr>
            <a:spLocks noChangeArrowheads="1"/>
          </p:cNvSpPr>
          <p:nvPr/>
        </p:nvSpPr>
        <p:spPr bwMode="auto">
          <a:xfrm>
            <a:off x="3529013" y="4108450"/>
            <a:ext cx="2130425" cy="3698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269350" name="AutoShape 38"/>
          <p:cNvSpPr>
            <a:spLocks noChangeArrowheads="1"/>
          </p:cNvSpPr>
          <p:nvPr/>
        </p:nvSpPr>
        <p:spPr bwMode="auto">
          <a:xfrm>
            <a:off x="3808413" y="4926013"/>
            <a:ext cx="1595437" cy="725487"/>
          </a:xfrm>
          <a:prstGeom prst="upArrowCallout">
            <a:avLst>
              <a:gd name="adj1" fmla="val 65343"/>
              <a:gd name="adj2" fmla="val 65332"/>
              <a:gd name="adj3" fmla="val 22745"/>
              <a:gd name="adj4" fmla="val 66667"/>
            </a:avLst>
          </a:prstGeom>
          <a:solidFill>
            <a:srgbClr val="DDEC6A">
              <a:alpha val="47842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1600" dirty="0">
                <a:solidFill>
                  <a:schemeClr val="tx2"/>
                </a:solidFill>
                <a:latin typeface="Impact" pitchFamily="34" charset="0"/>
              </a:rPr>
              <a:t>CAMPO DA CORRENTE</a:t>
            </a:r>
            <a:endParaRPr lang="pt-BR" dirty="0">
              <a:solidFill>
                <a:schemeClr val="tx2"/>
              </a:solidFill>
              <a:latin typeface="Impact" pitchFamily="34" charset="0"/>
            </a:endParaRPr>
          </a:p>
        </p:txBody>
      </p:sp>
      <p:pic>
        <p:nvPicPr>
          <p:cNvPr id="269351" name="Picture 3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619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4263" y="64182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93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"/>
                                        <p:tgtEl>
                                          <p:spTgt spid="26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"/>
                                        <p:tgtEl>
                                          <p:spTgt spid="26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00"/>
                            </p:stCondLst>
                            <p:childTnLst>
                              <p:par>
                                <p:cTn id="31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"/>
                                        <p:tgtEl>
                                          <p:spTgt spid="26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6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6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100"/>
                            </p:stCondLst>
                            <p:childTnLst>
                              <p:par>
                                <p:cTn id="40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" fill="hold"/>
                                        <p:tgtEl>
                                          <p:spTgt spid="269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00"/>
                            </p:stCondLst>
                            <p:childTnLst>
                              <p:par>
                                <p:cTn id="43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" fill="hold"/>
                                        <p:tgtEl>
                                          <p:spTgt spid="269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" fill="hold"/>
                                        <p:tgtEl>
                                          <p:spTgt spid="269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00"/>
                            </p:stCondLst>
                            <p:childTnLst>
                              <p:par>
                                <p:cTn id="49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" fill="hold"/>
                                        <p:tgtEl>
                                          <p:spTgt spid="269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900"/>
                            </p:stCondLst>
                            <p:childTnLst>
                              <p:par>
                                <p:cTn id="52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" fill="hold"/>
                                        <p:tgtEl>
                                          <p:spTgt spid="2693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100"/>
                            </p:stCondLst>
                            <p:childTnLst>
                              <p:par>
                                <p:cTn id="5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" fill="hold"/>
                                        <p:tgtEl>
                                          <p:spTgt spid="2693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300"/>
                            </p:stCondLst>
                            <p:childTnLst>
                              <p:par>
                                <p:cTn id="58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" fill="hold"/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" fill="hold"/>
                                        <p:tgtEl>
                                          <p:spTgt spid="269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700"/>
                            </p:stCondLst>
                            <p:childTnLst>
                              <p:par>
                                <p:cTn id="64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" fill="hold"/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9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69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69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900"/>
                            </p:stCondLst>
                            <p:childTnLst>
                              <p:par>
                                <p:cTn id="72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"/>
                                        <p:tgtEl>
                                          <p:spTgt spid="26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1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10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9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1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9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600"/>
                            </p:stCondLst>
                            <p:childTnLst>
                              <p:par>
                                <p:cTn id="9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9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10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9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600"/>
                            </p:stCondLst>
                            <p:childTnLst>
                              <p:par>
                                <p:cTn id="10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9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100"/>
                            </p:stCondLst>
                            <p:childTnLst>
                              <p:par>
                                <p:cTn id="1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9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600"/>
                            </p:stCondLst>
                            <p:childTnLst>
                              <p:par>
                                <p:cTn id="117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9" dur="200"/>
                                        <p:tgtEl>
                                          <p:spTgt spid="26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800"/>
                            </p:stCondLst>
                            <p:childTnLst>
                              <p:par>
                                <p:cTn id="121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3" dur="200"/>
                                        <p:tgtEl>
                                          <p:spTgt spid="26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5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200"/>
                                        <p:tgtEl>
                                          <p:spTgt spid="26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200"/>
                            </p:stCondLst>
                            <p:childTnLst>
                              <p:par>
                                <p:cTn id="129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1" dur="200"/>
                                        <p:tgtEl>
                                          <p:spTgt spid="26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400"/>
                            </p:stCondLst>
                            <p:childTnLst>
                              <p:par>
                                <p:cTn id="133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5" dur="200"/>
                                        <p:tgtEl>
                                          <p:spTgt spid="26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600"/>
                            </p:stCondLst>
                            <p:childTnLst>
                              <p:par>
                                <p:cTn id="1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6600"/>
                            </p:stCondLst>
                            <p:childTnLst>
                              <p:par>
                                <p:cTn id="1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269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269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8600"/>
                            </p:stCondLst>
                            <p:childTnLst>
                              <p:par>
                                <p:cTn id="14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69 0.09249 C -0.03594 0.08694 -0.03768 0.08532 -0.04046 0.08116 C -0.0441 0.07584 -0.04584 0.07075 -0.05018 0.06844 C -0.05539 0.06012 -0.04792 0.07168 -0.05608 0.06058 C -0.05886 0.05688 -0.0599 0.05272 -0.06303 0.04925 C -0.06494 0.04463 -0.06546 0.04023 -0.06771 0.0363 C -0.06997 0.02543 -0.06841 0.02913 -0.07171 0.02358 C -0.07292 0.01734 -0.07448 0.01387 -0.07744 0.00925 C -0.07917 0.00254 -0.07952 -0.00347 -0.0823 -0.00855 C -0.0849 -0.02035 -0.0875 -0.04116 -0.09306 -0.04994 C -0.0948 -0.05827 -0.09358 -0.05387 -0.09792 -0.06451 C -0.09862 -0.0659 -0.1 -0.06913 -0.1 -0.0689 C -0.10035 -0.07075 -0.10035 -0.07237 -0.10087 -0.07376 C -0.10122 -0.07514 -0.10244 -0.07584 -0.10296 -0.07722 C -0.10417 -0.08185 -0.10487 -0.08694 -0.10573 -0.09156 C -0.10556 -0.10682 -0.10539 -0.12254 -0.10487 -0.13803 C -0.10434 -0.14959 -0.09844 -0.16994 -0.09306 -0.17803 C -0.09167 -0.18058 -0.08959 -0.18266 -0.0882 -0.1859 C -0.08594 -0.19121 -0.08507 -0.19329 -0.08143 -0.19537 C -0.07865 -0.20023 -0.07483 -0.20185 -0.07049 -0.20347 C -0.06806 -0.20439 -0.06303 -0.20647 -0.06303 -0.20647 C -0.0507 -0.20601 -0.03872 -0.20647 -0.02674 -0.20509 C -0.02448 -0.20462 -0.0198 -0.20023 -0.0198 -0.20023 L -0.02188 -0.16347 " pathEditMode="relative" rAng="0" ptsTypes="ffffffffffffffffffffffAA">
                                      <p:cBhvr>
                                        <p:cTn id="148" dur="2000" fill="hold"/>
                                        <p:tgtEl>
                                          <p:spTgt spid="269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9351"/>
                </p:tgtEl>
              </p:cMediaNode>
            </p:audio>
          </p:childTnLst>
        </p:cTn>
      </p:par>
    </p:tnLst>
    <p:bldLst>
      <p:bldP spid="269318" grpId="0" animBg="1"/>
      <p:bldP spid="269319" grpId="0" animBg="1" autoUpdateAnimBg="0"/>
      <p:bldP spid="269320" grpId="0" animBg="1" autoUpdateAnimBg="0"/>
      <p:bldP spid="269321" grpId="0" animBg="1" autoUpdateAnimBg="0"/>
      <p:bldP spid="269322" grpId="0" animBg="1" autoUpdateAnimBg="0"/>
      <p:bldP spid="269323" grpId="0" animBg="1"/>
      <p:bldP spid="269324" grpId="0" animBg="1"/>
      <p:bldP spid="269325" grpId="0" animBg="1"/>
      <p:bldP spid="269326" grpId="0" animBg="1"/>
      <p:bldP spid="269327" grpId="0" animBg="1"/>
      <p:bldP spid="269328" grpId="0" animBg="1" autoUpdateAnimBg="0"/>
      <p:bldP spid="269329" grpId="0" animBg="1" autoUpdateAnimBg="0"/>
      <p:bldP spid="269329" grpId="1" animBg="1"/>
      <p:bldP spid="269330" grpId="0" animBg="1" autoUpdateAnimBg="0"/>
      <p:bldP spid="269331" grpId="0" animBg="1"/>
      <p:bldP spid="269332" grpId="0" animBg="1"/>
      <p:bldP spid="269333" grpId="0" animBg="1"/>
      <p:bldP spid="269334" grpId="0" animBg="1"/>
      <p:bldP spid="269335" grpId="0" animBg="1"/>
      <p:bldP spid="269336" grpId="0" animBg="1"/>
      <p:bldP spid="269337" grpId="0" animBg="1"/>
      <p:bldP spid="269338" grpId="0" animBg="1"/>
      <p:bldP spid="269339" grpId="0" animBg="1"/>
      <p:bldP spid="269340" grpId="0" animBg="1"/>
      <p:bldP spid="269341" grpId="0" animBg="1"/>
      <p:bldP spid="269343" grpId="0" animBg="1"/>
      <p:bldP spid="269344" grpId="0" animBg="1"/>
      <p:bldP spid="269345" grpId="0" animBg="1"/>
      <p:bldP spid="269346" grpId="0" animBg="1"/>
      <p:bldP spid="269347" grpId="0" animBg="1"/>
      <p:bldP spid="269348" grpId="0" animBg="1"/>
      <p:bldP spid="269349" grpId="0" animBg="1"/>
      <p:bldP spid="269350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 Box 2"/>
          <p:cNvSpPr txBox="1">
            <a:spLocks noChangeArrowheads="1"/>
          </p:cNvSpPr>
          <p:nvPr/>
        </p:nvSpPr>
        <p:spPr bwMode="auto">
          <a:xfrm>
            <a:off x="1219200" y="812800"/>
            <a:ext cx="660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pt-BR" sz="2000" i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41338" y="3886200"/>
            <a:ext cx="819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2000">
              <a:solidFill>
                <a:srgbClr val="993300"/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605338" y="3886200"/>
            <a:ext cx="237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2000">
              <a:solidFill>
                <a:srgbClr val="993300"/>
              </a:solidFill>
            </a:endParaRPr>
          </a:p>
        </p:txBody>
      </p:sp>
      <p:pic>
        <p:nvPicPr>
          <p:cNvPr id="26629" name="Picture 5" descr="msotw9_temp0"/>
          <p:cNvPicPr>
            <a:picLocks noChangeAspect="1" noChangeArrowheads="1"/>
          </p:cNvPicPr>
          <p:nvPr/>
        </p:nvPicPr>
        <p:blipFill>
          <a:blip r:embed="rId3" cstate="print"/>
          <a:srcRect l="1462" t="1176" r="352" b="2794"/>
          <a:stretch>
            <a:fillRect/>
          </a:stretch>
        </p:blipFill>
        <p:spPr bwMode="auto">
          <a:xfrm>
            <a:off x="250825" y="434975"/>
            <a:ext cx="8713788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0342" name="Rectangle 6"/>
          <p:cNvSpPr>
            <a:spLocks noChangeArrowheads="1"/>
          </p:cNvSpPr>
          <p:nvPr/>
        </p:nvSpPr>
        <p:spPr bwMode="auto">
          <a:xfrm>
            <a:off x="431800" y="5726113"/>
            <a:ext cx="3348038" cy="366712"/>
          </a:xfrm>
          <a:prstGeom prst="rect">
            <a:avLst/>
          </a:prstGeom>
          <a:solidFill>
            <a:srgbClr val="DDEC6A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Impact" pitchFamily="34" charset="0"/>
              </a:rPr>
              <a:t>do livro do DR. MAURÍCIO</a:t>
            </a:r>
            <a:endParaRPr lang="pt-BR" sz="2400" dirty="0">
              <a:ln>
                <a:solidFill>
                  <a:sysClr val="windowText" lastClr="000000"/>
                </a:solidFill>
              </a:ln>
              <a:solidFill>
                <a:srgbClr val="FFFF99"/>
              </a:solidFill>
              <a:latin typeface="Impact" pitchFamily="34" charset="0"/>
            </a:endParaRPr>
          </a:p>
        </p:txBody>
      </p:sp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395288" y="6092825"/>
            <a:ext cx="8424862" cy="369888"/>
          </a:xfrm>
          <a:prstGeom prst="rect">
            <a:avLst/>
          </a:prstGeom>
          <a:solidFill>
            <a:srgbClr val="DDEC6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dirty="0">
                <a:solidFill>
                  <a:schemeClr val="tx2"/>
                </a:solidFill>
                <a:latin typeface="Impact" pitchFamily="34" charset="0"/>
              </a:rPr>
              <a:t>VÁRIOS ESPÍRITOS SÃO TRAZIDOS POR TRABALHADORES DO ESPAÇO</a:t>
            </a:r>
            <a:endParaRPr lang="pt-BR" sz="2000" dirty="0">
              <a:solidFill>
                <a:schemeClr val="tx2"/>
              </a:solidFill>
              <a:latin typeface="Impact" pitchFamily="34" charset="0"/>
            </a:endParaRPr>
          </a:p>
        </p:txBody>
      </p:sp>
      <p:sp>
        <p:nvSpPr>
          <p:cNvPr id="270344" name="AutoShape 8"/>
          <p:cNvSpPr>
            <a:spLocks noChangeArrowheads="1"/>
          </p:cNvSpPr>
          <p:nvPr/>
        </p:nvSpPr>
        <p:spPr bwMode="auto">
          <a:xfrm rot="1338613">
            <a:off x="287338" y="774700"/>
            <a:ext cx="2176462" cy="533400"/>
          </a:xfrm>
          <a:prstGeom prst="rightArrow">
            <a:avLst>
              <a:gd name="adj1" fmla="val 50000"/>
              <a:gd name="adj2" fmla="val 125206"/>
            </a:avLst>
          </a:prstGeom>
          <a:solidFill>
            <a:srgbClr val="DDEC6A">
              <a:alpha val="47058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pt-BR" sz="1600" dirty="0">
                <a:solidFill>
                  <a:schemeClr val="tx2"/>
                </a:solidFill>
                <a:latin typeface="Impact" pitchFamily="34" charset="0"/>
              </a:rPr>
              <a:t>Grupo em prece</a:t>
            </a:r>
            <a:endParaRPr lang="pt-BR" dirty="0">
              <a:solidFill>
                <a:schemeClr val="tx2"/>
              </a:solidFill>
              <a:latin typeface="Impact" pitchFamily="34" charset="0"/>
            </a:endParaRPr>
          </a:p>
        </p:txBody>
      </p:sp>
      <p:sp>
        <p:nvSpPr>
          <p:cNvPr id="270345" name="AutoShape 9"/>
          <p:cNvSpPr>
            <a:spLocks noChangeArrowheads="1"/>
          </p:cNvSpPr>
          <p:nvPr/>
        </p:nvSpPr>
        <p:spPr bwMode="auto">
          <a:xfrm>
            <a:off x="3924300" y="985838"/>
            <a:ext cx="2359025" cy="1211262"/>
          </a:xfrm>
          <a:prstGeom prst="rightArrow">
            <a:avLst>
              <a:gd name="adj1" fmla="val 50000"/>
              <a:gd name="adj2" fmla="val 84215"/>
            </a:avLst>
          </a:prstGeom>
          <a:solidFill>
            <a:srgbClr val="DDEC6A">
              <a:alpha val="30196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pt-BR" sz="1600" dirty="0">
                <a:solidFill>
                  <a:schemeClr val="tx2"/>
                </a:solidFill>
                <a:latin typeface="Impact" pitchFamily="34" charset="0"/>
              </a:rPr>
              <a:t>Passe no encarnado desliga o </a:t>
            </a:r>
            <a:r>
              <a:rPr lang="pt-BR" sz="1600" dirty="0" smtClean="0">
                <a:solidFill>
                  <a:schemeClr val="tx2"/>
                </a:solidFill>
                <a:latin typeface="Impact" pitchFamily="34" charset="0"/>
              </a:rPr>
              <a:t>Espírito</a:t>
            </a:r>
            <a:endParaRPr lang="pt-BR" dirty="0">
              <a:solidFill>
                <a:schemeClr val="tx2"/>
              </a:solidFill>
              <a:latin typeface="Impact" pitchFamily="34" charset="0"/>
            </a:endParaRPr>
          </a:p>
        </p:txBody>
      </p:sp>
      <p:sp>
        <p:nvSpPr>
          <p:cNvPr id="270346" name="AutoShape 10"/>
          <p:cNvSpPr>
            <a:spLocks noChangeArrowheads="1"/>
          </p:cNvSpPr>
          <p:nvPr/>
        </p:nvSpPr>
        <p:spPr bwMode="auto">
          <a:xfrm>
            <a:off x="3924300" y="2055813"/>
            <a:ext cx="1863725" cy="868362"/>
          </a:xfrm>
          <a:prstGeom prst="rightArrow">
            <a:avLst>
              <a:gd name="adj1" fmla="val 50000"/>
              <a:gd name="adj2" fmla="val 66554"/>
            </a:avLst>
          </a:prstGeom>
          <a:solidFill>
            <a:srgbClr val="DDEC6A">
              <a:alpha val="47058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pt-BR" sz="1600" dirty="0">
                <a:solidFill>
                  <a:schemeClr val="tx2"/>
                </a:solidFill>
                <a:latin typeface="Impact" pitchFamily="34" charset="0"/>
              </a:rPr>
              <a:t>Que é atraído                            pela corrente</a:t>
            </a:r>
            <a:endParaRPr lang="pt-BR" dirty="0">
              <a:solidFill>
                <a:schemeClr val="tx2"/>
              </a:solidFill>
              <a:latin typeface="Impact" pitchFamily="34" charset="0"/>
            </a:endParaRPr>
          </a:p>
        </p:txBody>
      </p:sp>
      <p:sp>
        <p:nvSpPr>
          <p:cNvPr id="270347" name="AutoShape 11"/>
          <p:cNvSpPr>
            <a:spLocks noChangeArrowheads="1"/>
          </p:cNvSpPr>
          <p:nvPr/>
        </p:nvSpPr>
        <p:spPr bwMode="auto">
          <a:xfrm>
            <a:off x="2408238" y="530225"/>
            <a:ext cx="1587500" cy="996559"/>
          </a:xfrm>
          <a:prstGeom prst="rightArrow">
            <a:avLst>
              <a:gd name="adj1" fmla="val 50000"/>
              <a:gd name="adj2" fmla="val 51303"/>
            </a:avLst>
          </a:prstGeom>
          <a:solidFill>
            <a:srgbClr val="DDEC6A">
              <a:alpha val="47058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pt-BR" dirty="0">
                <a:solidFill>
                  <a:schemeClr val="tx2"/>
                </a:solidFill>
                <a:latin typeface="Impact" pitchFamily="34" charset="0"/>
              </a:rPr>
              <a:t>Vibração</a:t>
            </a:r>
          </a:p>
          <a:p>
            <a:pPr>
              <a:lnSpc>
                <a:spcPct val="70000"/>
              </a:lnSpc>
            </a:pPr>
            <a:r>
              <a:rPr lang="pt-BR" dirty="0">
                <a:solidFill>
                  <a:schemeClr val="tx2"/>
                </a:solidFill>
                <a:latin typeface="Impact" pitchFamily="34" charset="0"/>
              </a:rPr>
              <a:t> da prece</a:t>
            </a:r>
            <a:endParaRPr lang="pt-BR" sz="2000" dirty="0">
              <a:solidFill>
                <a:schemeClr val="tx2"/>
              </a:solidFill>
              <a:latin typeface="Impact" pitchFamily="34" charset="0"/>
            </a:endParaRPr>
          </a:p>
        </p:txBody>
      </p:sp>
      <p:sp>
        <p:nvSpPr>
          <p:cNvPr id="270348" name="AutoShape 12"/>
          <p:cNvSpPr>
            <a:spLocks noChangeArrowheads="1"/>
          </p:cNvSpPr>
          <p:nvPr/>
        </p:nvSpPr>
        <p:spPr bwMode="auto">
          <a:xfrm>
            <a:off x="684213" y="4540250"/>
            <a:ext cx="7704137" cy="442913"/>
          </a:xfrm>
          <a:prstGeom prst="roundRect">
            <a:avLst>
              <a:gd name="adj" fmla="val 30032"/>
            </a:avLst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270349" name="AutoShape 13"/>
          <p:cNvSpPr>
            <a:spLocks noChangeArrowheads="1"/>
          </p:cNvSpPr>
          <p:nvPr/>
        </p:nvSpPr>
        <p:spPr bwMode="auto">
          <a:xfrm>
            <a:off x="1403350" y="4454525"/>
            <a:ext cx="6264275" cy="469900"/>
          </a:xfrm>
          <a:prstGeom prst="roundRect">
            <a:avLst>
              <a:gd name="adj" fmla="val 37273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270350" name="AutoShape 14"/>
          <p:cNvSpPr>
            <a:spLocks noChangeArrowheads="1"/>
          </p:cNvSpPr>
          <p:nvPr/>
        </p:nvSpPr>
        <p:spPr bwMode="auto">
          <a:xfrm>
            <a:off x="2411413" y="4471988"/>
            <a:ext cx="4248150" cy="433387"/>
          </a:xfrm>
          <a:prstGeom prst="roundRect">
            <a:avLst>
              <a:gd name="adj" fmla="val 26319"/>
            </a:avLst>
          </a:prstGeom>
          <a:noFill/>
          <a:ln w="38100">
            <a:solidFill>
              <a:srgbClr val="FF66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270351" name="AutoShape 15"/>
          <p:cNvSpPr>
            <a:spLocks noChangeArrowheads="1"/>
          </p:cNvSpPr>
          <p:nvPr/>
        </p:nvSpPr>
        <p:spPr bwMode="auto">
          <a:xfrm>
            <a:off x="2987675" y="4419600"/>
            <a:ext cx="3024188" cy="465138"/>
          </a:xfrm>
          <a:prstGeom prst="roundRect">
            <a:avLst>
              <a:gd name="adj" fmla="val 35625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270352" name="Oval 16"/>
          <p:cNvSpPr>
            <a:spLocks noChangeArrowheads="1"/>
          </p:cNvSpPr>
          <p:nvPr/>
        </p:nvSpPr>
        <p:spPr bwMode="auto">
          <a:xfrm rot="3360524">
            <a:off x="3732213" y="4398962"/>
            <a:ext cx="1728788" cy="519113"/>
          </a:xfrm>
          <a:prstGeom prst="ellipse">
            <a:avLst/>
          </a:prstGeom>
          <a:solidFill>
            <a:srgbClr val="DDEC6A">
              <a:alpha val="23921"/>
            </a:srgbClr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270353" name="Oval 17"/>
          <p:cNvSpPr>
            <a:spLocks noChangeArrowheads="1"/>
          </p:cNvSpPr>
          <p:nvPr/>
        </p:nvSpPr>
        <p:spPr bwMode="auto">
          <a:xfrm rot="3360524">
            <a:off x="1501775" y="1371601"/>
            <a:ext cx="1728787" cy="519112"/>
          </a:xfrm>
          <a:prstGeom prst="ellipse">
            <a:avLst/>
          </a:prstGeom>
          <a:solidFill>
            <a:srgbClr val="DDEC6A">
              <a:alpha val="23921"/>
            </a:srgbClr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270354" name="Oval 18"/>
          <p:cNvSpPr>
            <a:spLocks noChangeArrowheads="1"/>
          </p:cNvSpPr>
          <p:nvPr/>
        </p:nvSpPr>
        <p:spPr bwMode="auto">
          <a:xfrm rot="-1064711">
            <a:off x="5940425" y="1476375"/>
            <a:ext cx="936625" cy="519113"/>
          </a:xfrm>
          <a:prstGeom prst="ellipse">
            <a:avLst/>
          </a:prstGeom>
          <a:solidFill>
            <a:srgbClr val="DDEC6A">
              <a:alpha val="23921"/>
            </a:srgbClr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pic>
        <p:nvPicPr>
          <p:cNvPr id="270355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99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4263" y="64182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03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"/>
                                        <p:tgtEl>
                                          <p:spTgt spid="270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"/>
                                        <p:tgtEl>
                                          <p:spTgt spid="270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"/>
                                        <p:tgtEl>
                                          <p:spTgt spid="270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" fill="hold"/>
                                        <p:tgtEl>
                                          <p:spTgt spid="270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" fill="hold"/>
                                        <p:tgtEl>
                                          <p:spTgt spid="270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" fill="hold"/>
                                        <p:tgtEl>
                                          <p:spTgt spid="270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"/>
                                        <p:tgtEl>
                                          <p:spTgt spid="270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0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0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900"/>
                            </p:stCondLst>
                            <p:childTnLst>
                              <p:par>
                                <p:cTn id="48" presetID="2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2703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703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03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52" dur="500" fill="hold"/>
                                        <p:tgtEl>
                                          <p:spTgt spid="2703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300"/>
                            </p:stCondLst>
                            <p:childTnLst>
                              <p:par>
                                <p:cTn id="6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7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800"/>
                            </p:stCondLst>
                            <p:childTnLst>
                              <p:par>
                                <p:cTn id="7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795E-6 -5.78035E-7 L -0.2493 0.3403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8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0355"/>
                </p:tgtEl>
              </p:cMediaNode>
            </p:audio>
          </p:childTnLst>
        </p:cTn>
      </p:par>
    </p:tnLst>
    <p:bldLst>
      <p:bldP spid="270342" grpId="0" animBg="1" autoUpdateAnimBg="0"/>
      <p:bldP spid="270343" grpId="0" animBg="1" autoUpdateAnimBg="0"/>
      <p:bldP spid="270344" grpId="0" animBg="1" autoUpdateAnimBg="0"/>
      <p:bldP spid="270345" grpId="0" animBg="1" autoUpdateAnimBg="0"/>
      <p:bldP spid="270345" grpId="1" animBg="1"/>
      <p:bldP spid="270346" grpId="0" animBg="1" autoUpdateAnimBg="0"/>
      <p:bldP spid="270346" grpId="1" animBg="1"/>
      <p:bldP spid="270347" grpId="0" animBg="1" autoUpdateAnimBg="0"/>
      <p:bldP spid="270347" grpId="1"/>
      <p:bldP spid="270348" grpId="0" animBg="1"/>
      <p:bldP spid="270349" grpId="0" animBg="1"/>
      <p:bldP spid="270350" grpId="0" animBg="1"/>
      <p:bldP spid="270351" grpId="0" animBg="1"/>
      <p:bldP spid="270352" grpId="0" animBg="1"/>
      <p:bldP spid="270353" grpId="0" animBg="1"/>
      <p:bldP spid="2703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149600" y="4219575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2400"/>
          </a:p>
        </p:txBody>
      </p:sp>
      <p:pic>
        <p:nvPicPr>
          <p:cNvPr id="27651" name="Picture 3" descr="msotw9_temp0"/>
          <p:cNvPicPr>
            <a:picLocks noChangeAspect="1" noChangeArrowheads="1"/>
          </p:cNvPicPr>
          <p:nvPr/>
        </p:nvPicPr>
        <p:blipFill>
          <a:blip r:embed="rId3" cstate="print"/>
          <a:srcRect l="890" r="890" b="2756"/>
          <a:stretch>
            <a:fillRect/>
          </a:stretch>
        </p:blipFill>
        <p:spPr bwMode="auto">
          <a:xfrm>
            <a:off x="250825" y="420688"/>
            <a:ext cx="8713788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msotw9_temp0"/>
          <p:cNvPicPr>
            <a:picLocks noChangeAspect="1" noChangeArrowheads="1"/>
          </p:cNvPicPr>
          <p:nvPr/>
        </p:nvPicPr>
        <p:blipFill>
          <a:blip r:embed="rId4" cstate="print"/>
          <a:srcRect l="1151" t="2782" r="1151" b="2380"/>
          <a:stretch>
            <a:fillRect/>
          </a:stretch>
        </p:blipFill>
        <p:spPr bwMode="auto">
          <a:xfrm>
            <a:off x="250825" y="3860800"/>
            <a:ext cx="87137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717" name="Rectangle 5"/>
          <p:cNvSpPr>
            <a:spLocks noChangeArrowheads="1"/>
          </p:cNvSpPr>
          <p:nvPr/>
        </p:nvSpPr>
        <p:spPr bwMode="auto">
          <a:xfrm>
            <a:off x="280988" y="476250"/>
            <a:ext cx="2203450" cy="501676"/>
          </a:xfrm>
          <a:prstGeom prst="rect">
            <a:avLst/>
          </a:prstGeom>
          <a:solidFill>
            <a:srgbClr val="DDEC6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pt-BR" dirty="0">
                <a:solidFill>
                  <a:schemeClr val="tx2"/>
                </a:solidFill>
                <a:latin typeface="Impact" pitchFamily="34" charset="0"/>
              </a:rPr>
              <a:t>Do livro do DR. MAURÍCIO</a:t>
            </a:r>
            <a:endParaRPr lang="pt-BR" sz="2000" dirty="0">
              <a:solidFill>
                <a:schemeClr val="tx2"/>
              </a:solidFill>
              <a:latin typeface="Impact" pitchFamily="34" charset="0"/>
            </a:endParaRPr>
          </a:p>
        </p:txBody>
      </p:sp>
      <p:sp>
        <p:nvSpPr>
          <p:cNvPr id="243718" name="Rectangle 6"/>
          <p:cNvSpPr>
            <a:spLocks noChangeArrowheads="1"/>
          </p:cNvSpPr>
          <p:nvPr/>
        </p:nvSpPr>
        <p:spPr bwMode="auto">
          <a:xfrm>
            <a:off x="250825" y="3708400"/>
            <a:ext cx="8713788" cy="368300"/>
          </a:xfrm>
          <a:prstGeom prst="rect">
            <a:avLst/>
          </a:prstGeom>
          <a:solidFill>
            <a:srgbClr val="DDEC6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dirty="0">
                <a:solidFill>
                  <a:schemeClr val="tx2"/>
                </a:solidFill>
                <a:latin typeface="Impact" pitchFamily="34" charset="0"/>
              </a:rPr>
              <a:t>ESPÍRITOS SOFREDORES </a:t>
            </a:r>
            <a:r>
              <a:rPr lang="pt-BR" i="1" dirty="0">
                <a:solidFill>
                  <a:schemeClr val="tx2"/>
                </a:solidFill>
                <a:latin typeface="Impact" pitchFamily="34" charset="0"/>
              </a:rPr>
              <a:t>(escuros)</a:t>
            </a:r>
            <a:r>
              <a:rPr lang="pt-BR" dirty="0">
                <a:solidFill>
                  <a:schemeClr val="tx2"/>
                </a:solidFill>
                <a:latin typeface="Impact" pitchFamily="34" charset="0"/>
              </a:rPr>
              <a:t> SEPARADOS POR FAIXAS VIBRATÓRIAS </a:t>
            </a:r>
            <a:endParaRPr lang="pt-BR" sz="2000" dirty="0">
              <a:solidFill>
                <a:schemeClr val="tx2"/>
              </a:solidFill>
              <a:latin typeface="Impact" pitchFamily="34" charset="0"/>
            </a:endParaRPr>
          </a:p>
        </p:txBody>
      </p:sp>
      <p:pic>
        <p:nvPicPr>
          <p:cNvPr id="243721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408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2513" y="6327775"/>
            <a:ext cx="27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722" name="AutoShape 10"/>
          <p:cNvSpPr>
            <a:spLocks noChangeArrowheads="1"/>
          </p:cNvSpPr>
          <p:nvPr/>
        </p:nvSpPr>
        <p:spPr bwMode="auto">
          <a:xfrm>
            <a:off x="1308100" y="1885950"/>
            <a:ext cx="6464300" cy="520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4" y="10800"/>
                </a:moveTo>
                <a:cubicBezTo>
                  <a:pt x="1804" y="15768"/>
                  <a:pt x="5832" y="19796"/>
                  <a:pt x="10800" y="19796"/>
                </a:cubicBezTo>
                <a:cubicBezTo>
                  <a:pt x="15768" y="19796"/>
                  <a:pt x="19796" y="15768"/>
                  <a:pt x="19796" y="10800"/>
                </a:cubicBezTo>
                <a:cubicBezTo>
                  <a:pt x="19796" y="5832"/>
                  <a:pt x="15768" y="1804"/>
                  <a:pt x="10800" y="1804"/>
                </a:cubicBezTo>
                <a:cubicBezTo>
                  <a:pt x="5832" y="1804"/>
                  <a:pt x="1804" y="5832"/>
                  <a:pt x="1804" y="10800"/>
                </a:cubicBezTo>
                <a:close/>
              </a:path>
            </a:pathLst>
          </a:custGeom>
          <a:solidFill>
            <a:srgbClr val="666699">
              <a:alpha val="43921"/>
            </a:srgbClr>
          </a:solidFill>
          <a:ln w="38100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243723" name="AutoShape 11"/>
          <p:cNvSpPr>
            <a:spLocks noChangeArrowheads="1"/>
          </p:cNvSpPr>
          <p:nvPr/>
        </p:nvSpPr>
        <p:spPr bwMode="auto">
          <a:xfrm>
            <a:off x="2908300" y="1765300"/>
            <a:ext cx="3455988" cy="5191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4" y="10800"/>
                </a:moveTo>
                <a:cubicBezTo>
                  <a:pt x="1804" y="15768"/>
                  <a:pt x="5832" y="19796"/>
                  <a:pt x="10800" y="19796"/>
                </a:cubicBezTo>
                <a:cubicBezTo>
                  <a:pt x="15768" y="19796"/>
                  <a:pt x="19796" y="15768"/>
                  <a:pt x="19796" y="10800"/>
                </a:cubicBezTo>
                <a:cubicBezTo>
                  <a:pt x="19796" y="5832"/>
                  <a:pt x="15768" y="1804"/>
                  <a:pt x="10800" y="1804"/>
                </a:cubicBezTo>
                <a:cubicBezTo>
                  <a:pt x="5832" y="1804"/>
                  <a:pt x="1804" y="5832"/>
                  <a:pt x="1804" y="10800"/>
                </a:cubicBezTo>
                <a:close/>
              </a:path>
            </a:pathLst>
          </a:custGeom>
          <a:solidFill>
            <a:srgbClr val="FF9900">
              <a:alpha val="43921"/>
            </a:srgbClr>
          </a:solidFill>
          <a:ln w="38100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243724" name="AutoShape 12"/>
          <p:cNvSpPr>
            <a:spLocks noChangeArrowheads="1"/>
          </p:cNvSpPr>
          <p:nvPr/>
        </p:nvSpPr>
        <p:spPr bwMode="auto">
          <a:xfrm>
            <a:off x="698500" y="5243513"/>
            <a:ext cx="7872413" cy="520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63" y="10800"/>
                </a:moveTo>
                <a:cubicBezTo>
                  <a:pt x="1763" y="15791"/>
                  <a:pt x="5809" y="19837"/>
                  <a:pt x="10800" y="19837"/>
                </a:cubicBezTo>
                <a:cubicBezTo>
                  <a:pt x="15791" y="19837"/>
                  <a:pt x="19837" y="15791"/>
                  <a:pt x="19837" y="10800"/>
                </a:cubicBezTo>
                <a:cubicBezTo>
                  <a:pt x="19837" y="5809"/>
                  <a:pt x="15791" y="1763"/>
                  <a:pt x="10800" y="1763"/>
                </a:cubicBezTo>
                <a:cubicBezTo>
                  <a:pt x="5809" y="1763"/>
                  <a:pt x="1763" y="5809"/>
                  <a:pt x="1763" y="10800"/>
                </a:cubicBezTo>
                <a:close/>
              </a:path>
            </a:pathLst>
          </a:custGeom>
          <a:solidFill>
            <a:srgbClr val="666699">
              <a:alpha val="43921"/>
            </a:srgbClr>
          </a:solidFill>
          <a:ln w="38100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37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"/>
                                        <p:tgtEl>
                                          <p:spTgt spid="24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"/>
                                        <p:tgtEl>
                                          <p:spTgt spid="24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"/>
                                        <p:tgtEl>
                                          <p:spTgt spid="24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3721"/>
                </p:tgtEl>
              </p:cMediaNode>
            </p:audio>
          </p:childTnLst>
        </p:cTn>
      </p:par>
    </p:tnLst>
    <p:bldLst>
      <p:bldP spid="243717" grpId="0" animBg="1" autoUpdateAnimBg="0"/>
      <p:bldP spid="243718" grpId="0" animBg="1" autoUpdateAnimBg="0"/>
      <p:bldP spid="243722" grpId="0" animBg="1"/>
      <p:bldP spid="243723" grpId="0" animBg="1"/>
      <p:bldP spid="2437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102" descr="msotw9_temp0"/>
          <p:cNvPicPr>
            <a:picLocks noChangeAspect="1" noChangeArrowheads="1"/>
          </p:cNvPicPr>
          <p:nvPr/>
        </p:nvPicPr>
        <p:blipFill>
          <a:blip r:embed="rId3" cstate="print"/>
          <a:srcRect l="1151" r="1151" b="3798"/>
          <a:stretch>
            <a:fillRect/>
          </a:stretch>
        </p:blipFill>
        <p:spPr bwMode="auto">
          <a:xfrm>
            <a:off x="250825" y="981075"/>
            <a:ext cx="8713788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61" name="Rectangle 4105"/>
          <p:cNvSpPr>
            <a:spLocks noChangeArrowheads="1"/>
          </p:cNvSpPr>
          <p:nvPr/>
        </p:nvSpPr>
        <p:spPr bwMode="auto">
          <a:xfrm>
            <a:off x="250825" y="420688"/>
            <a:ext cx="8713788" cy="560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i="1" dirty="0">
                <a:latin typeface="Impact" pitchFamily="34" charset="0"/>
              </a:rPr>
              <a:t>A CORRENTE ATRAI E INTERAGE COM OS ESPÍRITOS DURANTE O PASSE,                       </a:t>
            </a:r>
            <a:endParaRPr lang="pt-BR" i="1" dirty="0" smtClean="0">
              <a:latin typeface="Impact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pt-BR" i="1" dirty="0" smtClean="0">
                <a:latin typeface="Impact" pitchFamily="34" charset="0"/>
              </a:rPr>
              <a:t> </a:t>
            </a:r>
            <a:r>
              <a:rPr lang="pt-BR" i="1" dirty="0">
                <a:latin typeface="Impact" pitchFamily="34" charset="0"/>
              </a:rPr>
              <a:t>DURANTE A EVANGELIZAÇÃO DOS ENCARNADOS E ATÉ  NOS LARES</a:t>
            </a:r>
            <a:r>
              <a:rPr lang="pt-BR" dirty="0">
                <a:latin typeface="Impact" pitchFamily="34" charset="0"/>
              </a:rPr>
              <a:t> </a:t>
            </a:r>
            <a:endParaRPr lang="pt-BR" sz="2000" dirty="0">
              <a:latin typeface="Impact" pitchFamily="34" charset="0"/>
            </a:endParaRPr>
          </a:p>
        </p:txBody>
      </p:sp>
      <p:sp>
        <p:nvSpPr>
          <p:cNvPr id="125964" name="AutoShape 4108"/>
          <p:cNvSpPr>
            <a:spLocks noChangeArrowheads="1"/>
          </p:cNvSpPr>
          <p:nvPr/>
        </p:nvSpPr>
        <p:spPr bwMode="auto">
          <a:xfrm>
            <a:off x="3100388" y="646113"/>
            <a:ext cx="628650" cy="735012"/>
          </a:xfrm>
          <a:prstGeom prst="leftRightArrow">
            <a:avLst>
              <a:gd name="adj1" fmla="val 50000"/>
              <a:gd name="adj2" fmla="val 36708"/>
            </a:avLst>
          </a:prstGeom>
          <a:solidFill>
            <a:srgbClr val="DDEC6A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25965" name="AutoShape 4109"/>
          <p:cNvSpPr>
            <a:spLocks noChangeArrowheads="1"/>
          </p:cNvSpPr>
          <p:nvPr/>
        </p:nvSpPr>
        <p:spPr bwMode="auto">
          <a:xfrm rot="-2443995">
            <a:off x="2876550" y="4295775"/>
            <a:ext cx="685800" cy="733425"/>
          </a:xfrm>
          <a:prstGeom prst="leftRightArrow">
            <a:avLst>
              <a:gd name="adj1" fmla="val 50000"/>
              <a:gd name="adj2" fmla="val 39917"/>
            </a:avLst>
          </a:prstGeom>
          <a:solidFill>
            <a:srgbClr val="DDEC6A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25966" name="AutoShape 4110"/>
          <p:cNvSpPr>
            <a:spLocks noChangeArrowheads="1"/>
          </p:cNvSpPr>
          <p:nvPr/>
        </p:nvSpPr>
        <p:spPr bwMode="auto">
          <a:xfrm rot="-5400000">
            <a:off x="6573838" y="4235450"/>
            <a:ext cx="796925" cy="733425"/>
          </a:xfrm>
          <a:prstGeom prst="leftRightArrow">
            <a:avLst>
              <a:gd name="adj1" fmla="val 50000"/>
              <a:gd name="adj2" fmla="val 44439"/>
            </a:avLst>
          </a:prstGeom>
          <a:solidFill>
            <a:srgbClr val="DDEC6A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28679" name="Text Box 4111"/>
          <p:cNvSpPr txBox="1">
            <a:spLocks noChangeArrowheads="1"/>
          </p:cNvSpPr>
          <p:nvPr/>
        </p:nvSpPr>
        <p:spPr bwMode="auto">
          <a:xfrm>
            <a:off x="3276600" y="1916113"/>
            <a:ext cx="1008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>
                <a:latin typeface="Impact" pitchFamily="34" charset="0"/>
              </a:rPr>
              <a:t>O PASSE</a:t>
            </a:r>
          </a:p>
        </p:txBody>
      </p:sp>
      <p:sp>
        <p:nvSpPr>
          <p:cNvPr id="28680" name="Text Box 4112"/>
          <p:cNvSpPr txBox="1">
            <a:spLocks noChangeArrowheads="1"/>
          </p:cNvSpPr>
          <p:nvPr/>
        </p:nvSpPr>
        <p:spPr bwMode="auto">
          <a:xfrm>
            <a:off x="284163" y="4221163"/>
            <a:ext cx="2239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>
                <a:latin typeface="Impact" pitchFamily="34" charset="0"/>
              </a:rPr>
              <a:t>A                           EVANGELIZAÇÃO</a:t>
            </a:r>
          </a:p>
        </p:txBody>
      </p:sp>
      <p:sp>
        <p:nvSpPr>
          <p:cNvPr id="28681" name="Text Box 4113"/>
          <p:cNvSpPr txBox="1">
            <a:spLocks noChangeArrowheads="1"/>
          </p:cNvSpPr>
          <p:nvPr/>
        </p:nvSpPr>
        <p:spPr bwMode="auto">
          <a:xfrm>
            <a:off x="5340350" y="4371975"/>
            <a:ext cx="831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>
                <a:latin typeface="Impact" pitchFamily="34" charset="0"/>
              </a:rPr>
              <a:t>O LAR</a:t>
            </a:r>
          </a:p>
        </p:txBody>
      </p:sp>
      <p:pic>
        <p:nvPicPr>
          <p:cNvPr id="125970" name="Picture 411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4055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2513" y="6327775"/>
            <a:ext cx="27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3" name="Text Box 4115"/>
          <p:cNvSpPr txBox="1">
            <a:spLocks noChangeArrowheads="1"/>
          </p:cNvSpPr>
          <p:nvPr/>
        </p:nvSpPr>
        <p:spPr bwMode="auto">
          <a:xfrm>
            <a:off x="5724525" y="1334096"/>
            <a:ext cx="2176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>
                <a:latin typeface="Impact" pitchFamily="34" charset="0"/>
              </a:rPr>
              <a:t>A CORRENTE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59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4752E-7 -8.20809E-6 L 0.11895 -8.20809E-6 " pathEditMode="relative" ptsTypes="AA">
                                      <p:cBhvr>
                                        <p:cTn id="18" dur="50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1537E-6 -5.95376E-6 L 0.19593 -0.20972 " pathEditMode="relative" ptsTypes="AA">
                                      <p:cBhvr>
                                        <p:cTn id="25" dur="5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1243E-6 3.2948E-6 L 1.71243E-6 -0.19931 " pathEditMode="relative" ptsTypes="AA">
                                      <p:cBhvr>
                                        <p:cTn id="32" dur="500" fill="hold"/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5970"/>
                </p:tgtEl>
              </p:cMediaNode>
            </p:audio>
          </p:childTnLst>
        </p:cTn>
      </p:par>
    </p:tnLst>
    <p:bldLst>
      <p:bldP spid="125961" grpId="0" animBg="1" autoUpdateAnimBg="0"/>
      <p:bldP spid="125964" grpId="0" animBg="1"/>
      <p:bldP spid="125964" grpId="1" animBg="1"/>
      <p:bldP spid="125965" grpId="0" animBg="1"/>
      <p:bldP spid="125965" grpId="1" animBg="1"/>
      <p:bldP spid="125966" grpId="0" animBg="1"/>
      <p:bldP spid="12596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06178" name="Text Box 2"/>
          <p:cNvSpPr txBox="1">
            <a:spLocks noChangeArrowheads="1"/>
          </p:cNvSpPr>
          <p:nvPr/>
        </p:nvSpPr>
        <p:spPr bwMode="auto">
          <a:xfrm>
            <a:off x="323850" y="466725"/>
            <a:ext cx="8640763" cy="400110"/>
          </a:xfrm>
          <a:prstGeom prst="rect">
            <a:avLst/>
          </a:prstGeom>
          <a:gradFill rotWithShape="0">
            <a:gsLst>
              <a:gs pos="0">
                <a:srgbClr val="DDEC6A"/>
              </a:gs>
              <a:gs pos="50000">
                <a:srgbClr val="FFFFFF"/>
              </a:gs>
              <a:gs pos="100000">
                <a:srgbClr val="DDEC6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Arial" pitchFamily="34" charset="0"/>
              </a:rPr>
              <a:t>A PREPARAÇÃO</a:t>
            </a:r>
          </a:p>
        </p:txBody>
      </p:sp>
      <p:sp>
        <p:nvSpPr>
          <p:cNvPr id="306181" name="Text Box 5"/>
          <p:cNvSpPr txBox="1">
            <a:spLocks noChangeArrowheads="1"/>
          </p:cNvSpPr>
          <p:nvPr/>
        </p:nvSpPr>
        <p:spPr bwMode="auto">
          <a:xfrm>
            <a:off x="250825" y="2924175"/>
            <a:ext cx="8642350" cy="701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2400" dirty="0">
                <a:latin typeface="Impact" pitchFamily="34" charset="0"/>
              </a:rPr>
              <a:t>1. EXPULSAR </a:t>
            </a:r>
            <a:r>
              <a:rPr lang="pt-BR" sz="2000" dirty="0">
                <a:latin typeface="Impact" pitchFamily="34" charset="0"/>
              </a:rPr>
              <a:t>do seu mundo interior</a:t>
            </a:r>
            <a:r>
              <a:rPr lang="pt-BR" sz="2400" dirty="0">
                <a:latin typeface="Impact" pitchFamily="34" charset="0"/>
              </a:rPr>
              <a:t> </a:t>
            </a:r>
            <a:r>
              <a:rPr lang="pt-BR" sz="2000" dirty="0">
                <a:latin typeface="Impact" pitchFamily="34" charset="0"/>
              </a:rPr>
              <a:t>os remanescentes  das atividades comuns do dia.</a:t>
            </a:r>
            <a:endParaRPr lang="pt-BR" sz="1600" dirty="0">
              <a:latin typeface="Impact" pitchFamily="34" charset="0"/>
            </a:endParaRPr>
          </a:p>
        </p:txBody>
      </p:sp>
      <p:sp>
        <p:nvSpPr>
          <p:cNvPr id="306182" name="Text Box 6"/>
          <p:cNvSpPr txBox="1">
            <a:spLocks noChangeArrowheads="1"/>
          </p:cNvSpPr>
          <p:nvPr/>
        </p:nvSpPr>
        <p:spPr bwMode="auto">
          <a:xfrm>
            <a:off x="250825" y="3795638"/>
            <a:ext cx="8642350" cy="4254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2400" dirty="0">
                <a:latin typeface="Impact" pitchFamily="34" charset="0"/>
              </a:rPr>
              <a:t>2. ABSORVER </a:t>
            </a:r>
            <a:r>
              <a:rPr lang="pt-BR" sz="20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  substâncias renovadoras </a:t>
            </a:r>
            <a:r>
              <a:rPr lang="pt-BR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do  plano espiritual.</a:t>
            </a:r>
            <a:endParaRPr lang="pt-BR" sz="1600" dirty="0">
              <a:latin typeface="Impact" pitchFamily="34" charset="0"/>
            </a:endParaRPr>
          </a:p>
        </p:txBody>
      </p:sp>
      <p:sp>
        <p:nvSpPr>
          <p:cNvPr id="306183" name="Text Box 7"/>
          <p:cNvSpPr txBox="1">
            <a:spLocks noChangeArrowheads="1"/>
          </p:cNvSpPr>
          <p:nvPr/>
        </p:nvSpPr>
        <p:spPr bwMode="auto">
          <a:xfrm>
            <a:off x="250825" y="4437063"/>
            <a:ext cx="8713788" cy="7572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2400" dirty="0">
                <a:latin typeface="Impact" pitchFamily="34" charset="0"/>
              </a:rPr>
              <a:t>3. ORAR</a:t>
            </a:r>
            <a:r>
              <a:rPr lang="pt-BR" sz="2000" dirty="0">
                <a:latin typeface="Impact" pitchFamily="34" charset="0"/>
              </a:rPr>
              <a:t> Para captar prodigioso banho de forças, pela vigorosa                        </a:t>
            </a:r>
            <a:r>
              <a:rPr lang="pt-BR" sz="2000" dirty="0">
                <a:solidFill>
                  <a:srgbClr val="FFCC66"/>
                </a:solidFill>
                <a:latin typeface="Impact" pitchFamily="34" charset="0"/>
              </a:rPr>
              <a:t>.</a:t>
            </a:r>
            <a:r>
              <a:rPr lang="pt-BR" sz="2000" dirty="0">
                <a:latin typeface="Impact" pitchFamily="34" charset="0"/>
              </a:rPr>
              <a:t>                 corrente mental que atrai.</a:t>
            </a:r>
            <a:r>
              <a:rPr lang="pt-BR" sz="2400" dirty="0">
                <a:latin typeface="Impact" pitchFamily="34" charset="0"/>
              </a:rPr>
              <a:t>                                                    </a:t>
            </a:r>
            <a:endParaRPr lang="pt-BR" dirty="0">
              <a:latin typeface="Impact" pitchFamily="34" charset="0"/>
            </a:endParaRPr>
          </a:p>
        </p:txBody>
      </p:sp>
      <p:sp>
        <p:nvSpPr>
          <p:cNvPr id="306184" name="Text Box 8"/>
          <p:cNvSpPr txBox="1">
            <a:spLocks noChangeArrowheads="1"/>
          </p:cNvSpPr>
          <p:nvPr/>
        </p:nvSpPr>
        <p:spPr bwMode="auto">
          <a:xfrm>
            <a:off x="899592" y="5394702"/>
            <a:ext cx="7848871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pt-BR" sz="1400" i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PREPARAÇÃO DOS PASSISTAS CLARA E HENRIQUE</a:t>
            </a:r>
            <a:r>
              <a:rPr lang="pt-BR" sz="2000" dirty="0">
                <a:latin typeface="Impact" pitchFamily="34" charset="0"/>
              </a:rPr>
              <a:t>  </a:t>
            </a:r>
            <a:r>
              <a:rPr lang="pt-BR" sz="1400" i="1" dirty="0">
                <a:solidFill>
                  <a:schemeClr val="tx2"/>
                </a:solidFill>
                <a:latin typeface="Impact" pitchFamily="34" charset="0"/>
              </a:rPr>
              <a:t>ANDRÉ LUIZ </a:t>
            </a:r>
            <a:r>
              <a:rPr lang="pt-BR" sz="1400" i="1" dirty="0" smtClean="0">
                <a:solidFill>
                  <a:schemeClr val="tx2"/>
                </a:solidFill>
                <a:latin typeface="Impact" pitchFamily="34" charset="0"/>
              </a:rPr>
              <a:t>- NOS </a:t>
            </a:r>
            <a:r>
              <a:rPr lang="pt-BR" sz="1400" i="1" dirty="0">
                <a:solidFill>
                  <a:schemeClr val="tx2"/>
                </a:solidFill>
                <a:latin typeface="Impact" pitchFamily="34" charset="0"/>
              </a:rPr>
              <a:t>DOMINIOS DA MEDIUNIDADE   </a:t>
            </a:r>
            <a:r>
              <a:rPr lang="pt-BR" sz="1400" i="1" dirty="0" smtClean="0">
                <a:solidFill>
                  <a:schemeClr val="tx2"/>
                </a:solidFill>
                <a:latin typeface="Impact" pitchFamily="34" charset="0"/>
              </a:rPr>
              <a:t>CAP</a:t>
            </a:r>
            <a:r>
              <a:rPr lang="pt-BR" sz="1400" i="1" dirty="0">
                <a:solidFill>
                  <a:schemeClr val="tx2"/>
                </a:solidFill>
                <a:latin typeface="Impact" pitchFamily="34" charset="0"/>
              </a:rPr>
              <a:t>. 17</a:t>
            </a:r>
            <a:r>
              <a:rPr lang="pt-BR" sz="1400" i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  </a:t>
            </a:r>
            <a:endParaRPr lang="pt-BR" sz="2400" dirty="0">
              <a:latin typeface="Impact" pitchFamily="34" charset="0"/>
            </a:endParaRPr>
          </a:p>
        </p:txBody>
      </p:sp>
      <p:sp>
        <p:nvSpPr>
          <p:cNvPr id="306185" name="Text Box 9"/>
          <p:cNvSpPr txBox="1">
            <a:spLocks noChangeArrowheads="1"/>
          </p:cNvSpPr>
          <p:nvPr/>
        </p:nvSpPr>
        <p:spPr bwMode="auto">
          <a:xfrm>
            <a:off x="250825" y="5991671"/>
            <a:ext cx="8642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Arial" pitchFamily="34" charset="0"/>
              </a:rPr>
              <a:t>TODAS SÃO APLICAVEIS NO INÍCIO DE QUALQUER ATIVIDADE MEDIÚNICA. </a:t>
            </a:r>
            <a:endParaRPr lang="pt-BR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306186" name="Text Box 10"/>
          <p:cNvSpPr txBox="1">
            <a:spLocks noChangeArrowheads="1"/>
          </p:cNvSpPr>
          <p:nvPr/>
        </p:nvSpPr>
        <p:spPr bwMode="auto">
          <a:xfrm>
            <a:off x="6043613" y="1412875"/>
            <a:ext cx="2433637" cy="4238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2400" dirty="0">
                <a:latin typeface="Impact" pitchFamily="34" charset="0"/>
              </a:rPr>
              <a:t>2. ABSORVER</a:t>
            </a:r>
            <a:endParaRPr lang="pt-BR" sz="1600" dirty="0">
              <a:latin typeface="Impact" pitchFamily="34" charset="0"/>
            </a:endParaRPr>
          </a:p>
        </p:txBody>
      </p:sp>
      <p:sp>
        <p:nvSpPr>
          <p:cNvPr id="306187" name="Text Box 11"/>
          <p:cNvSpPr txBox="1">
            <a:spLocks noChangeArrowheads="1"/>
          </p:cNvSpPr>
          <p:nvPr/>
        </p:nvSpPr>
        <p:spPr bwMode="auto">
          <a:xfrm>
            <a:off x="6043613" y="1916113"/>
            <a:ext cx="2433637" cy="4254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2400" dirty="0">
                <a:latin typeface="Impact" pitchFamily="34" charset="0"/>
              </a:rPr>
              <a:t>3. ORAR</a:t>
            </a:r>
            <a:endParaRPr lang="pt-BR" dirty="0">
              <a:latin typeface="Impact" pitchFamily="34" charset="0"/>
            </a:endParaRPr>
          </a:p>
        </p:txBody>
      </p:sp>
      <p:sp>
        <p:nvSpPr>
          <p:cNvPr id="306188" name="Text Box 12"/>
          <p:cNvSpPr txBox="1">
            <a:spLocks noChangeArrowheads="1"/>
          </p:cNvSpPr>
          <p:nvPr/>
        </p:nvSpPr>
        <p:spPr bwMode="auto">
          <a:xfrm>
            <a:off x="6043613" y="908050"/>
            <a:ext cx="2433637" cy="4254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2400" dirty="0">
                <a:latin typeface="Impact" pitchFamily="34" charset="0"/>
              </a:rPr>
              <a:t>1. EXPULSAR</a:t>
            </a:r>
            <a:endParaRPr lang="pt-BR" sz="1600" dirty="0">
              <a:latin typeface="Impact" pitchFamily="34" charset="0"/>
            </a:endParaRPr>
          </a:p>
        </p:txBody>
      </p:sp>
      <p:pic>
        <p:nvPicPr>
          <p:cNvPr id="306189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221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7750" y="6003925"/>
            <a:ext cx="271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190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707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2513" y="6327775"/>
            <a:ext cx="27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9" name="Retângulo 17"/>
          <p:cNvSpPr>
            <a:spLocks noChangeArrowheads="1"/>
          </p:cNvSpPr>
          <p:nvPr/>
        </p:nvSpPr>
        <p:spPr bwMode="auto">
          <a:xfrm>
            <a:off x="155575" y="992922"/>
            <a:ext cx="5568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Que atitude íntima se aplica ao iniciar cada sessão com a Corrente Magnética de </a:t>
            </a:r>
            <a:r>
              <a:rPr lang="pt-BR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Desobessão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?</a:t>
            </a:r>
            <a:endParaRPr lang="pt-BR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6" name="Imagem 15" descr="prece_2.jpg"/>
          <p:cNvPicPr>
            <a:picLocks noChangeAspect="1"/>
          </p:cNvPicPr>
          <p:nvPr/>
        </p:nvPicPr>
        <p:blipFill>
          <a:blip r:embed="rId5" cstate="print"/>
          <a:srcRect l="21395" r="14316"/>
          <a:stretch>
            <a:fillRect/>
          </a:stretch>
        </p:blipFill>
        <p:spPr bwMode="auto">
          <a:xfrm>
            <a:off x="2448083" y="1815241"/>
            <a:ext cx="971789" cy="9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61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6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6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6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6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50"/>
                            </p:stCondLst>
                            <p:childTnLst>
                              <p:par>
                                <p:cTn id="2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6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6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00"/>
                            </p:stCondLst>
                            <p:childTnLst>
                              <p:par>
                                <p:cTn id="3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6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6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6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450"/>
                            </p:stCondLst>
                            <p:childTnLst>
                              <p:par>
                                <p:cTn id="3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3061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6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50"/>
                            </p:stCondLst>
                            <p:childTnLst>
                              <p:par>
                                <p:cTn id="5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6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800"/>
                            </p:stCondLst>
                            <p:childTnLst>
                              <p:par>
                                <p:cTn id="5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6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6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50"/>
                            </p:stCondLst>
                            <p:childTnLst>
                              <p:par>
                                <p:cTn id="6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550"/>
                            </p:stCondLst>
                            <p:childTnLst>
                              <p:par>
                                <p:cTn id="6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0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0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6189"/>
                </p:tgtEl>
              </p:cMediaNode>
            </p:audio>
            <p:audio isNarration="1">
              <p:cMediaNode showWhenStopped="0">
                <p:cTn id="7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6190"/>
                </p:tgtEl>
              </p:cMediaNode>
            </p:audio>
          </p:childTnLst>
        </p:cTn>
      </p:par>
    </p:tnLst>
    <p:bldLst>
      <p:bldP spid="306178" grpId="0" animBg="1"/>
      <p:bldP spid="306181" grpId="0" animBg="1" autoUpdateAnimBg="0"/>
      <p:bldP spid="306185" grpId="0"/>
      <p:bldP spid="317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250825" y="404813"/>
            <a:ext cx="8642350" cy="422552"/>
          </a:xfrm>
          <a:prstGeom prst="rect">
            <a:avLst/>
          </a:prstGeom>
          <a:gradFill rotWithShape="0">
            <a:gsLst>
              <a:gs pos="0">
                <a:srgbClr val="DDEC6A"/>
              </a:gs>
              <a:gs pos="50000">
                <a:srgbClr val="FFFFFF"/>
              </a:gs>
              <a:gs pos="100000">
                <a:srgbClr val="DDEC6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sz="2000" i="1" dirty="0">
                <a:latin typeface="Impact" pitchFamily="34" charset="0"/>
                <a:cs typeface="Arial" pitchFamily="34" charset="0"/>
              </a:rPr>
              <a:t>  </a:t>
            </a:r>
            <a:r>
              <a:rPr lang="pt-BR" sz="2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Arial" pitchFamily="34" charset="0"/>
              </a:rPr>
              <a:t> FORMAÇÃO DE</a:t>
            </a:r>
            <a:r>
              <a:rPr lang="pt-BR" sz="20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Arial" pitchFamily="34" charset="0"/>
              </a:rPr>
              <a:t>  CORRENTES FLUÍDICAS</a:t>
            </a:r>
          </a:p>
        </p:txBody>
      </p:sp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5172075" y="981075"/>
            <a:ext cx="2984500" cy="11382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PRECES 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MENTALIZAÇÕES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3.  </a:t>
            </a: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    UNIR 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OBJETIVOS</a:t>
            </a:r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239713" y="2349500"/>
            <a:ext cx="3756025" cy="289310"/>
          </a:xfrm>
          <a:prstGeom prst="rect">
            <a:avLst/>
          </a:prstGeom>
          <a:solidFill>
            <a:srgbClr val="DDEC6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1600" i="1">
                <a:latin typeface="Impact" pitchFamily="34" charset="0"/>
              </a:rPr>
              <a:t>NOS DOMÍNIOS DA MEDIUNIDADE CAP. 5 -</a:t>
            </a:r>
          </a:p>
        </p:txBody>
      </p:sp>
      <p:sp>
        <p:nvSpPr>
          <p:cNvPr id="307206" name="Text Box 6"/>
          <p:cNvSpPr txBox="1">
            <a:spLocks noChangeArrowheads="1"/>
          </p:cNvSpPr>
          <p:nvPr/>
        </p:nvSpPr>
        <p:spPr bwMode="auto">
          <a:xfrm>
            <a:off x="323528" y="2781300"/>
            <a:ext cx="3864650" cy="2092881"/>
          </a:xfrm>
          <a:prstGeom prst="rect">
            <a:avLst/>
          </a:prstGeom>
          <a:gradFill rotWithShape="1">
            <a:gsLst>
              <a:gs pos="0">
                <a:srgbClr val="ACE5E4">
                  <a:alpha val="0"/>
                </a:srgbClr>
              </a:gs>
              <a:gs pos="50000">
                <a:srgbClr val="FFFFFF">
                  <a:alpha val="42000"/>
                </a:srgbClr>
              </a:gs>
              <a:gs pos="100000">
                <a:srgbClr val="ACE5E4">
                  <a:alpha val="0"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  <a:latin typeface="Impact" pitchFamily="34" charset="0"/>
                <a:cs typeface="Arial" pitchFamily="34" charset="0"/>
              </a:rPr>
              <a:t>... 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Arial" pitchFamily="34" charset="0"/>
              </a:rPr>
              <a:t>Fios de luz brilhante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  <a:latin typeface="Impact" pitchFamily="34" charset="0"/>
                <a:cs typeface="Arial" pitchFamily="34" charset="0"/>
              </a:rPr>
              <a:t>  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ligavam os componentes da mesa </a:t>
            </a:r>
            <a:r>
              <a:rPr lang="pt-BR" sz="20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(10 médiuns) 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dando-nos a perceber </a:t>
            </a:r>
            <a:r>
              <a:rPr lang="pt-BR" sz="20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(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a</a:t>
            </a:r>
            <a:r>
              <a:rPr lang="pt-BR" sz="20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 André Luiz)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  <a:latin typeface="Impact" pitchFamily="34" charset="0"/>
                <a:cs typeface="Arial" pitchFamily="34" charset="0"/>
              </a:rPr>
              <a:t> 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Arial" pitchFamily="34" charset="0"/>
              </a:rPr>
              <a:t>que a prece os reunia 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mais fortemente entre si.</a:t>
            </a:r>
            <a:endParaRPr lang="pt-BR" sz="20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307208" name="Rectangle 8"/>
          <p:cNvSpPr>
            <a:spLocks noChangeArrowheads="1"/>
          </p:cNvSpPr>
          <p:nvPr/>
        </p:nvSpPr>
        <p:spPr bwMode="auto">
          <a:xfrm>
            <a:off x="3340100" y="4797425"/>
            <a:ext cx="1663700" cy="15700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Arial" pitchFamily="34" charset="0"/>
              </a:rPr>
              <a:t>UNIR:</a:t>
            </a:r>
            <a:endParaRPr lang="pt-BR" sz="2400" i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pt-BR" sz="24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Arial" pitchFamily="34" charset="0"/>
              </a:rPr>
              <a:t>Intenção</a:t>
            </a:r>
          </a:p>
          <a:p>
            <a:pPr algn="ctr">
              <a:lnSpc>
                <a:spcPct val="80000"/>
              </a:lnSpc>
              <a:defRPr/>
            </a:pPr>
            <a:r>
              <a:rPr lang="pt-BR" sz="24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Arial" pitchFamily="34" charset="0"/>
              </a:rPr>
              <a:t>Vontade </a:t>
            </a:r>
          </a:p>
          <a:p>
            <a:pPr algn="ctr">
              <a:lnSpc>
                <a:spcPct val="80000"/>
              </a:lnSpc>
              <a:defRPr/>
            </a:pPr>
            <a:r>
              <a:rPr lang="pt-BR" sz="24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Arial" pitchFamily="34" charset="0"/>
              </a:rPr>
              <a:t>Desejo</a:t>
            </a:r>
          </a:p>
          <a:p>
            <a:pPr algn="ctr">
              <a:lnSpc>
                <a:spcPct val="80000"/>
              </a:lnSpc>
              <a:defRPr/>
            </a:pPr>
            <a:r>
              <a:rPr lang="pt-BR" sz="24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Arial" pitchFamily="34" charset="0"/>
              </a:rPr>
              <a:t>Aspiração</a:t>
            </a:r>
            <a:endParaRPr lang="pt-BR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itchFamily="34" charset="0"/>
              <a:cs typeface="Arial" pitchFamily="34" charset="0"/>
            </a:endParaRPr>
          </a:p>
        </p:txBody>
      </p:sp>
      <p:sp>
        <p:nvSpPr>
          <p:cNvPr id="307209" name="Text Box 9"/>
          <p:cNvSpPr txBox="1">
            <a:spLocks noChangeArrowheads="1"/>
          </p:cNvSpPr>
          <p:nvPr/>
        </p:nvSpPr>
        <p:spPr bwMode="auto">
          <a:xfrm>
            <a:off x="5302250" y="2349500"/>
            <a:ext cx="3517900" cy="608013"/>
          </a:xfrm>
          <a:prstGeom prst="rect">
            <a:avLst/>
          </a:prstGeom>
          <a:solidFill>
            <a:srgbClr val="DDEC6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1600" i="1" dirty="0">
                <a:latin typeface="Impact" pitchFamily="34" charset="0"/>
              </a:rPr>
              <a:t>MISSIONÁRIOS DA LUZ 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1600" i="1" dirty="0">
                <a:latin typeface="Impact" pitchFamily="34" charset="0"/>
              </a:rPr>
              <a:t>CAP. 1</a:t>
            </a:r>
          </a:p>
        </p:txBody>
      </p:sp>
      <p:sp>
        <p:nvSpPr>
          <p:cNvPr id="307210" name="Text Box 10"/>
          <p:cNvSpPr txBox="1">
            <a:spLocks noChangeArrowheads="1"/>
          </p:cNvSpPr>
          <p:nvPr/>
        </p:nvSpPr>
        <p:spPr bwMode="auto">
          <a:xfrm>
            <a:off x="5084235" y="3016111"/>
            <a:ext cx="3808246" cy="3631763"/>
          </a:xfrm>
          <a:prstGeom prst="rect">
            <a:avLst/>
          </a:prstGeom>
          <a:gradFill rotWithShape="1">
            <a:gsLst>
              <a:gs pos="0">
                <a:srgbClr val="ACE5E4">
                  <a:alpha val="0"/>
                </a:srgbClr>
              </a:gs>
              <a:gs pos="50000">
                <a:srgbClr val="FFFFFF">
                  <a:alpha val="42000"/>
                </a:srgbClr>
              </a:gs>
              <a:gs pos="100000">
                <a:srgbClr val="ACE5E4">
                  <a:alpha val="0"/>
                </a:srgb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... Dezoito encarnados 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Arial" pitchFamily="34" charset="0"/>
              </a:rPr>
              <a:t>concentram o pensamento, em objetivos altos  e puros.</a:t>
            </a:r>
          </a:p>
          <a:p>
            <a:pPr>
              <a:spcBef>
                <a:spcPct val="50000"/>
              </a:spcBef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...Cada qual emitia raios luminosos, muito diferentes entre si, na intensidade e na cor. Esses raios confundiam-se a uma distância de 60 cm e estabeleciam 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Arial" pitchFamily="34" charset="0"/>
              </a:rPr>
              <a:t>uma corrente de força ... Armazém de benefícios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  <a:latin typeface="Impact" pitchFamily="34" charset="0"/>
                <a:cs typeface="Arial" pitchFamily="34" charset="0"/>
              </a:rPr>
              <a:t>                                   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para os Espíritos</a:t>
            </a:r>
            <a:r>
              <a:rPr lang="pt-BR" sz="20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 </a:t>
            </a: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infelizes</a:t>
            </a:r>
            <a:endParaRPr lang="pt-BR" sz="20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307211" name="Text Box 11"/>
          <p:cNvSpPr txBox="1">
            <a:spLocks noChangeArrowheads="1"/>
          </p:cNvSpPr>
          <p:nvPr/>
        </p:nvSpPr>
        <p:spPr bwMode="auto">
          <a:xfrm>
            <a:off x="250825" y="5805488"/>
            <a:ext cx="24495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COMUNHÃO DE PENSAMENTOS - </a:t>
            </a:r>
            <a:r>
              <a:rPr lang="pt-BR" sz="1600" i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R.E.</a:t>
            </a:r>
            <a:r>
              <a:rPr lang="pt-BR" sz="16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DEZ 1869</a:t>
            </a:r>
          </a:p>
        </p:txBody>
      </p:sp>
      <p:pic>
        <p:nvPicPr>
          <p:cNvPr id="307212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883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7750" y="6437313"/>
            <a:ext cx="271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13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012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2513" y="6076950"/>
            <a:ext cx="27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6" name="Retângulo 16"/>
          <p:cNvSpPr>
            <a:spLocks noChangeArrowheads="1"/>
          </p:cNvSpPr>
          <p:nvPr/>
        </p:nvSpPr>
        <p:spPr bwMode="auto">
          <a:xfrm>
            <a:off x="155575" y="969963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sz="2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 que fazer com o pensamento para formar uma corrente fluídica?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2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10"/>
                            </p:stCondLst>
                            <p:childTnLst>
                              <p:par>
                                <p:cTn id="1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10"/>
                            </p:stCondLst>
                            <p:childTnLst>
                              <p:par>
                                <p:cTn id="2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3072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6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600"/>
                            </p:stCondLst>
                            <p:childTnLst>
                              <p:par>
                                <p:cTn id="4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400"/>
                            </p:stCondLst>
                            <p:childTnLst>
                              <p:par>
                                <p:cTn id="4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3400"/>
                            </p:stCondLst>
                            <p:childTnLst>
                              <p:par>
                                <p:cTn id="55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64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1000"/>
                                        <p:tgtEl>
                                          <p:spTgt spid="30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6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12"/>
                </p:tgtEl>
              </p:cMediaNode>
            </p:audio>
            <p:audio isNarration="1">
              <p:cMediaNode showWhenStopped="0">
                <p:cTn id="6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13"/>
                </p:tgtEl>
              </p:cMediaNode>
            </p:audio>
          </p:childTnLst>
        </p:cTn>
      </p:par>
    </p:tnLst>
    <p:bldLst>
      <p:bldP spid="307204" grpId="0"/>
      <p:bldP spid="307205" grpId="0" animBg="1" autoUpdateAnimBg="0"/>
      <p:bldP spid="307208" grpId="0"/>
      <p:bldP spid="307208" grpId="1"/>
      <p:bldP spid="307211" grpId="0"/>
      <p:bldP spid="327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149600" y="4219575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240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725863" y="19812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2000">
              <a:solidFill>
                <a:srgbClr val="993300"/>
              </a:solidFill>
            </a:endParaRPr>
          </a:p>
        </p:txBody>
      </p:sp>
      <p:pic>
        <p:nvPicPr>
          <p:cNvPr id="31748" name="Picture 4" descr="msotw9_temp0"/>
          <p:cNvPicPr>
            <a:picLocks noChangeAspect="1" noChangeArrowheads="1"/>
          </p:cNvPicPr>
          <p:nvPr/>
        </p:nvPicPr>
        <p:blipFill>
          <a:blip r:embed="rId3" cstate="print"/>
          <a:srcRect l="1079" b="3226"/>
          <a:stretch>
            <a:fillRect/>
          </a:stretch>
        </p:blipFill>
        <p:spPr bwMode="auto">
          <a:xfrm>
            <a:off x="250825" y="404813"/>
            <a:ext cx="4354513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msotw9_temp0"/>
          <p:cNvPicPr>
            <a:picLocks noChangeAspect="1" noChangeArrowheads="1"/>
          </p:cNvPicPr>
          <p:nvPr/>
        </p:nvPicPr>
        <p:blipFill>
          <a:blip r:embed="rId4" cstate="print"/>
          <a:srcRect l="890" b="2400"/>
          <a:stretch>
            <a:fillRect/>
          </a:stretch>
        </p:blipFill>
        <p:spPr bwMode="auto">
          <a:xfrm>
            <a:off x="4605338" y="398463"/>
            <a:ext cx="4359275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msotw9_temp0"/>
          <p:cNvPicPr>
            <a:picLocks noChangeAspect="1" noChangeArrowheads="1"/>
          </p:cNvPicPr>
          <p:nvPr/>
        </p:nvPicPr>
        <p:blipFill>
          <a:blip r:embed="rId5" cstate="print"/>
          <a:srcRect b="3175"/>
          <a:stretch>
            <a:fillRect/>
          </a:stretch>
        </p:blipFill>
        <p:spPr bwMode="auto">
          <a:xfrm>
            <a:off x="250825" y="3886200"/>
            <a:ext cx="4354513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msotw9_temp0"/>
          <p:cNvPicPr>
            <a:picLocks noChangeAspect="1" noChangeArrowheads="1"/>
          </p:cNvPicPr>
          <p:nvPr/>
        </p:nvPicPr>
        <p:blipFill>
          <a:blip r:embed="rId6" cstate="print"/>
          <a:srcRect l="1064" r="1064" b="2000"/>
          <a:stretch>
            <a:fillRect/>
          </a:stretch>
        </p:blipFill>
        <p:spPr bwMode="auto">
          <a:xfrm>
            <a:off x="4605338" y="3886200"/>
            <a:ext cx="4359275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32" name="Rectangle 8"/>
          <p:cNvSpPr>
            <a:spLocks noChangeArrowheads="1"/>
          </p:cNvSpPr>
          <p:nvPr/>
        </p:nvSpPr>
        <p:spPr bwMode="auto">
          <a:xfrm>
            <a:off x="250825" y="404813"/>
            <a:ext cx="8785225" cy="400110"/>
          </a:xfrm>
          <a:prstGeom prst="rect">
            <a:avLst/>
          </a:prstGeom>
          <a:solidFill>
            <a:srgbClr val="DDEC6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tx2"/>
                </a:solidFill>
                <a:latin typeface="Impact" pitchFamily="34" charset="0"/>
              </a:rPr>
              <a:t>FAIXAS VIBRATÓRIAS NUMA CORRENTE DE DESOBSESSÃO – Gravuras: livro do Dr. Maurício</a:t>
            </a:r>
            <a:endParaRPr lang="pt-BR" sz="2000" dirty="0">
              <a:solidFill>
                <a:schemeClr val="tx2"/>
              </a:solidFill>
              <a:latin typeface="Impact" pitchFamily="34" charset="0"/>
            </a:endParaRPr>
          </a:p>
        </p:txBody>
      </p:sp>
      <p:sp>
        <p:nvSpPr>
          <p:cNvPr id="308233" name="AutoShape 9" descr="Quadriculado grande"/>
          <p:cNvSpPr>
            <a:spLocks noChangeArrowheads="1"/>
          </p:cNvSpPr>
          <p:nvPr/>
        </p:nvSpPr>
        <p:spPr bwMode="auto">
          <a:xfrm rot="5400000">
            <a:off x="5812631" y="5215732"/>
            <a:ext cx="2447925" cy="458788"/>
          </a:xfrm>
          <a:prstGeom prst="roundRect">
            <a:avLst>
              <a:gd name="adj" fmla="val 34208"/>
            </a:avLst>
          </a:prstGeom>
          <a:pattFill prst="lgCheck">
            <a:fgClr>
              <a:srgbClr val="DDEC6A">
                <a:alpha val="16862"/>
              </a:srgbClr>
            </a:fgClr>
            <a:bgClr>
              <a:srgbClr val="FFFFFF">
                <a:alpha val="16862"/>
              </a:srgbClr>
            </a:bgClr>
          </a:pattFill>
          <a:ln w="9525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308234" name="Arc 10" descr="Quadriculado grande"/>
          <p:cNvSpPr>
            <a:spLocks/>
          </p:cNvSpPr>
          <p:nvPr/>
        </p:nvSpPr>
        <p:spPr bwMode="auto">
          <a:xfrm rot="16200000" flipH="1">
            <a:off x="1401762" y="1909763"/>
            <a:ext cx="498475" cy="3683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1830883022 h 21600"/>
              <a:gd name="T4" fmla="*/ 0 w 21600"/>
              <a:gd name="T5" fmla="*/ 183088302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pattFill prst="lgCheck">
            <a:fgClr>
              <a:srgbClr val="DDEC6A">
                <a:alpha val="16862"/>
              </a:srgbClr>
            </a:fgClr>
            <a:bgClr>
              <a:srgbClr val="FFFFFF">
                <a:alpha val="16862"/>
              </a:srgbClr>
            </a:bgClr>
          </a:pattFill>
          <a:ln w="9525">
            <a:pattFill prst="narHorz">
              <a:fgClr>
                <a:srgbClr val="CC99FF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308235" name="Arc 11" descr="Quadriculado grande"/>
          <p:cNvSpPr>
            <a:spLocks/>
          </p:cNvSpPr>
          <p:nvPr/>
        </p:nvSpPr>
        <p:spPr bwMode="auto">
          <a:xfrm rot="16200000" flipH="1">
            <a:off x="1834356" y="1915319"/>
            <a:ext cx="498475" cy="3698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1854667628 h 21600"/>
              <a:gd name="T4" fmla="*/ 0 w 21600"/>
              <a:gd name="T5" fmla="*/ 185466762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pattFill prst="lgCheck">
            <a:fgClr>
              <a:srgbClr val="DDEC6A">
                <a:alpha val="16862"/>
              </a:srgbClr>
            </a:fgClr>
            <a:bgClr>
              <a:srgbClr val="FFFFFF">
                <a:alpha val="16862"/>
              </a:srgbClr>
            </a:bgClr>
          </a:pattFill>
          <a:ln w="9525">
            <a:pattFill prst="narHorz">
              <a:fgClr>
                <a:srgbClr val="CC99FF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308236" name="Arc 12" descr="Quadriculado grande"/>
          <p:cNvSpPr>
            <a:spLocks/>
          </p:cNvSpPr>
          <p:nvPr/>
        </p:nvSpPr>
        <p:spPr bwMode="auto">
          <a:xfrm rot="16200000" flipH="1">
            <a:off x="2337594" y="1915319"/>
            <a:ext cx="498475" cy="3698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1854652750 h 21600"/>
              <a:gd name="T4" fmla="*/ 0 w 21600"/>
              <a:gd name="T5" fmla="*/ 18546527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pattFill prst="lgCheck">
            <a:fgClr>
              <a:srgbClr val="DDEC6A">
                <a:alpha val="16862"/>
              </a:srgbClr>
            </a:fgClr>
            <a:bgClr>
              <a:srgbClr val="FFFFFF">
                <a:alpha val="16862"/>
              </a:srgbClr>
            </a:bgClr>
          </a:pattFill>
          <a:ln w="9525">
            <a:pattFill prst="narHorz">
              <a:fgClr>
                <a:srgbClr val="CC99FF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308237" name="Arc 13" descr="Quadriculado grande"/>
          <p:cNvSpPr>
            <a:spLocks/>
          </p:cNvSpPr>
          <p:nvPr/>
        </p:nvSpPr>
        <p:spPr bwMode="auto">
          <a:xfrm rot="16200000" flipH="1">
            <a:off x="2842419" y="1915319"/>
            <a:ext cx="498475" cy="3698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1854652750 h 21600"/>
              <a:gd name="T4" fmla="*/ 0 w 21600"/>
              <a:gd name="T5" fmla="*/ 18546527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pattFill prst="lgCheck">
            <a:fgClr>
              <a:srgbClr val="DDEC6A">
                <a:alpha val="16862"/>
              </a:srgbClr>
            </a:fgClr>
            <a:bgClr>
              <a:srgbClr val="FFFFFF">
                <a:alpha val="16862"/>
              </a:srgbClr>
            </a:bgClr>
          </a:pattFill>
          <a:ln w="9525">
            <a:pattFill prst="narHorz">
              <a:fgClr>
                <a:srgbClr val="CC99FF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308238" name="Arc 14" descr="Quadriculado grande"/>
          <p:cNvSpPr>
            <a:spLocks/>
          </p:cNvSpPr>
          <p:nvPr/>
        </p:nvSpPr>
        <p:spPr bwMode="auto">
          <a:xfrm rot="16200000" flipH="1">
            <a:off x="3201987" y="1916113"/>
            <a:ext cx="498475" cy="3683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1830883022 h 21600"/>
              <a:gd name="T4" fmla="*/ 0 w 21600"/>
              <a:gd name="T5" fmla="*/ 183088302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pattFill prst="lgCheck">
            <a:fgClr>
              <a:srgbClr val="DDEC6A">
                <a:alpha val="16862"/>
              </a:srgbClr>
            </a:fgClr>
            <a:bgClr>
              <a:srgbClr val="FFFFFF">
                <a:alpha val="16862"/>
              </a:srgbClr>
            </a:bgClr>
          </a:pattFill>
          <a:ln w="9525">
            <a:pattFill prst="narHorz">
              <a:fgClr>
                <a:srgbClr val="CC99FF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308239" name="AutoShape 15"/>
          <p:cNvSpPr>
            <a:spLocks noChangeArrowheads="1"/>
          </p:cNvSpPr>
          <p:nvPr/>
        </p:nvSpPr>
        <p:spPr bwMode="auto">
          <a:xfrm>
            <a:off x="476250" y="1747838"/>
            <a:ext cx="3646488" cy="482600"/>
          </a:xfrm>
          <a:prstGeom prst="roundRect">
            <a:avLst>
              <a:gd name="adj" fmla="val 41306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308240" name="AutoShape 16"/>
          <p:cNvSpPr>
            <a:spLocks noChangeArrowheads="1"/>
          </p:cNvSpPr>
          <p:nvPr/>
        </p:nvSpPr>
        <p:spPr bwMode="auto">
          <a:xfrm>
            <a:off x="250825" y="1773238"/>
            <a:ext cx="4249738" cy="492125"/>
          </a:xfrm>
          <a:prstGeom prst="roundRect">
            <a:avLst>
              <a:gd name="adj" fmla="val 40421"/>
            </a:avLst>
          </a:prstGeom>
          <a:noFill/>
          <a:ln w="76200">
            <a:solidFill>
              <a:srgbClr val="CC99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308241" name="AutoShape 17"/>
          <p:cNvSpPr>
            <a:spLocks noChangeArrowheads="1"/>
          </p:cNvSpPr>
          <p:nvPr/>
        </p:nvSpPr>
        <p:spPr bwMode="auto">
          <a:xfrm>
            <a:off x="284163" y="5132388"/>
            <a:ext cx="4032250" cy="482600"/>
          </a:xfrm>
          <a:prstGeom prst="roundRect">
            <a:avLst>
              <a:gd name="adj" fmla="val 41306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308242" name="AutoShape 18"/>
          <p:cNvSpPr>
            <a:spLocks noChangeArrowheads="1"/>
          </p:cNvSpPr>
          <p:nvPr/>
        </p:nvSpPr>
        <p:spPr bwMode="auto">
          <a:xfrm>
            <a:off x="730250" y="5149850"/>
            <a:ext cx="3136900" cy="447675"/>
          </a:xfrm>
          <a:prstGeom prst="roundRect">
            <a:avLst>
              <a:gd name="adj" fmla="val 31259"/>
            </a:avLst>
          </a:prstGeom>
          <a:noFill/>
          <a:ln w="38100">
            <a:solidFill>
              <a:srgbClr val="FF99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308243" name="AutoShape 19"/>
          <p:cNvSpPr>
            <a:spLocks noChangeArrowheads="1"/>
          </p:cNvSpPr>
          <p:nvPr/>
        </p:nvSpPr>
        <p:spPr bwMode="auto">
          <a:xfrm>
            <a:off x="5148263" y="1760538"/>
            <a:ext cx="3455987" cy="457200"/>
          </a:xfrm>
          <a:prstGeom prst="roundRect">
            <a:avLst>
              <a:gd name="adj" fmla="val 33815"/>
            </a:avLst>
          </a:prstGeom>
          <a:noFill/>
          <a:ln w="38100">
            <a:solidFill>
              <a:srgbClr val="9966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308244" name="AutoShape 20"/>
          <p:cNvSpPr>
            <a:spLocks noChangeArrowheads="1"/>
          </p:cNvSpPr>
          <p:nvPr/>
        </p:nvSpPr>
        <p:spPr bwMode="auto">
          <a:xfrm>
            <a:off x="5468938" y="1765300"/>
            <a:ext cx="831850" cy="519113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308245" name="AutoShape 21"/>
          <p:cNvSpPr>
            <a:spLocks noChangeArrowheads="1"/>
          </p:cNvSpPr>
          <p:nvPr/>
        </p:nvSpPr>
        <p:spPr bwMode="auto">
          <a:xfrm>
            <a:off x="6043613" y="1765300"/>
            <a:ext cx="704850" cy="519113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308246" name="AutoShape 22"/>
          <p:cNvSpPr>
            <a:spLocks noChangeArrowheads="1"/>
          </p:cNvSpPr>
          <p:nvPr/>
        </p:nvSpPr>
        <p:spPr bwMode="auto">
          <a:xfrm>
            <a:off x="6556375" y="1765300"/>
            <a:ext cx="703263" cy="519113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308247" name="AutoShape 23"/>
          <p:cNvSpPr>
            <a:spLocks noChangeArrowheads="1"/>
          </p:cNvSpPr>
          <p:nvPr/>
        </p:nvSpPr>
        <p:spPr bwMode="auto">
          <a:xfrm>
            <a:off x="7004050" y="1765300"/>
            <a:ext cx="704850" cy="519113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308248" name="AutoShape 24"/>
          <p:cNvSpPr>
            <a:spLocks noChangeArrowheads="1"/>
          </p:cNvSpPr>
          <p:nvPr/>
        </p:nvSpPr>
        <p:spPr bwMode="auto">
          <a:xfrm>
            <a:off x="7515225" y="1765300"/>
            <a:ext cx="704850" cy="519113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308249" name="AutoShape 25"/>
          <p:cNvSpPr>
            <a:spLocks noChangeArrowheads="1"/>
          </p:cNvSpPr>
          <p:nvPr/>
        </p:nvSpPr>
        <p:spPr bwMode="auto">
          <a:xfrm>
            <a:off x="284163" y="5167313"/>
            <a:ext cx="4032250" cy="485775"/>
          </a:xfrm>
          <a:prstGeom prst="roundRect">
            <a:avLst>
              <a:gd name="adj" fmla="val 41838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308250" name="AutoShape 26"/>
          <p:cNvSpPr>
            <a:spLocks noChangeArrowheads="1"/>
          </p:cNvSpPr>
          <p:nvPr/>
        </p:nvSpPr>
        <p:spPr bwMode="auto">
          <a:xfrm>
            <a:off x="666750" y="5165725"/>
            <a:ext cx="3328988" cy="487363"/>
          </a:xfrm>
          <a:prstGeom prst="roundRect">
            <a:avLst>
              <a:gd name="adj" fmla="val 41838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308251" name="AutoShape 27"/>
          <p:cNvSpPr>
            <a:spLocks noChangeArrowheads="1"/>
          </p:cNvSpPr>
          <p:nvPr/>
        </p:nvSpPr>
        <p:spPr bwMode="auto">
          <a:xfrm>
            <a:off x="539750" y="1773238"/>
            <a:ext cx="3648075" cy="490537"/>
          </a:xfrm>
          <a:prstGeom prst="roundRect">
            <a:avLst>
              <a:gd name="adj" fmla="val 39593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308252" name="AutoShape 28"/>
          <p:cNvSpPr>
            <a:spLocks noChangeArrowheads="1"/>
          </p:cNvSpPr>
          <p:nvPr/>
        </p:nvSpPr>
        <p:spPr bwMode="auto">
          <a:xfrm>
            <a:off x="4635500" y="5184775"/>
            <a:ext cx="4257675" cy="520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065383828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106538382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4" y="10800"/>
                </a:moveTo>
                <a:cubicBezTo>
                  <a:pt x="1804" y="15768"/>
                  <a:pt x="5832" y="19796"/>
                  <a:pt x="10800" y="19796"/>
                </a:cubicBezTo>
                <a:cubicBezTo>
                  <a:pt x="15768" y="19796"/>
                  <a:pt x="19796" y="15768"/>
                  <a:pt x="19796" y="10800"/>
                </a:cubicBezTo>
                <a:cubicBezTo>
                  <a:pt x="19796" y="5832"/>
                  <a:pt x="15768" y="1804"/>
                  <a:pt x="10800" y="1804"/>
                </a:cubicBezTo>
                <a:cubicBezTo>
                  <a:pt x="5832" y="1804"/>
                  <a:pt x="1804" y="5832"/>
                  <a:pt x="1804" y="10800"/>
                </a:cubicBezTo>
                <a:close/>
              </a:path>
            </a:pathLst>
          </a:custGeom>
          <a:solidFill>
            <a:srgbClr val="666699">
              <a:alpha val="43921"/>
            </a:srgbClr>
          </a:solidFill>
          <a:ln w="38100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308253" name="AutoShape 29"/>
          <p:cNvSpPr>
            <a:spLocks noChangeArrowheads="1"/>
          </p:cNvSpPr>
          <p:nvPr/>
        </p:nvSpPr>
        <p:spPr bwMode="auto">
          <a:xfrm>
            <a:off x="5530850" y="5186363"/>
            <a:ext cx="3136900" cy="5191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055666166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10556661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4" y="10800"/>
                </a:moveTo>
                <a:cubicBezTo>
                  <a:pt x="1804" y="15768"/>
                  <a:pt x="5832" y="19796"/>
                  <a:pt x="10800" y="19796"/>
                </a:cubicBezTo>
                <a:cubicBezTo>
                  <a:pt x="15768" y="19796"/>
                  <a:pt x="19796" y="15768"/>
                  <a:pt x="19796" y="10800"/>
                </a:cubicBezTo>
                <a:cubicBezTo>
                  <a:pt x="19796" y="5832"/>
                  <a:pt x="15768" y="1804"/>
                  <a:pt x="10800" y="1804"/>
                </a:cubicBezTo>
                <a:cubicBezTo>
                  <a:pt x="5832" y="1804"/>
                  <a:pt x="1804" y="5832"/>
                  <a:pt x="1804" y="10800"/>
                </a:cubicBezTo>
                <a:close/>
              </a:path>
            </a:pathLst>
          </a:custGeom>
          <a:solidFill>
            <a:srgbClr val="FF9900">
              <a:alpha val="43921"/>
            </a:srgbClr>
          </a:solidFill>
          <a:ln w="38100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pic>
        <p:nvPicPr>
          <p:cNvPr id="308254" name="Picture 3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559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72513" y="6327775"/>
            <a:ext cx="27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82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" fill="hold"/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" fill="hold"/>
                                        <p:tgtEl>
                                          <p:spTgt spid="308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" fill="hold"/>
                                        <p:tgtEl>
                                          <p:spTgt spid="308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" fill="hold"/>
                                        <p:tgtEl>
                                          <p:spTgt spid="308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"/>
                            </p:stCondLst>
                            <p:childTnLst>
                              <p:par>
                                <p:cTn id="2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" fill="hold"/>
                                        <p:tgtEl>
                                          <p:spTgt spid="308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" fill="hold"/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"/>
                            </p:stCondLst>
                            <p:childTnLst>
                              <p:par>
                                <p:cTn id="31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"/>
                                        <p:tgtEl>
                                          <p:spTgt spid="30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"/>
                            </p:stCondLst>
                            <p:childTnLst>
                              <p:par>
                                <p:cTn id="35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"/>
                                        <p:tgtEl>
                                          <p:spTgt spid="30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"/>
                            </p:stCondLst>
                            <p:childTnLst>
                              <p:par>
                                <p:cTn id="39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"/>
                                        <p:tgtEl>
                                          <p:spTgt spid="30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00"/>
                            </p:stCondLst>
                            <p:childTnLst>
                              <p:par>
                                <p:cTn id="43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"/>
                                        <p:tgtEl>
                                          <p:spTgt spid="30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"/>
                                        <p:tgtEl>
                                          <p:spTgt spid="30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00"/>
                            </p:stCondLst>
                            <p:childTnLst>
                              <p:par>
                                <p:cTn id="51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"/>
                                        <p:tgtEl>
                                          <p:spTgt spid="30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"/>
                            </p:stCondLst>
                            <p:childTnLst>
                              <p:par>
                                <p:cTn id="55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"/>
                                        <p:tgtEl>
                                          <p:spTgt spid="30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100"/>
                            </p:stCondLst>
                            <p:childTnLst>
                              <p:par>
                                <p:cTn id="59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"/>
                                        <p:tgtEl>
                                          <p:spTgt spid="30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300"/>
                            </p:stCondLst>
                            <p:childTnLst>
                              <p:par>
                                <p:cTn id="63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"/>
                                        <p:tgtEl>
                                          <p:spTgt spid="30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"/>
                                        <p:tgtEl>
                                          <p:spTgt spid="30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00"/>
                            </p:stCondLst>
                            <p:childTnLst>
                              <p:par>
                                <p:cTn id="71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"/>
                                        <p:tgtEl>
                                          <p:spTgt spid="30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900"/>
                            </p:stCondLst>
                            <p:childTnLst>
                              <p:par>
                                <p:cTn id="75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"/>
                                        <p:tgtEl>
                                          <p:spTgt spid="30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100"/>
                            </p:stCondLst>
                            <p:childTnLst>
                              <p:par>
                                <p:cTn id="79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"/>
                                        <p:tgtEl>
                                          <p:spTgt spid="30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300"/>
                            </p:stCondLst>
                            <p:childTnLst>
                              <p:par>
                                <p:cTn id="83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"/>
                                        <p:tgtEl>
                                          <p:spTgt spid="30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200"/>
                                        <p:tgtEl>
                                          <p:spTgt spid="30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9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254"/>
                </p:tgtEl>
              </p:cMediaNode>
            </p:audio>
          </p:childTnLst>
        </p:cTn>
      </p:par>
    </p:tnLst>
    <p:bldLst>
      <p:bldP spid="308232" grpId="0" animBg="1" autoUpdateAnimBg="0"/>
      <p:bldP spid="308233" grpId="0" animBg="1"/>
      <p:bldP spid="308234" grpId="0" animBg="1"/>
      <p:bldP spid="308235" grpId="0" animBg="1"/>
      <p:bldP spid="308236" grpId="0" animBg="1"/>
      <p:bldP spid="308237" grpId="0" animBg="1"/>
      <p:bldP spid="308238" grpId="0" animBg="1"/>
      <p:bldP spid="308239" grpId="0" animBg="1"/>
      <p:bldP spid="308240" grpId="0" animBg="1"/>
      <p:bldP spid="308241" grpId="0" animBg="1"/>
      <p:bldP spid="308242" grpId="0" animBg="1"/>
      <p:bldP spid="308243" grpId="0" animBg="1"/>
      <p:bldP spid="308244" grpId="0" animBg="1"/>
      <p:bldP spid="308245" grpId="0" animBg="1"/>
      <p:bldP spid="308246" grpId="0" animBg="1"/>
      <p:bldP spid="308247" grpId="0" animBg="1"/>
      <p:bldP spid="308248" grpId="0" animBg="1"/>
      <p:bldP spid="308249" grpId="0" animBg="1"/>
      <p:bldP spid="308250" grpId="0" animBg="1"/>
      <p:bldP spid="308251" grpId="0" animBg="1"/>
      <p:bldP spid="308252" grpId="0" animBg="1"/>
      <p:bldP spid="3082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0825" y="476250"/>
            <a:ext cx="8713788" cy="6192838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4800" y="554038"/>
            <a:ext cx="85344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PROGRAMA DE ESTUDO SISTEMATIZADO DO CEFAK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1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PROGRAMA DE ESTUDOS SEQÜENCIAIS – PES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1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FORMAÇÃO MEDIÚNICA III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28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cs typeface="Arial" pitchFamily="34" charset="0"/>
              </a:rPr>
              <a:t>Recursos Plásticos e a Corrente Magnética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  <a:cs typeface="Arial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33600" y="2430463"/>
            <a:ext cx="4673600" cy="1143000"/>
            <a:chOff x="1008" y="2208"/>
            <a:chExt cx="2208" cy="960"/>
          </a:xfrm>
        </p:grpSpPr>
        <p:sp>
          <p:nvSpPr>
            <p:cNvPr id="3078" name="AutoShape 4"/>
            <p:cNvSpPr>
              <a:spLocks noChangeArrowheads="1"/>
            </p:cNvSpPr>
            <p:nvPr/>
          </p:nvSpPr>
          <p:spPr bwMode="auto">
            <a:xfrm>
              <a:off x="1008" y="2208"/>
              <a:ext cx="2208" cy="960"/>
            </a:xfrm>
            <a:prstGeom prst="downArrowCallout">
              <a:avLst>
                <a:gd name="adj1" fmla="val 57500"/>
                <a:gd name="adj2" fmla="val 57500"/>
                <a:gd name="adj3" fmla="val 16667"/>
                <a:gd name="adj4" fmla="val 6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9" name="Text Box 5"/>
            <p:cNvSpPr txBox="1">
              <a:spLocks noChangeArrowheads="1"/>
            </p:cNvSpPr>
            <p:nvPr/>
          </p:nvSpPr>
          <p:spPr bwMode="auto">
            <a:xfrm>
              <a:off x="1548" y="2314"/>
              <a:ext cx="115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200" b="1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Impact" pitchFamily="34" charset="0"/>
                </a:rPr>
                <a:t>OBJETIVO</a:t>
              </a:r>
            </a:p>
          </p:txBody>
        </p:sp>
      </p:grp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508000" y="4041646"/>
            <a:ext cx="8229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Fornecer considerações gerais sobre a corrente magnética: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como é formada, seu objetivo e seus benefícios;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o porquê dos trabalhos mediúnicos e sua importância;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responsabilidade mediúnica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allAtOnce"/>
      <p:bldP spid="205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09250" name="Text Box 2"/>
          <p:cNvSpPr txBox="1">
            <a:spLocks noChangeArrowheads="1"/>
          </p:cNvSpPr>
          <p:nvPr/>
        </p:nvSpPr>
        <p:spPr bwMode="auto">
          <a:xfrm>
            <a:off x="323850" y="466725"/>
            <a:ext cx="8569325" cy="400110"/>
          </a:xfrm>
          <a:prstGeom prst="rect">
            <a:avLst/>
          </a:prstGeom>
          <a:gradFill rotWithShape="0">
            <a:gsLst>
              <a:gs pos="0">
                <a:srgbClr val="DDEC6A"/>
              </a:gs>
              <a:gs pos="50000">
                <a:srgbClr val="FFFFFF"/>
              </a:gs>
              <a:gs pos="100000">
                <a:srgbClr val="DDEC6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i="1" dirty="0">
                <a:ln>
                  <a:solidFill>
                    <a:sysClr val="windowText" lastClr="000000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Arial" pitchFamily="34" charset="0"/>
              </a:rPr>
              <a:t>FORÇAS DA CORRENTE</a:t>
            </a:r>
          </a:p>
        </p:txBody>
      </p:sp>
      <p:sp>
        <p:nvSpPr>
          <p:cNvPr id="309254" name="Text Box 6"/>
          <p:cNvSpPr txBox="1">
            <a:spLocks noChangeArrowheads="1"/>
          </p:cNvSpPr>
          <p:nvPr/>
        </p:nvSpPr>
        <p:spPr bwMode="auto">
          <a:xfrm>
            <a:off x="395288" y="4941888"/>
            <a:ext cx="842486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Arial" pitchFamily="34" charset="0"/>
              </a:rPr>
              <a:t>Condição</a:t>
            </a:r>
            <a:r>
              <a:rPr lang="pt-BR" sz="28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Arial" pitchFamily="34" charset="0"/>
              </a:rPr>
              <a:t> XI - PENSAMENTOS IDÊNTICOS, TENDO O BEM POR OBJETIVO, TERÃO MAIS FORÇA PARA </a:t>
            </a:r>
            <a:r>
              <a:rPr lang="pt-BR" sz="2800" i="1" u="sng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Arial" pitchFamily="34" charset="0"/>
              </a:rPr>
              <a:t>NEUTRALIZAR</a:t>
            </a:r>
            <a:r>
              <a:rPr lang="pt-BR" sz="28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Arial" pitchFamily="34" charset="0"/>
              </a:rPr>
              <a:t> A AÇÃO DOS MAUS ESPÍRITOS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Arial" pitchFamily="34" charset="0"/>
              </a:rPr>
              <a:t>.</a:t>
            </a:r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 </a:t>
            </a:r>
            <a:endParaRPr lang="pt-BR" sz="32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itchFamily="34" charset="0"/>
              <a:cs typeface="Arial" pitchFamily="34" charset="0"/>
            </a:endParaRPr>
          </a:p>
        </p:txBody>
      </p:sp>
      <p:sp>
        <p:nvSpPr>
          <p:cNvPr id="309255" name="Rectangle 7"/>
          <p:cNvSpPr>
            <a:spLocks noChangeArrowheads="1"/>
          </p:cNvSpPr>
          <p:nvPr/>
        </p:nvSpPr>
        <p:spPr bwMode="auto">
          <a:xfrm>
            <a:off x="395288" y="2426112"/>
            <a:ext cx="8280400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4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Condição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 IX – Nas relações com os Espíritos,                                                                                                         </a:t>
            </a:r>
            <a:r>
              <a:rPr lang="pt-BR" sz="2400" i="1" u="sng" dirty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se houver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 </a:t>
            </a: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“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perfeita Comunhão de Pensamentos,”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                                           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haverá uma força atrativa ou repulsiva                                                                             que nem sempre possui o indivíduo isolado.                                                         </a:t>
            </a:r>
            <a:r>
              <a:rPr lang="pt-BR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RE dez 1868</a:t>
            </a:r>
            <a:endParaRPr lang="pt-BR" sz="20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309256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794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7750" y="6003925"/>
            <a:ext cx="271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5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95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2513" y="6327775"/>
            <a:ext cx="27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7" name="Retângulo 12"/>
          <p:cNvSpPr>
            <a:spLocks noChangeArrowheads="1"/>
          </p:cNvSpPr>
          <p:nvPr/>
        </p:nvSpPr>
        <p:spPr bwMode="auto">
          <a:xfrm>
            <a:off x="858838" y="908050"/>
            <a:ext cx="71056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Que Forças a Corrente Magnética pode exercer nos Espíritos?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92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9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900"/>
                            </p:stCondLst>
                            <p:childTnLst>
                              <p:par>
                                <p:cTn id="1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9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3092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900"/>
                            </p:stCondLst>
                            <p:childTnLst>
                              <p:par>
                                <p:cTn id="2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8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0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0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256"/>
                </p:tgtEl>
              </p:cMediaNode>
            </p:audio>
            <p:audio isNarration="1"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257"/>
                </p:tgtEl>
              </p:cMediaNode>
            </p:audio>
          </p:childTnLst>
        </p:cTn>
      </p:par>
    </p:tnLst>
    <p:bldLst>
      <p:bldP spid="309250" grpId="0" animBg="1"/>
      <p:bldP spid="309254" grpId="0" build="p" bldLvl="2"/>
      <p:bldP spid="348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10274" name="Text Box 2"/>
          <p:cNvSpPr txBox="1">
            <a:spLocks noChangeArrowheads="1"/>
          </p:cNvSpPr>
          <p:nvPr/>
        </p:nvSpPr>
        <p:spPr bwMode="auto">
          <a:xfrm>
            <a:off x="323850" y="482600"/>
            <a:ext cx="8496300" cy="422552"/>
          </a:xfrm>
          <a:prstGeom prst="rect">
            <a:avLst/>
          </a:prstGeom>
          <a:gradFill rotWithShape="0">
            <a:gsLst>
              <a:gs pos="0">
                <a:srgbClr val="DDEC6A"/>
              </a:gs>
              <a:gs pos="50000">
                <a:srgbClr val="FFFFFF"/>
              </a:gs>
              <a:gs pos="100000">
                <a:srgbClr val="DDEC6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sz="2000" i="1" dirty="0">
                <a:ln>
                  <a:solidFill>
                    <a:sysClr val="windowText" lastClr="000000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Arial" pitchFamily="34" charset="0"/>
              </a:rPr>
              <a:t>PAPEL DE CADA MÉDIUM NA CMD</a:t>
            </a:r>
          </a:p>
        </p:txBody>
      </p:sp>
      <p:sp>
        <p:nvSpPr>
          <p:cNvPr id="310277" name="Text Box 5"/>
          <p:cNvSpPr txBox="1">
            <a:spLocks noChangeArrowheads="1"/>
          </p:cNvSpPr>
          <p:nvPr/>
        </p:nvSpPr>
        <p:spPr bwMode="auto">
          <a:xfrm>
            <a:off x="684213" y="2060575"/>
            <a:ext cx="7920037" cy="29361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 papel dos médiuns é, na realidade, o de quem                                </a:t>
            </a:r>
            <a:r>
              <a:rPr lang="pt-BR" sz="2400" i="1" dirty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“</a:t>
            </a:r>
            <a:r>
              <a:rPr lang="pt-BR" sz="2400" i="1" u="sng" dirty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atrai</a:t>
            </a:r>
            <a:r>
              <a:rPr lang="pt-BR" sz="2400" i="1" dirty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” </a:t>
            </a:r>
            <a:r>
              <a:rPr lang="pt-BR" sz="2400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e</a:t>
            </a:r>
            <a:r>
              <a:rPr lang="pt-BR" sz="2400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  <a:r>
              <a:rPr lang="pt-BR" sz="2400" i="1" dirty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“</a:t>
            </a:r>
            <a:r>
              <a:rPr lang="pt-BR" sz="2400" i="1" u="sng" dirty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segura</a:t>
            </a:r>
            <a:r>
              <a:rPr lang="pt-BR" sz="2400" i="1" dirty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”                                                                                                                         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por instantes</a:t>
            </a:r>
            <a:r>
              <a:rPr lang="pt-BR" sz="24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 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e com</a:t>
            </a:r>
            <a:r>
              <a:rPr lang="pt-BR" sz="24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                                                                                      </a:t>
            </a:r>
            <a:r>
              <a:rPr lang="pt-BR" sz="2400" i="1" dirty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“</a:t>
            </a:r>
            <a:r>
              <a:rPr lang="pt-BR" sz="2400" i="1" u="sng" dirty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vibrações de amor</a:t>
            </a:r>
            <a:r>
              <a:rPr lang="pt-BR" sz="2400" i="1" dirty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”,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  <a:latin typeface="Impact" pitchFamily="34" charset="0"/>
              </a:rPr>
              <a:t>                                                                                       </a:t>
            </a:r>
            <a:endParaRPr lang="pt-BR" sz="2400" dirty="0" smtClean="0">
              <a:ln>
                <a:solidFill>
                  <a:sysClr val="windowText" lastClr="000000"/>
                </a:solidFill>
              </a:ln>
              <a:latin typeface="Impact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latin typeface="Impact" pitchFamily="34" charset="0"/>
              </a:rPr>
              <a:t> </a:t>
            </a: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os Espíritos que serão beneficiados                                                                                                                   pelos recursos da corrente magnética,                                                                                                                     o que lhes facilitará o contato                                                                                     com os Espíritos trabalhadores do bem.                                                                                                                           </a:t>
            </a:r>
            <a:endParaRPr lang="pt-BR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10279" name="Text Box 7"/>
          <p:cNvSpPr txBox="1">
            <a:spLocks noChangeArrowheads="1"/>
          </p:cNvSpPr>
          <p:nvPr/>
        </p:nvSpPr>
        <p:spPr bwMode="auto">
          <a:xfrm>
            <a:off x="684213" y="5445125"/>
            <a:ext cx="8135937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Arial" pitchFamily="34" charset="0"/>
              </a:rPr>
              <a:t>“AS CORRENTES  MENTO ELETRO MAGNÉTICAS  NA DESOBSESSÃO COLETIVA”                                                                                                                                                             de GILSON de MENDONÇA HENRIQUES</a:t>
            </a:r>
            <a:r>
              <a:rPr lang="pt-BR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Arial" pitchFamily="34" charset="0"/>
              </a:rPr>
              <a:t>   </a:t>
            </a:r>
            <a:r>
              <a:rPr lang="pt-BR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Arial" pitchFamily="34" charset="0"/>
              </a:rPr>
              <a:t> </a:t>
            </a:r>
            <a:r>
              <a:rPr lang="pt-BR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Arial" pitchFamily="34" charset="0"/>
              </a:rPr>
              <a:t>(hoje, Espírito)                                                                                                                                                                         CAP.V  EDIÇÃO ESGOTADA</a:t>
            </a:r>
          </a:p>
        </p:txBody>
      </p:sp>
      <p:pic>
        <p:nvPicPr>
          <p:cNvPr id="310280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910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7750" y="6092825"/>
            <a:ext cx="271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281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036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7750" y="5734050"/>
            <a:ext cx="271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1" name="Retângulo 12"/>
          <p:cNvSpPr>
            <a:spLocks noChangeArrowheads="1"/>
          </p:cNvSpPr>
          <p:nvPr/>
        </p:nvSpPr>
        <p:spPr bwMode="auto">
          <a:xfrm>
            <a:off x="1050925" y="1049338"/>
            <a:ext cx="6850063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Qual é o papel do Médium na Corrente Magnética de </a:t>
            </a:r>
            <a:r>
              <a:rPr lang="pt-BR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Desobsessão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?</a:t>
            </a:r>
            <a:endParaRPr lang="pt-BR" sz="1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02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0"/>
                                        <p:tgtEl>
                                          <p:spTgt spid="3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3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3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3102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300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 tmFilter="0,0; .5, 1; 1, 1"/>
                                        <p:tgtEl>
                                          <p:spTgt spid="3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050"/>
                            </p:stCondLst>
                            <p:childTnLst>
                              <p:par>
                                <p:cTn id="2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0280"/>
                </p:tgtEl>
              </p:cMediaNode>
            </p:audio>
            <p:audio isNarration="1"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0281"/>
                </p:tgtEl>
              </p:cMediaNode>
            </p:audio>
          </p:childTnLst>
        </p:cTn>
      </p:par>
    </p:tnLst>
    <p:bldLst>
      <p:bldP spid="310274" grpId="0" animBg="1"/>
      <p:bldP spid="310279" grpId="0"/>
      <p:bldP spid="358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468313" y="3644900"/>
            <a:ext cx="8207375" cy="28500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28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A mente é o incessante gerador de força,                                                                                                        através dos fios positivos e negativos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                                                                      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do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latin typeface="Impact" pitchFamily="34" charset="0"/>
              </a:rPr>
              <a:t>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sentimento e do pensamento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latin typeface="Impact" pitchFamily="34" charset="0"/>
              </a:rPr>
              <a:t>                                                 </a:t>
            </a:r>
            <a:r>
              <a:rPr lang="pt-BR" sz="28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produzindo o verbo que é sempre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                                                                     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uma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latin typeface="Impact" pitchFamily="34" charset="0"/>
              </a:rPr>
              <a:t>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descarga eletromagnética,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                                                                           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latin typeface="Impact" pitchFamily="34" charset="0"/>
              </a:rPr>
              <a:t> </a:t>
            </a:r>
            <a:r>
              <a:rPr lang="pt-BR" sz="28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regulada pela voz</a:t>
            </a:r>
            <a:r>
              <a:rPr lang="pt-BR" sz="28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. </a:t>
            </a:r>
            <a:r>
              <a:rPr lang="pt-BR" sz="24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(...)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 </a:t>
            </a:r>
            <a:endParaRPr lang="pt-BR" sz="24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ENTRE </a:t>
            </a:r>
            <a:r>
              <a:rPr lang="pt-BR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A TERRA E O  CÉU  CAP. 22</a:t>
            </a:r>
            <a:endParaRPr lang="pt-BR" sz="2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250825" y="549275"/>
            <a:ext cx="8642350" cy="400110"/>
          </a:xfrm>
          <a:prstGeom prst="rect">
            <a:avLst/>
          </a:prstGeom>
          <a:gradFill rotWithShape="0">
            <a:gsLst>
              <a:gs pos="0">
                <a:srgbClr val="DDEC6A"/>
              </a:gs>
              <a:gs pos="50000">
                <a:srgbClr val="FFFFFF"/>
              </a:gs>
              <a:gs pos="100000">
                <a:srgbClr val="DDEC6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i="1" dirty="0">
                <a:ln>
                  <a:solidFill>
                    <a:sysClr val="windowText" lastClr="000000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Arial" pitchFamily="34" charset="0"/>
              </a:rPr>
              <a:t>SIGNIFICADO DOS COMANDOS NA CMD</a:t>
            </a:r>
          </a:p>
        </p:txBody>
      </p:sp>
      <p:pic>
        <p:nvPicPr>
          <p:cNvPr id="31130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802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72538" y="6219825"/>
            <a:ext cx="27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30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506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64600" y="6543675"/>
            <a:ext cx="271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715963" y="1196975"/>
            <a:ext cx="77438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Arial" pitchFamily="34" charset="0"/>
              </a:rPr>
              <a:t>VENHAM!  VIBREM CONOSCO!  PENETREM A CORRENTE LUMINOSA!   ABSORVAM SEUS RECURSOS! etc.                                                                                    ... POR DEUS! SIGAM COM OS BENFEITORES! ...SIGAM!!!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 </a:t>
            </a:r>
            <a:r>
              <a:rPr lang="pt-BR" sz="20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(E VÁRIOS OUTROS COMANDOS)</a:t>
            </a:r>
            <a:endParaRPr lang="pt-B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311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3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3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3113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3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3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304"/>
                </p:tgtEl>
              </p:cMediaNode>
            </p:audio>
            <p:audio isNarration="1"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305"/>
                </p:tgtEl>
              </p:cMediaNode>
            </p:audio>
          </p:childTnLst>
        </p:cTn>
      </p:par>
    </p:tnLst>
    <p:bldLst>
      <p:bldP spid="311301" grpId="0" animBg="1"/>
      <p:bldP spid="13" grpId="0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539750" y="2565400"/>
            <a:ext cx="8208963" cy="264072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...Trazido o Espírito rebelde ou malfazejo ao fenômeno da incorporação,                                                                                                                               </a:t>
            </a:r>
            <a:r>
              <a:rPr lang="pt-BR" sz="2400" i="1" dirty="0">
                <a:ln>
                  <a:solidFill>
                    <a:sysClr val="windowText" lastClr="000000"/>
                  </a:solidFill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o </a:t>
            </a:r>
            <a:r>
              <a:rPr lang="pt-BR" sz="2400" i="1" dirty="0" err="1">
                <a:ln>
                  <a:solidFill>
                    <a:sysClr val="windowText" lastClr="000000"/>
                  </a:solidFill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perispírito</a:t>
            </a:r>
            <a:r>
              <a:rPr lang="pt-BR" sz="2400" i="1" dirty="0">
                <a:ln>
                  <a:solidFill>
                    <a:sysClr val="windowText" lastClr="000000"/>
                  </a:solidFill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do médium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  <a:latin typeface="Impact" pitchFamily="34" charset="0"/>
              </a:rPr>
              <a:t>                                                                                                             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transmite-lhe alta carga fluídica animal,                                                                                que bem comandada                                                                                              </a:t>
            </a:r>
            <a:r>
              <a:rPr lang="pt-BR" sz="2400" i="1" dirty="0">
                <a:ln>
                  <a:solidFill>
                    <a:sysClr val="windowText" lastClr="000000"/>
                  </a:solidFill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aturde-o, </a:t>
            </a:r>
            <a:r>
              <a:rPr lang="pt-BR" sz="2400" i="1" dirty="0" smtClean="0">
                <a:ln>
                  <a:solidFill>
                    <a:sysClr val="windowText" lastClr="000000"/>
                  </a:solidFill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fá-lo </a:t>
            </a:r>
            <a:r>
              <a:rPr lang="pt-BR" sz="2400" i="1" dirty="0">
                <a:ln>
                  <a:solidFill>
                    <a:sysClr val="windowText" lastClr="000000"/>
                  </a:solidFill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quebrar algemas                                                                                                                                 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e</a:t>
            </a:r>
            <a:r>
              <a:rPr lang="pt-BR" sz="2400" i="1" dirty="0">
                <a:ln>
                  <a:solidFill>
                    <a:sysClr val="windowText" lastClr="000000"/>
                  </a:solidFill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mudar a maneira de pensar...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                                                                       </a:t>
            </a:r>
            <a:r>
              <a:rPr lang="pt-BR" sz="16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LOUCURA E OBSESSÃO cap. 11 - MPM</a:t>
            </a:r>
            <a:endParaRPr lang="pt-BR" sz="20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323850" y="476250"/>
            <a:ext cx="8496300" cy="400110"/>
          </a:xfrm>
          <a:prstGeom prst="rect">
            <a:avLst/>
          </a:prstGeom>
          <a:gradFill rotWithShape="0">
            <a:gsLst>
              <a:gs pos="0">
                <a:srgbClr val="DDEC6A"/>
              </a:gs>
              <a:gs pos="50000">
                <a:srgbClr val="FFFFFF"/>
              </a:gs>
              <a:gs pos="100000">
                <a:srgbClr val="DDEC6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i="1" dirty="0">
                <a:ln>
                  <a:solidFill>
                    <a:sysClr val="windowText" lastClr="000000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Arial" pitchFamily="34" charset="0"/>
              </a:rPr>
              <a:t>O CHOQUE ANÍMICO</a:t>
            </a:r>
          </a:p>
        </p:txBody>
      </p:sp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0" y="5732463"/>
            <a:ext cx="9144000" cy="84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lang="pt-BR" sz="20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Arial" pitchFamily="34" charset="0"/>
              </a:rPr>
              <a:t>A CMD</a:t>
            </a:r>
            <a:r>
              <a:rPr lang="pt-BR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Arial" pitchFamily="34" charset="0"/>
              </a:rPr>
              <a:t> PROVOCA OS MESMOS EFEITOS.  </a:t>
            </a:r>
            <a:endParaRPr lang="pt-BR" i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lang="pt-BR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Arial" pitchFamily="34" charset="0"/>
              </a:rPr>
              <a:t>NESTE  </a:t>
            </a:r>
            <a:r>
              <a:rPr lang="pt-BR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Arial" pitchFamily="34" charset="0"/>
              </a:rPr>
              <a:t>ASPECTO, O COMANDO É TODO DOS MENTORES ESPIRITUAIS.</a:t>
            </a:r>
          </a:p>
        </p:txBody>
      </p:sp>
      <p:pic>
        <p:nvPicPr>
          <p:cNvPr id="315400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595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7750" y="6148388"/>
            <a:ext cx="271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401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998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7750" y="6453188"/>
            <a:ext cx="271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Retângulo 12"/>
          <p:cNvSpPr>
            <a:spLocks noChangeArrowheads="1"/>
          </p:cNvSpPr>
          <p:nvPr/>
        </p:nvSpPr>
        <p:spPr bwMode="auto">
          <a:xfrm>
            <a:off x="1116013" y="1124744"/>
            <a:ext cx="7056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 que é </a:t>
            </a:r>
            <a:r>
              <a:rPr lang="pt-BR" sz="36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“CHOQUE ANÍMICO” ?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54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3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0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6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3154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6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8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5400"/>
                </p:tgtEl>
              </p:cMediaNode>
            </p:audio>
            <p:audio isNarration="1"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5401"/>
                </p:tgtEl>
              </p:cMediaNode>
            </p:audio>
          </p:childTnLst>
        </p:cTn>
      </p:par>
    </p:tnLst>
    <p:bldLst>
      <p:bldP spid="315397" grpId="0" animBg="1"/>
      <p:bldP spid="315399" grpId="0"/>
      <p:bldP spid="389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16418" name="Text Box 2"/>
          <p:cNvSpPr txBox="1">
            <a:spLocks noChangeArrowheads="1"/>
          </p:cNvSpPr>
          <p:nvPr/>
        </p:nvSpPr>
        <p:spPr bwMode="auto">
          <a:xfrm>
            <a:off x="323850" y="3141663"/>
            <a:ext cx="8569325" cy="24177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“Consideremos o médium  como sendo um ímã e os Espíritos em determinada faixa vibratória, na condição de limalhas de ferro”(...) atraídos pela irradiação do médium,                                                                      absorvem-lhe a energia fluídica com possibilidade                                                    </a:t>
            </a:r>
            <a:r>
              <a:rPr lang="pt-BR" sz="2400" i="1" dirty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de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  <a:latin typeface="Impact" pitchFamily="34" charset="0"/>
              </a:rPr>
              <a:t> </a:t>
            </a:r>
            <a:r>
              <a:rPr lang="pt-BR" sz="2400" i="1" dirty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demorar-se por ela impregnados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  <a:latin typeface="Impact" pitchFamily="34" charset="0"/>
              </a:rPr>
              <a:t>                                                                                               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(...) </a:t>
            </a:r>
            <a:r>
              <a:rPr lang="pt-BR" sz="2400" dirty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tornando-os maleáveis às orientações e mais acessíveis à condução do bem.”</a:t>
            </a:r>
          </a:p>
        </p:txBody>
      </p:sp>
      <p:sp>
        <p:nvSpPr>
          <p:cNvPr id="316419" name="Rectangle 3"/>
          <p:cNvSpPr>
            <a:spLocks noChangeArrowheads="1"/>
          </p:cNvSpPr>
          <p:nvPr/>
        </p:nvSpPr>
        <p:spPr bwMode="auto">
          <a:xfrm>
            <a:off x="2843213" y="2204864"/>
            <a:ext cx="3313112" cy="646331"/>
          </a:xfrm>
          <a:prstGeom prst="rect">
            <a:avLst/>
          </a:prstGeom>
          <a:solidFill>
            <a:srgbClr val="DDEC6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MANOEL PHILOMENO </a:t>
            </a:r>
            <a:endParaRPr lang="pt-BR" sz="20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sz="20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Loucura </a:t>
            </a:r>
            <a:r>
              <a:rPr lang="pt-BR" sz="20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e Obsessão CAP. 11</a:t>
            </a:r>
          </a:p>
        </p:txBody>
      </p:sp>
      <p:sp>
        <p:nvSpPr>
          <p:cNvPr id="316421" name="Text Box 5"/>
          <p:cNvSpPr txBox="1">
            <a:spLocks noChangeArrowheads="1"/>
          </p:cNvSpPr>
          <p:nvPr/>
        </p:nvSpPr>
        <p:spPr bwMode="auto">
          <a:xfrm>
            <a:off x="250825" y="466725"/>
            <a:ext cx="8642350" cy="400110"/>
          </a:xfrm>
          <a:prstGeom prst="rect">
            <a:avLst/>
          </a:prstGeom>
          <a:gradFill rotWithShape="0">
            <a:gsLst>
              <a:gs pos="0">
                <a:srgbClr val="DDEC6A"/>
              </a:gs>
              <a:gs pos="50000">
                <a:srgbClr val="FFFFFF"/>
              </a:gs>
              <a:gs pos="100000">
                <a:srgbClr val="DDEC6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i="1" dirty="0">
                <a:ln>
                  <a:solidFill>
                    <a:sysClr val="windowText" lastClr="000000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Arial" pitchFamily="34" charset="0"/>
              </a:rPr>
              <a:t>EFEITOS DO CHOQUE ANÍMICO</a:t>
            </a:r>
          </a:p>
        </p:txBody>
      </p:sp>
      <p:sp>
        <p:nvSpPr>
          <p:cNvPr id="316423" name="Text Box 7"/>
          <p:cNvSpPr txBox="1">
            <a:spLocks noChangeArrowheads="1"/>
          </p:cNvSpPr>
          <p:nvPr/>
        </p:nvSpPr>
        <p:spPr bwMode="auto">
          <a:xfrm>
            <a:off x="395536" y="5733256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pt-BR" sz="24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Arial" pitchFamily="34" charset="0"/>
              </a:rPr>
              <a:t>A CORRENTE MAGNÉTICA  FACILITA O </a:t>
            </a:r>
            <a:endParaRPr lang="pt-BR" sz="2400" i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pt-BR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Arial" pitchFamily="34" charset="0"/>
              </a:rPr>
              <a:t>TRABALHO </a:t>
            </a:r>
            <a:r>
              <a:rPr lang="pt-BR" sz="24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Arial" pitchFamily="34" charset="0"/>
              </a:rPr>
              <a:t>POSTERIOR DOS MENTORES.</a:t>
            </a:r>
          </a:p>
        </p:txBody>
      </p:sp>
      <p:pic>
        <p:nvPicPr>
          <p:cNvPr id="31642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821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18550" y="6165850"/>
            <a:ext cx="269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426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589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1250" y="6543675"/>
            <a:ext cx="271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8" name="Retângulo 13"/>
          <p:cNvSpPr>
            <a:spLocks noChangeArrowheads="1"/>
          </p:cNvSpPr>
          <p:nvPr/>
        </p:nvSpPr>
        <p:spPr bwMode="auto">
          <a:xfrm>
            <a:off x="971550" y="908050"/>
            <a:ext cx="6985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Com que propósito seria aplicada esta técnica?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64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000"/>
                                        <p:tgtEl>
                                          <p:spTgt spid="3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6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6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3164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6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3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6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6425"/>
                </p:tgtEl>
              </p:cMediaNode>
            </p:audio>
            <p:audio isNarration="1"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6426"/>
                </p:tgtEl>
              </p:cMediaNode>
            </p:audio>
          </p:childTnLst>
        </p:cTn>
      </p:par>
    </p:tnLst>
    <p:bldLst>
      <p:bldP spid="316419" grpId="0" animBg="1" autoUpdateAnimBg="0"/>
      <p:bldP spid="316421" grpId="0" animBg="1"/>
      <p:bldP spid="316423" grpId="0"/>
      <p:bldP spid="399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395288" y="1556792"/>
            <a:ext cx="8497887" cy="641350"/>
          </a:xfrm>
          <a:prstGeom prst="rect">
            <a:avLst/>
          </a:prstGeom>
          <a:gradFill rotWithShape="0">
            <a:gsLst>
              <a:gs pos="0">
                <a:srgbClr val="DDEC6A"/>
              </a:gs>
              <a:gs pos="50000">
                <a:srgbClr val="FFFFFF"/>
              </a:gs>
              <a:gs pos="100000">
                <a:srgbClr val="DDEC6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Sobre</a:t>
            </a:r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Arial" pitchFamily="34" charset="0"/>
              </a:rPr>
              <a:t> “DOUTRINAR OS ESPÍRITOS”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  <a:cs typeface="Arial" pitchFamily="34" charset="0"/>
            </a:endParaRPr>
          </a:p>
        </p:txBody>
      </p:sp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395536" y="2492375"/>
            <a:ext cx="8424936" cy="267765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pt-BR" sz="28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Instrutor Alexandre: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 </a:t>
            </a:r>
          </a:p>
          <a:p>
            <a:pPr algn="ctr">
              <a:spcBef>
                <a:spcPts val="0"/>
              </a:spcBef>
              <a:defRPr/>
            </a:pP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-Não é um recurso imprescindível no ambiente dos encarnados.</a:t>
            </a:r>
            <a:r>
              <a:rPr lang="pt-BR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(Espíritos incorporados a médiuns)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 </a:t>
            </a:r>
          </a:p>
          <a:p>
            <a:pPr algn="ctr">
              <a:spcBef>
                <a:spcPts val="0"/>
              </a:spcBef>
              <a:defRPr/>
            </a:pP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Os Espíritos possuem variados agrupamentos de servidores </a:t>
            </a:r>
            <a:r>
              <a:rPr lang="pt-BR" sz="28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no plano espiritual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latin typeface="Impact" pitchFamily="34" charset="0"/>
                <a:cs typeface="Arial" pitchFamily="34" charset="0"/>
              </a:rPr>
              <a:t>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Arial" pitchFamily="34" charset="0"/>
              </a:rPr>
              <a:t>dedicados exclusivamente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latin typeface="Impact" pitchFamily="34" charset="0"/>
                <a:cs typeface="Arial" pitchFamily="34" charset="0"/>
              </a:rPr>
              <a:t> 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a esse gênero de auxílio. </a:t>
            </a:r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323850" y="5589240"/>
            <a:ext cx="8569325" cy="7817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Mas é utilizada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latin typeface="Impact" pitchFamily="34" charset="0"/>
              </a:rPr>
              <a:t>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quando é possível e útil, para facilitar a solução desejada.</a:t>
            </a:r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6875463" y="6361113"/>
            <a:ext cx="2197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M. DA LUZ</a:t>
            </a:r>
            <a:r>
              <a:rPr lang="pt-BR" sz="14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 </a:t>
            </a:r>
            <a:r>
              <a:rPr lang="pt-BR" sz="14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CAP. 17</a:t>
            </a:r>
          </a:p>
        </p:txBody>
      </p:sp>
      <p:sp>
        <p:nvSpPr>
          <p:cNvPr id="40968" name="Text Box 9"/>
          <p:cNvSpPr txBox="1">
            <a:spLocks noChangeArrowheads="1"/>
          </p:cNvSpPr>
          <p:nvPr/>
        </p:nvSpPr>
        <p:spPr bwMode="auto">
          <a:xfrm>
            <a:off x="3419475" y="5229225"/>
            <a:ext cx="22320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MISSIONÁRIOS DA LUZ </a:t>
            </a:r>
            <a:r>
              <a:rPr lang="pt-BR" sz="12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CAP. 17</a:t>
            </a:r>
          </a:p>
        </p:txBody>
      </p:sp>
      <p:sp>
        <p:nvSpPr>
          <p:cNvPr id="253963" name="AutoShape 11"/>
          <p:cNvSpPr>
            <a:spLocks noChangeArrowheads="1"/>
          </p:cNvSpPr>
          <p:nvPr/>
        </p:nvSpPr>
        <p:spPr bwMode="auto">
          <a:xfrm>
            <a:off x="250825" y="404813"/>
            <a:ext cx="8642350" cy="592137"/>
          </a:xfrm>
          <a:prstGeom prst="roundRect">
            <a:avLst>
              <a:gd name="adj" fmla="val 16667"/>
            </a:avLst>
          </a:prstGeom>
          <a:solidFill>
            <a:srgbClr val="DDEC6A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60000"/>
              </a:lnSpc>
              <a:spcBef>
                <a:spcPct val="50000"/>
              </a:spcBef>
            </a:pPr>
            <a:endParaRPr lang="pt-BR" b="1"/>
          </a:p>
        </p:txBody>
      </p:sp>
      <p:sp>
        <p:nvSpPr>
          <p:cNvPr id="40970" name="WordArt 12"/>
          <p:cNvSpPr>
            <a:spLocks noChangeArrowheads="1" noChangeShapeType="1" noTextEdit="1"/>
          </p:cNvSpPr>
          <p:nvPr/>
        </p:nvSpPr>
        <p:spPr bwMode="auto">
          <a:xfrm>
            <a:off x="395511" y="691654"/>
            <a:ext cx="1800225" cy="18732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079196"/>
              </a:avLst>
            </a:prstTxWarp>
          </a:bodyPr>
          <a:lstStyle/>
          <a:p>
            <a:pPr algn="ctr"/>
            <a:r>
              <a:rPr lang="pt-B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Impact" pitchFamily="34" charset="0"/>
              </a:rPr>
              <a:t> AÇÃO MORAL </a:t>
            </a:r>
          </a:p>
        </p:txBody>
      </p:sp>
      <p:sp>
        <p:nvSpPr>
          <p:cNvPr id="40971" name="WordArt 13"/>
          <p:cNvSpPr>
            <a:spLocks noChangeArrowheads="1" noChangeShapeType="1" noTextEdit="1"/>
          </p:cNvSpPr>
          <p:nvPr/>
        </p:nvSpPr>
        <p:spPr bwMode="auto">
          <a:xfrm>
            <a:off x="2908300" y="620688"/>
            <a:ext cx="3467100" cy="93610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31036"/>
              </a:avLst>
            </a:prstTxWarp>
          </a:bodyPr>
          <a:lstStyle/>
          <a:p>
            <a:pPr algn="ctr"/>
            <a:r>
              <a:rPr lang="pt-BR" sz="2400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Impact" pitchFamily="34" charset="0"/>
                <a:ea typeface="Batang"/>
              </a:rPr>
              <a:t> </a:t>
            </a:r>
          </a:p>
          <a:p>
            <a:pPr algn="ctr"/>
            <a:r>
              <a:rPr lang="pt-BR" sz="2400" kern="10" dirty="0" err="1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Impact" pitchFamily="34" charset="0"/>
                <a:ea typeface="Batang"/>
              </a:rPr>
              <a:t>Aplicavel</a:t>
            </a:r>
            <a:r>
              <a:rPr lang="pt-BR" sz="2400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Impact" pitchFamily="34" charset="0"/>
                <a:ea typeface="Batang"/>
              </a:rPr>
              <a:t> à </a:t>
            </a:r>
            <a:r>
              <a:rPr lang="pt-BR" sz="2400" kern="10" dirty="0" err="1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Impact" pitchFamily="34" charset="0"/>
                <a:ea typeface="Batang"/>
              </a:rPr>
              <a:t>Desobsessão</a:t>
            </a:r>
            <a:r>
              <a:rPr lang="pt-BR" sz="2400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Impact" pitchFamily="34" charset="0"/>
                <a:ea typeface="Batang"/>
              </a:rPr>
              <a:t> Coletiva</a:t>
            </a:r>
          </a:p>
        </p:txBody>
      </p:sp>
      <p:pic>
        <p:nvPicPr>
          <p:cNvPr id="253966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517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7275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3967" name="AutoShape 15"/>
          <p:cNvSpPr>
            <a:spLocks noChangeArrowheads="1"/>
          </p:cNvSpPr>
          <p:nvPr/>
        </p:nvSpPr>
        <p:spPr bwMode="auto">
          <a:xfrm>
            <a:off x="6865901" y="332066"/>
            <a:ext cx="2014611" cy="983694"/>
          </a:xfrm>
          <a:prstGeom prst="bevel">
            <a:avLst>
              <a:gd name="adj" fmla="val 8083"/>
            </a:avLst>
          </a:prstGeom>
          <a:solidFill>
            <a:srgbClr val="DDEC6A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pt-BR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Arial" pitchFamily="34" charset="0"/>
              </a:rPr>
              <a:t>NÃO É O MAIS</a:t>
            </a:r>
          </a:p>
          <a:p>
            <a:pPr algn="ctr">
              <a:defRPr/>
            </a:pPr>
            <a:r>
              <a:rPr lang="pt-BR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  <a:cs typeface="Arial" pitchFamily="34" charset="0"/>
              </a:rPr>
              <a:t>IMPORTANTE?</a:t>
            </a:r>
          </a:p>
        </p:txBody>
      </p:sp>
      <p:pic>
        <p:nvPicPr>
          <p:cNvPr id="253968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449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7275" y="58054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39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3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53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3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3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800"/>
                            </p:stCondLst>
                            <p:childTnLst>
                              <p:par>
                                <p:cTn id="19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hold"/>
                                        <p:tgtEl>
                                          <p:spTgt spid="2539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hold"/>
                                        <p:tgtEl>
                                          <p:spTgt spid="2539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2539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2539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3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25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800"/>
                            </p:stCondLst>
                            <p:childTnLst>
                              <p:par>
                                <p:cTn id="2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2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2539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2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 tmFilter="0,0; .5, 1; 1, 1"/>
                                        <p:tgtEl>
                                          <p:spTgt spid="25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9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400"/>
                            </p:stCondLst>
                            <p:childTnLst>
                              <p:par>
                                <p:cTn id="4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25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900"/>
                            </p:stCondLst>
                            <p:childTnLst>
                              <p:par>
                                <p:cTn id="5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3966"/>
                </p:tgtEl>
              </p:cMediaNode>
            </p:audio>
            <p:audio isNarration="1">
              <p:cMediaNode showWhenStopped="0">
                <p:cTn id="5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3968"/>
                </p:tgtEl>
              </p:cMediaNode>
            </p:audio>
          </p:childTnLst>
        </p:cTn>
      </p:par>
    </p:tnLst>
    <p:bldLst>
      <p:bldP spid="253956" grpId="0" animBg="1"/>
      <p:bldP spid="253957" grpId="0"/>
      <p:bldP spid="40967" grpId="0"/>
      <p:bldP spid="40968" grpId="0"/>
      <p:bldP spid="253963" grpId="0" animBg="1" autoUpdateAnimBg="0"/>
      <p:bldP spid="40970" grpId="0" animBg="1"/>
      <p:bldP spid="40971" grpId="0"/>
      <p:bldP spid="25396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2" name="Grupo 6"/>
          <p:cNvGrpSpPr>
            <a:grpSpLocks/>
          </p:cNvGrpSpPr>
          <p:nvPr/>
        </p:nvGrpSpPr>
        <p:grpSpPr bwMode="auto">
          <a:xfrm>
            <a:off x="356171" y="1341438"/>
            <a:ext cx="8470133" cy="5184775"/>
            <a:chOff x="399975" y="1412714"/>
            <a:chExt cx="9529118" cy="5184634"/>
          </a:xfrm>
        </p:grpSpPr>
        <p:sp>
          <p:nvSpPr>
            <p:cNvPr id="39941" name="Retângulo 3"/>
            <p:cNvSpPr>
              <a:spLocks noChangeArrowheads="1"/>
            </p:cNvSpPr>
            <p:nvPr/>
          </p:nvSpPr>
          <p:spPr bwMode="auto">
            <a:xfrm>
              <a:off x="399975" y="1772074"/>
              <a:ext cx="5309992" cy="4708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pt-BR" sz="280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itchFamily="34" charset="0"/>
                </a:rPr>
                <a:t>“Entre os seres pensantes há ligação que ainda não conheceis. O Magnetismo é o piloto desta ciência, que mais tarde compreendereis melhor.</a:t>
              </a:r>
            </a:p>
            <a:p>
              <a:pPr algn="just"/>
              <a:endPara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endParaRPr>
            </a:p>
            <a:p>
              <a:pPr algn="just"/>
              <a:r>
                <a:rPr lang="pt-BR" sz="280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itchFamily="34" charset="0"/>
                </a:rPr>
                <a:t>O “selo Divino da Caridade” é o trabalho ativo em torno do próximo. </a:t>
              </a:r>
            </a:p>
            <a:p>
              <a:pPr algn="ctr"/>
              <a:r>
                <a:rPr lang="pt-BR" sz="2400" i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Impact" pitchFamily="34" charset="0"/>
                </a:rPr>
                <a:t>Questão 388, de “O Livro dos Espíritos”</a:t>
              </a:r>
              <a:endParaRPr lang="pt-BR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endParaRPr>
            </a:p>
          </p:txBody>
        </p:sp>
        <p:pic>
          <p:nvPicPr>
            <p:cNvPr id="39942" name="Picture 1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6028271" y="1412714"/>
              <a:ext cx="3900822" cy="51846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692275" y="579438"/>
            <a:ext cx="6335713" cy="546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54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Impact"/>
              </a:rPr>
              <a:t>REFLEXÃO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50825" y="476250"/>
            <a:ext cx="8713788" cy="6192838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8195" name="Grupo 4"/>
          <p:cNvGrpSpPr>
            <a:grpSpLocks/>
          </p:cNvGrpSpPr>
          <p:nvPr/>
        </p:nvGrpSpPr>
        <p:grpSpPr bwMode="auto">
          <a:xfrm>
            <a:off x="323850" y="549275"/>
            <a:ext cx="8424863" cy="503238"/>
            <a:chOff x="323528" y="548680"/>
            <a:chExt cx="8424936" cy="504056"/>
          </a:xfrm>
        </p:grpSpPr>
        <p:sp>
          <p:nvSpPr>
            <p:cNvPr id="5122" name="Rectangle 2"/>
            <p:cNvSpPr>
              <a:spLocks noChangeArrowheads="1"/>
            </p:cNvSpPr>
            <p:nvPr/>
          </p:nvSpPr>
          <p:spPr bwMode="auto">
            <a:xfrm>
              <a:off x="323528" y="548680"/>
              <a:ext cx="8424936" cy="50405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 sz="2000">
                <a:latin typeface="Times New Roman" charset="0"/>
                <a:cs typeface="Arial" pitchFamily="34" charset="0"/>
              </a:endParaRPr>
            </a:p>
          </p:txBody>
        </p:sp>
        <p:sp>
          <p:nvSpPr>
            <p:cNvPr id="5123" name="Text Box 3"/>
            <p:cNvSpPr txBox="1">
              <a:spLocks noChangeArrowheads="1"/>
            </p:cNvSpPr>
            <p:nvPr/>
          </p:nvSpPr>
          <p:spPr bwMode="auto">
            <a:xfrm>
              <a:off x="1320487" y="591613"/>
              <a:ext cx="6705658" cy="461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t-BR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Arial" pitchFamily="34" charset="0"/>
                </a:rPr>
                <a:t>TRABALHADORES ENCARNADOS</a:t>
              </a:r>
            </a:p>
          </p:txBody>
        </p:sp>
      </p:grp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23528" y="981075"/>
            <a:ext cx="86172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  <a:buFont typeface="Wingdings"/>
              <a:buChar char="à"/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Emissões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de Energias Mentais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: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520" y="760636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20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Ø"/>
              <a:defRPr/>
            </a:pPr>
            <a:r>
              <a:rPr lang="pt-BR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Muito diferentes entre si, na intensidade e na cor</a:t>
            </a:r>
          </a:p>
        </p:txBody>
      </p:sp>
      <p:sp>
        <p:nvSpPr>
          <p:cNvPr id="9" name="Retângulo 8"/>
          <p:cNvSpPr/>
          <p:nvPr/>
        </p:nvSpPr>
        <p:spPr>
          <a:xfrm>
            <a:off x="323528" y="951903"/>
            <a:ext cx="8568952" cy="1901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20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Ø"/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 O material mental representa recursos plásticos para: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51520" y="980728"/>
            <a:ext cx="8640960" cy="1901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200000"/>
              </a:lnSpc>
              <a:spcBef>
                <a:spcPct val="5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Benfeitores tornarem-se visíveis aos sofredores;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pitchFamily="34" charset="0"/>
            </a:endParaRPr>
          </a:p>
        </p:txBody>
      </p:sp>
      <p:pic>
        <p:nvPicPr>
          <p:cNvPr id="11" name="Imagem 10" descr="brain-184594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827749"/>
            <a:ext cx="8640960" cy="3841611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0825" y="476250"/>
            <a:ext cx="8713788" cy="6192838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9218" name="Imagem 7" descr="meditaca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9238" y="476672"/>
            <a:ext cx="873601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Diagrama 3"/>
          <p:cNvGraphicFramePr/>
          <p:nvPr/>
        </p:nvGraphicFramePr>
        <p:xfrm>
          <a:off x="683568" y="4771018"/>
          <a:ext cx="7776864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59BC26-5F92-4146-9E31-8F0523DA1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159BC26-5F92-4146-9E31-8F0523DA18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487C8E-237B-494E-86AB-4E2944A6C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68487C8E-237B-494E-86AB-4E2944A6C5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0825" y="476250"/>
            <a:ext cx="8713788" cy="6192838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8" name="Imagem 7" descr="corazon6g.jpg"/>
          <p:cNvPicPr>
            <a:picLocks noChangeAspect="1"/>
          </p:cNvPicPr>
          <p:nvPr/>
        </p:nvPicPr>
        <p:blipFill>
          <a:blip r:embed="rId2" cstate="print"/>
          <a:srcRect t="15048"/>
          <a:stretch>
            <a:fillRect/>
          </a:stretch>
        </p:blipFill>
        <p:spPr>
          <a:xfrm>
            <a:off x="251520" y="2636912"/>
            <a:ext cx="8712968" cy="4065245"/>
          </a:xfrm>
          <a:prstGeom prst="rect">
            <a:avLst/>
          </a:prstGeom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54880" y="686887"/>
            <a:ext cx="87376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  <a:sym typeface="Wingdings" pitchFamily="2" charset="2"/>
              </a:rPr>
              <a:t>Emissões</a:t>
            </a:r>
            <a:r>
              <a:rPr lang="pt-BR" sz="2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  <a:sym typeface="Wingdings" pitchFamily="2" charset="2"/>
              </a:rPr>
              <a:t>de Energias Vitais:</a:t>
            </a:r>
          </a:p>
          <a:p>
            <a:pPr lvl="1" algn="just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Ø"/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Fonte miraculosa, com origem nos corações e cérebros humanos.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0825" y="476250"/>
            <a:ext cx="8713788" cy="6192838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7170" name="Imagem 2" descr="ajudando um ao out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469900"/>
            <a:ext cx="8712968" cy="37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51520" y="4437112"/>
            <a:ext cx="8712967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“Ajudando as entidades em desequilíbrio, ajudarão a si mesmos; doutrinando, acabarão igualmente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 doutrinados.”</a:t>
            </a:r>
          </a:p>
          <a:p>
            <a:pPr algn="r">
              <a:spcBef>
                <a:spcPct val="50000"/>
              </a:spcBef>
              <a:defRPr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(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Missionários da Luz – </a:t>
            </a:r>
            <a:r>
              <a:rPr lang="pt-BR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cap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17)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50825" y="476250"/>
            <a:ext cx="8713788" cy="6192838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47663" y="764704"/>
            <a:ext cx="8616950" cy="253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  <a:defRPr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	“Sem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essa rede de forças positivas, que opera a vigilância indispensável, não teríamos elementos para conter as entidades perversas e recalcitrantes.”</a:t>
            </a:r>
          </a:p>
        </p:txBody>
      </p:sp>
      <p:grpSp>
        <p:nvGrpSpPr>
          <p:cNvPr id="11269" name="Grupo 6"/>
          <p:cNvGrpSpPr>
            <a:grpSpLocks/>
          </p:cNvGrpSpPr>
          <p:nvPr/>
        </p:nvGrpSpPr>
        <p:grpSpPr bwMode="auto">
          <a:xfrm>
            <a:off x="323850" y="477491"/>
            <a:ext cx="8424863" cy="503237"/>
            <a:chOff x="323528" y="548680"/>
            <a:chExt cx="8424936" cy="504056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323528" y="548680"/>
              <a:ext cx="8424936" cy="50405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 sz="2000">
                <a:latin typeface="Times New Roman" charset="0"/>
                <a:cs typeface="Arial" pitchFamily="34" charset="0"/>
              </a:endParaRP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1320487" y="591612"/>
              <a:ext cx="6705658" cy="461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t-BR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Arial" pitchFamily="34" charset="0"/>
                </a:rPr>
                <a:t>TRABALHADORES ESPIRITUAIS</a:t>
              </a:r>
            </a:p>
          </p:txBody>
        </p:sp>
      </p:grp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323850" y="764704"/>
            <a:ext cx="8567738" cy="253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  <a:sym typeface="Wingdings" pitchFamily="2" charset="2"/>
              </a:rPr>
              <a:t> Servidores da esfera espiritual mantinham-se de mãos dadas, formando extensa corrente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  <a:sym typeface="Wingdings" pitchFamily="2" charset="2"/>
              </a:rPr>
              <a:t>protetora,  uma cadeia magnética.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11" name="Imagem 10" descr="family-2112266_6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212976"/>
            <a:ext cx="8424936" cy="3456384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allAtOnce"/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0825" y="476250"/>
            <a:ext cx="8713788" cy="6192838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5" name="Imagem 2" descr="Canoeing at Glacier National Park, Mont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0825" y="3284984"/>
            <a:ext cx="8713788" cy="335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04800" y="476672"/>
            <a:ext cx="86598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Observações de André </a:t>
            </a:r>
            <a:r>
              <a:rPr lang="pt-BR" sz="32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Luiz</a:t>
            </a:r>
            <a:endParaRPr lang="pt-BR" sz="3200" b="1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1340768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	“...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se para os fenômenos de intercâmbio com os desencarnados esclarecidos era necessário o auxílio de nosso plano ao campo mediúnico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,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1520" y="1355284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 no caso presente essa cooperação deveria ser muito maior, em vista da condição dolorosa e lastimável dos comunicantes.”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0825" y="476250"/>
            <a:ext cx="8713788" cy="6192838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9458" name="Imagem 4" descr="19343.jpg"/>
          <p:cNvPicPr>
            <a:picLocks noChangeAspect="1"/>
          </p:cNvPicPr>
          <p:nvPr/>
        </p:nvPicPr>
        <p:blipFill>
          <a:blip r:embed="rId2" cstate="print"/>
          <a:srcRect l="28778" r="14537"/>
          <a:stretch>
            <a:fillRect/>
          </a:stretch>
        </p:blipFill>
        <p:spPr bwMode="auto">
          <a:xfrm>
            <a:off x="4283968" y="476523"/>
            <a:ext cx="4680520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3" y="692696"/>
            <a:ext cx="4176463" cy="64807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r>
              <a:rPr lang="pt-BR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RECURSOS PLÁSTICOS</a:t>
            </a:r>
          </a:p>
          <a:p>
            <a:pPr marL="342900" indent="-342900" algn="ctr">
              <a:defRPr/>
            </a:pPr>
            <a:endParaRPr lang="pt-BR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3528" y="2551837"/>
            <a:ext cx="3888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>
              <a:defRPr/>
            </a:pPr>
            <a:r>
              <a:rPr lang="pt-BR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	 </a:t>
            </a:r>
            <a:r>
              <a:rPr lang="pt-BR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São </a:t>
            </a:r>
            <a:r>
              <a:rPr lang="pt-BR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forças mentais emitidas</a:t>
            </a:r>
            <a:r>
              <a:rPr lang="pt-BR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 pelos espíritos, </a:t>
            </a:r>
            <a:endParaRPr lang="pt-BR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88032" y="2132856"/>
            <a:ext cx="399593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>
              <a:defRPr/>
            </a:pPr>
            <a:r>
              <a:rPr lang="pt-BR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 </a:t>
            </a:r>
            <a:r>
              <a:rPr lang="pt-BR" sz="3600" b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Inclusive</a:t>
            </a:r>
            <a:r>
              <a:rPr lang="pt-BR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 as </a:t>
            </a:r>
            <a:r>
              <a:rPr lang="pt-BR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que fluem abundantemente do organismo mediúnico.</a:t>
            </a:r>
          </a:p>
          <a:p>
            <a:pPr marL="342900" indent="-342900" algn="ctr">
              <a:defRPr/>
            </a:pPr>
            <a:endParaRPr lang="pt-BR" sz="24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  <a:cs typeface="Arial" pitchFamily="34" charset="0"/>
            </a:endParaRPr>
          </a:p>
          <a:p>
            <a:pPr marL="342900" indent="-342900" algn="ctr">
              <a:defRPr/>
            </a:pPr>
            <a:endParaRPr lang="pt-BR" sz="24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  <a:cs typeface="Arial" pitchFamily="34" charset="0"/>
            </a:endParaRPr>
          </a:p>
          <a:p>
            <a:pPr marL="342900" indent="-342900" algn="ctr">
              <a:defRPr/>
            </a:pP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(“Missionários da Luz” – cap. 17 – André Luiz  / Chico Xavier)</a:t>
            </a:r>
            <a:endParaRPr lang="pt-BR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theme/theme1.xml><?xml version="1.0" encoding="utf-8"?>
<a:theme xmlns:a="http://schemas.openxmlformats.org/drawingml/2006/main" name="CEFAK 50">
  <a:themeElements>
    <a:clrScheme name="CEFAK 5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FAK 5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EFAK 5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FAK 5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FAK 5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FAK 5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FAK 5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FAK 5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FAK 5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FAK 5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FAK 5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FAK 5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FAK 5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FAK 5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3793</TotalTime>
  <Words>1322</Words>
  <Application>Microsoft Office PowerPoint</Application>
  <PresentationFormat>Apresentação na tela (4:3)</PresentationFormat>
  <Paragraphs>181</Paragraphs>
  <Slides>26</Slides>
  <Notes>0</Notes>
  <HiddenSlides>0</HiddenSlides>
  <MMClips>26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CEFAK 50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Eliane</dc:creator>
  <cp:lastModifiedBy>Silviane Godinho</cp:lastModifiedBy>
  <cp:revision>116</cp:revision>
  <dcterms:created xsi:type="dcterms:W3CDTF">2013-06-29T17:13:53Z</dcterms:created>
  <dcterms:modified xsi:type="dcterms:W3CDTF">2017-07-11T14:23:45Z</dcterms:modified>
</cp:coreProperties>
</file>