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4"/>
  </p:notesMasterIdLst>
  <p:sldIdLst>
    <p:sldId id="258" r:id="rId2"/>
    <p:sldId id="259" r:id="rId3"/>
    <p:sldId id="262" r:id="rId4"/>
    <p:sldId id="302" r:id="rId5"/>
    <p:sldId id="263" r:id="rId6"/>
    <p:sldId id="303" r:id="rId7"/>
    <p:sldId id="265" r:id="rId8"/>
    <p:sldId id="268" r:id="rId9"/>
    <p:sldId id="272" r:id="rId10"/>
    <p:sldId id="304" r:id="rId11"/>
    <p:sldId id="281" r:id="rId12"/>
    <p:sldId id="282" r:id="rId13"/>
    <p:sldId id="283" r:id="rId14"/>
    <p:sldId id="300" r:id="rId15"/>
    <p:sldId id="287" r:id="rId16"/>
    <p:sldId id="290" r:id="rId17"/>
    <p:sldId id="291" r:id="rId18"/>
    <p:sldId id="292" r:id="rId19"/>
    <p:sldId id="293" r:id="rId20"/>
    <p:sldId id="296" r:id="rId21"/>
    <p:sldId id="297" r:id="rId22"/>
    <p:sldId id="299" r:id="rId23"/>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810"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88206-6350-4712-9784-2D8E5BE705EA}" type="datetimeFigureOut">
              <a:rPr lang="pt-BR" smtClean="0"/>
              <a:pPr/>
              <a:t>05/07/2017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194C5-B53F-4D40-849B-C38E5BC42F3D}"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CF194C5-B53F-4D40-849B-C38E5BC42F3D}" type="slidenum">
              <a:rPr lang="pt-BR" smtClean="0"/>
              <a:pPr/>
              <a:t>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338324-262E-46B3-BF6A-CD60E791A8DF}"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3974408-F3C4-4C0B-B392-48804B51FAD3}"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F9A6EFE-B6DC-4EE1-B7CF-CEF4FB0463E1}"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9958F28-E1CA-4949-B562-7F4DB633F883}"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4788487-AC6D-4521-8039-CEF988B0420C}"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2082B474-2973-435A-A76C-B9A6F3A6E42F}"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883B8FE6-2D41-419F-ACDF-30BC8475792D}"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52C3ED2D-C0C8-4EA4-BEDF-780535A15246}"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6FAB3BCD-7DDE-4EA6-A231-0199B3CCAC51}"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89BD1DDC-7DCB-4417-B781-6D194F787420}"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E83DF18-49D6-460F-9B56-8AD25DD958A6}"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t-BR"/>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6D6879-1502-48C5-A06D-631750FB8C6B}"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5490" name="Text Box 2"/>
          <p:cNvSpPr txBox="1">
            <a:spLocks noChangeArrowheads="1"/>
          </p:cNvSpPr>
          <p:nvPr/>
        </p:nvSpPr>
        <p:spPr bwMode="auto">
          <a:xfrm>
            <a:off x="609600" y="914400"/>
            <a:ext cx="8229600" cy="1938338"/>
          </a:xfrm>
          <a:prstGeom prst="rect">
            <a:avLst/>
          </a:prstGeom>
          <a:noFill/>
          <a:ln w="9525">
            <a:noFill/>
            <a:miter lim="800000"/>
            <a:headEnd/>
            <a:tailEnd/>
          </a:ln>
          <a:effectLst/>
        </p:spPr>
        <p:txBody>
          <a:bodyPr>
            <a:spAutoFit/>
          </a:bodyPr>
          <a:lstStyle/>
          <a:p>
            <a:pPr algn="ctr">
              <a:lnSpc>
                <a:spcPct val="150000"/>
              </a:lnSpc>
              <a:spcBef>
                <a:spcPct val="50000"/>
              </a:spcBef>
              <a:defRPr/>
            </a:pPr>
            <a:r>
              <a:rPr lang="pt-BR" sz="4000" b="1" i="1" dirty="0">
                <a:solidFill>
                  <a:srgbClr val="000099"/>
                </a:solidFill>
                <a:effectLst>
                  <a:outerShdw blurRad="38100" dist="38100" dir="2700000" algn="tl">
                    <a:srgbClr val="C0C0C0"/>
                  </a:outerShdw>
                </a:effectLst>
                <a:latin typeface="Book Antiqua" pitchFamily="18" charset="0"/>
              </a:rPr>
              <a:t>Preparação do Psicógrafo e a Função da Epífise</a:t>
            </a:r>
            <a:endParaRPr lang="pt-BR" sz="4000" b="1" dirty="0">
              <a:solidFill>
                <a:srgbClr val="000099"/>
              </a:solidFill>
              <a:latin typeface="Book Antiqua" pitchFamily="18" charset="0"/>
            </a:endParaRPr>
          </a:p>
        </p:txBody>
      </p:sp>
      <p:grpSp>
        <p:nvGrpSpPr>
          <p:cNvPr id="12" name="Grupo 11"/>
          <p:cNvGrpSpPr/>
          <p:nvPr/>
        </p:nvGrpSpPr>
        <p:grpSpPr>
          <a:xfrm>
            <a:off x="2267744" y="2636912"/>
            <a:ext cx="5616624" cy="3744416"/>
            <a:chOff x="2267744" y="2636912"/>
            <a:chExt cx="5616624" cy="3744416"/>
          </a:xfrm>
        </p:grpSpPr>
        <p:pic>
          <p:nvPicPr>
            <p:cNvPr id="575491" name="Picture 3" descr="C:\Meus documentos\Minhas imagens\pineal\pineal-gland.jpg"/>
            <p:cNvPicPr>
              <a:picLocks noChangeAspect="1" noChangeArrowheads="1"/>
            </p:cNvPicPr>
            <p:nvPr/>
          </p:nvPicPr>
          <p:blipFill>
            <a:blip r:embed="rId2" cstate="print"/>
            <a:stretch>
              <a:fillRect/>
            </a:stretch>
          </p:blipFill>
          <p:spPr bwMode="auto">
            <a:xfrm>
              <a:off x="2267744" y="2853199"/>
              <a:ext cx="5616624" cy="3528129"/>
            </a:xfrm>
            <a:prstGeom prst="rect">
              <a:avLst/>
            </a:prstGeom>
            <a:noFill/>
            <a:ln w="9525">
              <a:noFill/>
              <a:miter lim="800000"/>
              <a:headEnd/>
              <a:tailEnd/>
            </a:ln>
          </p:spPr>
        </p:pic>
        <p:cxnSp>
          <p:nvCxnSpPr>
            <p:cNvPr id="8" name="Conector de seta reta 7"/>
            <p:cNvCxnSpPr/>
            <p:nvPr/>
          </p:nvCxnSpPr>
          <p:spPr>
            <a:xfrm flipH="1">
              <a:off x="5580112" y="2636912"/>
              <a:ext cx="720080" cy="2088232"/>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grpSp>
      <p:sp>
        <p:nvSpPr>
          <p:cNvPr id="7" name="Retângulo 6"/>
          <p:cNvSpPr/>
          <p:nvPr/>
        </p:nvSpPr>
        <p:spPr>
          <a:xfrm>
            <a:off x="251520" y="6279123"/>
            <a:ext cx="8712968" cy="246221"/>
          </a:xfrm>
          <a:prstGeom prst="rect">
            <a:avLst/>
          </a:prstGeom>
        </p:spPr>
        <p:txBody>
          <a:bodyPr wrap="square">
            <a:spAutoFit/>
          </a:bodyPr>
          <a:lstStyle/>
          <a:p>
            <a:r>
              <a:rPr lang="pt-BR" sz="1000" dirty="0" smtClean="0">
                <a:ln>
                  <a:solidFill>
                    <a:sysClr val="windowText" lastClr="000000"/>
                  </a:solidFill>
                </a:ln>
                <a:solidFill>
                  <a:schemeClr val="bg1"/>
                </a:solidFill>
                <a:latin typeface="Impact" pitchFamily="34" charset="0"/>
              </a:rPr>
              <a:t>Henry </a:t>
            </a:r>
            <a:r>
              <a:rPr lang="pt-BR" sz="1000" dirty="0" err="1" smtClean="0">
                <a:ln>
                  <a:solidFill>
                    <a:sysClr val="windowText" lastClr="000000"/>
                  </a:solidFill>
                </a:ln>
                <a:solidFill>
                  <a:schemeClr val="bg1"/>
                </a:solidFill>
                <a:latin typeface="Impact" pitchFamily="34" charset="0"/>
              </a:rPr>
              <a:t>Vandyke</a:t>
            </a:r>
            <a:r>
              <a:rPr lang="pt-BR" sz="1000" dirty="0" smtClean="0">
                <a:ln>
                  <a:solidFill>
                    <a:sysClr val="windowText" lastClr="000000"/>
                  </a:solidFill>
                </a:ln>
                <a:solidFill>
                  <a:schemeClr val="bg1"/>
                </a:solidFill>
                <a:latin typeface="Impact" pitchFamily="34" charset="0"/>
              </a:rPr>
              <a:t> Carter - Henry Gray (1918) </a:t>
            </a:r>
            <a:r>
              <a:rPr lang="pt-BR" sz="1000" dirty="0" err="1" smtClean="0">
                <a:ln>
                  <a:solidFill>
                    <a:sysClr val="windowText" lastClr="000000"/>
                  </a:solidFill>
                </a:ln>
                <a:solidFill>
                  <a:schemeClr val="bg1"/>
                </a:solidFill>
                <a:latin typeface="Impact" pitchFamily="34" charset="0"/>
              </a:rPr>
              <a:t>Anatomy</a:t>
            </a:r>
            <a:r>
              <a:rPr lang="pt-BR" sz="1000" dirty="0" smtClean="0">
                <a:ln>
                  <a:solidFill>
                    <a:sysClr val="windowText" lastClr="000000"/>
                  </a:solidFill>
                </a:ln>
                <a:solidFill>
                  <a:schemeClr val="bg1"/>
                </a:solidFill>
                <a:latin typeface="Impact" pitchFamily="34" charset="0"/>
              </a:rPr>
              <a:t> </a:t>
            </a:r>
            <a:r>
              <a:rPr lang="pt-BR" sz="1000" dirty="0" err="1" smtClean="0">
                <a:ln>
                  <a:solidFill>
                    <a:sysClr val="windowText" lastClr="000000"/>
                  </a:solidFill>
                </a:ln>
                <a:solidFill>
                  <a:schemeClr val="bg1"/>
                </a:solidFill>
                <a:latin typeface="Impact" pitchFamily="34" charset="0"/>
              </a:rPr>
              <a:t>of</a:t>
            </a:r>
            <a:r>
              <a:rPr lang="pt-BR" sz="1000" dirty="0" smtClean="0">
                <a:ln>
                  <a:solidFill>
                    <a:sysClr val="windowText" lastClr="000000"/>
                  </a:solidFill>
                </a:ln>
                <a:solidFill>
                  <a:schemeClr val="bg1"/>
                </a:solidFill>
                <a:latin typeface="Impact" pitchFamily="34" charset="0"/>
              </a:rPr>
              <a:t> </a:t>
            </a:r>
            <a:r>
              <a:rPr lang="pt-BR" sz="1000" dirty="0" err="1" smtClean="0">
                <a:ln>
                  <a:solidFill>
                    <a:sysClr val="windowText" lastClr="000000"/>
                  </a:solidFill>
                </a:ln>
                <a:solidFill>
                  <a:schemeClr val="bg1"/>
                </a:solidFill>
                <a:latin typeface="Impact" pitchFamily="34" charset="0"/>
              </a:rPr>
              <a:t>the</a:t>
            </a:r>
            <a:r>
              <a:rPr lang="pt-BR" sz="1000" dirty="0" smtClean="0">
                <a:ln>
                  <a:solidFill>
                    <a:sysClr val="windowText" lastClr="000000"/>
                  </a:solidFill>
                </a:ln>
                <a:solidFill>
                  <a:schemeClr val="bg1"/>
                </a:solidFill>
                <a:latin typeface="Impact" pitchFamily="34" charset="0"/>
              </a:rPr>
              <a:t> </a:t>
            </a:r>
            <a:r>
              <a:rPr lang="pt-BR" sz="1000" dirty="0" err="1" smtClean="0">
                <a:ln>
                  <a:solidFill>
                    <a:sysClr val="windowText" lastClr="000000"/>
                  </a:solidFill>
                </a:ln>
                <a:solidFill>
                  <a:schemeClr val="bg1"/>
                </a:solidFill>
                <a:latin typeface="Impact" pitchFamily="34" charset="0"/>
              </a:rPr>
              <a:t>Human</a:t>
            </a:r>
            <a:r>
              <a:rPr lang="pt-BR" sz="1000" dirty="0" smtClean="0">
                <a:ln>
                  <a:solidFill>
                    <a:sysClr val="windowText" lastClr="000000"/>
                  </a:solidFill>
                </a:ln>
                <a:solidFill>
                  <a:schemeClr val="bg1"/>
                </a:solidFill>
                <a:latin typeface="Impact" pitchFamily="34" charset="0"/>
              </a:rPr>
              <a:t> </a:t>
            </a:r>
            <a:r>
              <a:rPr lang="pt-BR" sz="1000" dirty="0" err="1" smtClean="0">
                <a:ln>
                  <a:solidFill>
                    <a:sysClr val="windowText" lastClr="000000"/>
                  </a:solidFill>
                </a:ln>
                <a:solidFill>
                  <a:schemeClr val="bg1"/>
                </a:solidFill>
                <a:latin typeface="Impact" pitchFamily="34" charset="0"/>
              </a:rPr>
              <a:t>Body</a:t>
            </a:r>
            <a:r>
              <a:rPr lang="pt-BR" sz="1000" dirty="0" smtClean="0">
                <a:ln>
                  <a:solidFill>
                    <a:sysClr val="windowText" lastClr="000000"/>
                  </a:solidFill>
                </a:ln>
                <a:solidFill>
                  <a:schemeClr val="bg1"/>
                </a:solidFill>
                <a:latin typeface="Impact" pitchFamily="34" charset="0"/>
              </a:rPr>
              <a:t> (</a:t>
            </a:r>
            <a:r>
              <a:rPr lang="pt-BR" sz="1000" dirty="0" err="1" smtClean="0">
                <a:ln>
                  <a:solidFill>
                    <a:sysClr val="windowText" lastClr="000000"/>
                  </a:solidFill>
                </a:ln>
                <a:solidFill>
                  <a:schemeClr val="bg1"/>
                </a:solidFill>
                <a:latin typeface="Impact" pitchFamily="34" charset="0"/>
              </a:rPr>
              <a:t>See</a:t>
            </a:r>
            <a:r>
              <a:rPr lang="pt-BR" sz="1000" dirty="0" smtClean="0">
                <a:ln>
                  <a:solidFill>
                    <a:sysClr val="windowText" lastClr="000000"/>
                  </a:solidFill>
                </a:ln>
                <a:solidFill>
                  <a:schemeClr val="bg1"/>
                </a:solidFill>
                <a:latin typeface="Impact" pitchFamily="34" charset="0"/>
              </a:rPr>
              <a:t> "Livro" </a:t>
            </a:r>
            <a:r>
              <a:rPr lang="pt-BR" sz="1000" dirty="0" err="1" smtClean="0">
                <a:ln>
                  <a:solidFill>
                    <a:sysClr val="windowText" lastClr="000000"/>
                  </a:solidFill>
                </a:ln>
                <a:solidFill>
                  <a:schemeClr val="bg1"/>
                </a:solidFill>
                <a:latin typeface="Impact" pitchFamily="34" charset="0"/>
              </a:rPr>
              <a:t>section</a:t>
            </a:r>
            <a:r>
              <a:rPr lang="pt-BR" sz="1000" dirty="0" smtClean="0">
                <a:ln>
                  <a:solidFill>
                    <a:sysClr val="windowText" lastClr="000000"/>
                  </a:solidFill>
                </a:ln>
                <a:solidFill>
                  <a:schemeClr val="bg1"/>
                </a:solidFill>
                <a:latin typeface="Impact" pitchFamily="34" charset="0"/>
              </a:rPr>
              <a:t> </a:t>
            </a:r>
            <a:r>
              <a:rPr lang="pt-BR" sz="1000" dirty="0" err="1" smtClean="0">
                <a:ln>
                  <a:solidFill>
                    <a:sysClr val="windowText" lastClr="000000"/>
                  </a:solidFill>
                </a:ln>
                <a:solidFill>
                  <a:schemeClr val="bg1"/>
                </a:solidFill>
                <a:latin typeface="Impact" pitchFamily="34" charset="0"/>
              </a:rPr>
              <a:t>below</a:t>
            </a:r>
            <a:r>
              <a:rPr lang="pt-BR" sz="1000" dirty="0" smtClean="0">
                <a:ln>
                  <a:solidFill>
                    <a:sysClr val="windowText" lastClr="000000"/>
                  </a:solidFill>
                </a:ln>
                <a:solidFill>
                  <a:schemeClr val="bg1"/>
                </a:solidFill>
                <a:latin typeface="Impact" pitchFamily="34" charset="0"/>
              </a:rPr>
              <a:t>)Bartleby.com: </a:t>
            </a:r>
            <a:r>
              <a:rPr lang="pt-BR" sz="1000" dirty="0" err="1" smtClean="0">
                <a:ln>
                  <a:solidFill>
                    <a:sysClr val="windowText" lastClr="000000"/>
                  </a:solidFill>
                </a:ln>
                <a:solidFill>
                  <a:schemeClr val="bg1"/>
                </a:solidFill>
                <a:latin typeface="Impact" pitchFamily="34" charset="0"/>
              </a:rPr>
              <a:t>Gray's</a:t>
            </a:r>
            <a:r>
              <a:rPr lang="pt-BR" sz="1000" dirty="0" smtClean="0">
                <a:ln>
                  <a:solidFill>
                    <a:sysClr val="windowText" lastClr="000000"/>
                  </a:solidFill>
                </a:ln>
                <a:solidFill>
                  <a:schemeClr val="bg1"/>
                </a:solidFill>
                <a:latin typeface="Impact" pitchFamily="34" charset="0"/>
              </a:rPr>
              <a:t> </a:t>
            </a:r>
            <a:r>
              <a:rPr lang="pt-BR" sz="1000" dirty="0" err="1" smtClean="0">
                <a:ln>
                  <a:solidFill>
                    <a:sysClr val="windowText" lastClr="000000"/>
                  </a:solidFill>
                </a:ln>
                <a:solidFill>
                  <a:schemeClr val="bg1"/>
                </a:solidFill>
                <a:latin typeface="Impact" pitchFamily="34" charset="0"/>
              </a:rPr>
              <a:t>Anatomy</a:t>
            </a:r>
            <a:r>
              <a:rPr lang="pt-BR" sz="1000" dirty="0" smtClean="0">
                <a:ln>
                  <a:solidFill>
                    <a:sysClr val="windowText" lastClr="000000"/>
                  </a:solidFill>
                </a:ln>
                <a:solidFill>
                  <a:schemeClr val="bg1"/>
                </a:solidFill>
                <a:latin typeface="Impact" pitchFamily="34" charset="0"/>
              </a:rPr>
              <a:t>, </a:t>
            </a:r>
            <a:r>
              <a:rPr lang="pt-BR" sz="1000" dirty="0" err="1" smtClean="0">
                <a:ln>
                  <a:solidFill>
                    <a:sysClr val="windowText" lastClr="000000"/>
                  </a:solidFill>
                </a:ln>
                <a:solidFill>
                  <a:schemeClr val="bg1"/>
                </a:solidFill>
                <a:latin typeface="Impact" pitchFamily="34" charset="0"/>
              </a:rPr>
              <a:t>Plate</a:t>
            </a:r>
            <a:r>
              <a:rPr lang="pt-BR" sz="1000" dirty="0" smtClean="0">
                <a:ln>
                  <a:solidFill>
                    <a:sysClr val="windowText" lastClr="000000"/>
                  </a:solidFill>
                </a:ln>
                <a:solidFill>
                  <a:schemeClr val="bg1"/>
                </a:solidFill>
                <a:latin typeface="Impact" pitchFamily="34" charset="0"/>
              </a:rPr>
              <a:t> 720, Domínio público</a:t>
            </a:r>
            <a:endParaRPr lang="pt-BR" sz="1000" dirty="0">
              <a:ln>
                <a:solidFill>
                  <a:sysClr val="windowText" lastClr="000000"/>
                </a:solidFill>
              </a:ln>
              <a:solidFill>
                <a:schemeClr val="bg1"/>
              </a:solidFill>
              <a:latin typeface="Impact"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5490"/>
                                        </p:tgtEl>
                                        <p:attrNameLst>
                                          <p:attrName>style.visibility</p:attrName>
                                        </p:attrNameLst>
                                      </p:cBhvr>
                                      <p:to>
                                        <p:strVal val="visible"/>
                                      </p:to>
                                    </p:set>
                                    <p:animEffect transition="in" filter="wipe(down)">
                                      <p:cBhvr>
                                        <p:cTn id="7" dur="500"/>
                                        <p:tgtEl>
                                          <p:spTgt spid="575490"/>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Veneza congelada.jpg"/>
          <p:cNvPicPr>
            <a:picLocks noChangeAspect="1"/>
          </p:cNvPicPr>
          <p:nvPr/>
        </p:nvPicPr>
        <p:blipFill>
          <a:blip r:embed="rId2" cstate="print"/>
          <a:stretch>
            <a:fillRect/>
          </a:stretch>
        </p:blipFill>
        <p:spPr>
          <a:xfrm>
            <a:off x="251520" y="2636912"/>
            <a:ext cx="8672855" cy="3965791"/>
          </a:xfrm>
          <a:prstGeom prst="rect">
            <a:avLst/>
          </a:prstGeom>
        </p:spPr>
      </p:pic>
      <p:sp>
        <p:nvSpPr>
          <p:cNvPr id="5" name="Retângulo 4"/>
          <p:cNvSpPr/>
          <p:nvPr/>
        </p:nvSpPr>
        <p:spPr>
          <a:xfrm>
            <a:off x="323528" y="692696"/>
            <a:ext cx="8496944" cy="1569660"/>
          </a:xfrm>
          <a:prstGeom prst="rect">
            <a:avLst/>
          </a:prstGeom>
        </p:spPr>
        <p:txBody>
          <a:bodyPr wrap="square">
            <a:spAutoFit/>
          </a:bodyPr>
          <a:lstStyle/>
          <a:p>
            <a:pPr marL="179388" indent="-179388">
              <a:lnSpc>
                <a:spcPct val="150000"/>
              </a:lnSpc>
              <a:spcBef>
                <a:spcPts val="600"/>
              </a:spcBef>
              <a:spcAft>
                <a:spcPts val="600"/>
              </a:spcAft>
              <a:defRPr/>
            </a:pP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 </a:t>
            </a: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		Alexandre </a:t>
            </a: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colocou a destra sobre o lobo frontal do colaborador humano</a:t>
            </a: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a:t>
            </a:r>
            <a:endParaRPr lang="pt-BR" sz="3200"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endParaRPr>
          </a:p>
        </p:txBody>
      </p:sp>
      <p:sp>
        <p:nvSpPr>
          <p:cNvPr id="7" name="Retângulo 6"/>
          <p:cNvSpPr/>
          <p:nvPr/>
        </p:nvSpPr>
        <p:spPr>
          <a:xfrm>
            <a:off x="251520" y="836712"/>
            <a:ext cx="8640960" cy="1077218"/>
          </a:xfrm>
          <a:prstGeom prst="rect">
            <a:avLst/>
          </a:prstGeom>
        </p:spPr>
        <p:txBody>
          <a:bodyPr wrap="square">
            <a:spAutoFit/>
          </a:bodyPr>
          <a:lstStyle/>
          <a:p>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 </a:t>
            </a: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	Como </a:t>
            </a: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a controlar as fibras inibidoras evitando as interferências do aparelho mediúnico.</a:t>
            </a:r>
            <a:endParaRPr lang="pt-BR" sz="3200"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386" name="WordArt 2"/>
          <p:cNvSpPr>
            <a:spLocks noChangeArrowheads="1" noChangeShapeType="1" noTextEdit="1"/>
          </p:cNvSpPr>
          <p:nvPr/>
        </p:nvSpPr>
        <p:spPr bwMode="auto">
          <a:xfrm>
            <a:off x="827088" y="531813"/>
            <a:ext cx="7339012" cy="520700"/>
          </a:xfrm>
          <a:prstGeom prst="rect">
            <a:avLst/>
          </a:prstGeom>
        </p:spPr>
        <p:txBody>
          <a:bodyPr wrap="none" fromWordArt="1">
            <a:prstTxWarp prst="textPlain">
              <a:avLst>
                <a:gd name="adj" fmla="val 50000"/>
              </a:avLst>
            </a:prstTxWarp>
          </a:bodyPr>
          <a:lstStyle/>
          <a:p>
            <a:pPr algn="ctr"/>
            <a:r>
              <a:rPr lang="pt-BR" sz="3200" kern="10" dirty="0">
                <a:ln w="12700">
                  <a:solidFill>
                    <a:srgbClr val="3333CC"/>
                  </a:solidFill>
                  <a:round/>
                  <a:headEnd/>
                  <a:tailEnd/>
                </a:ln>
                <a:solidFill>
                  <a:srgbClr val="CC99FF">
                    <a:alpha val="50195"/>
                  </a:srgbClr>
                </a:solidFill>
                <a:effectLst>
                  <a:outerShdw dist="45791" dir="2021404" algn="ctr" rotWithShape="0">
                    <a:srgbClr val="9999FF"/>
                  </a:outerShdw>
                </a:effectLst>
                <a:latin typeface="Comic Sans MS"/>
              </a:rPr>
              <a:t>Epífise - Glândula Envolta em Mistério</a:t>
            </a:r>
          </a:p>
        </p:txBody>
      </p:sp>
      <p:sp>
        <p:nvSpPr>
          <p:cNvPr id="16387" name="Text Box 3"/>
          <p:cNvSpPr txBox="1">
            <a:spLocks noChangeArrowheads="1"/>
          </p:cNvSpPr>
          <p:nvPr/>
        </p:nvSpPr>
        <p:spPr bwMode="auto">
          <a:xfrm>
            <a:off x="203200" y="1580599"/>
            <a:ext cx="8737600" cy="1124988"/>
          </a:xfrm>
          <a:prstGeom prst="rect">
            <a:avLst/>
          </a:prstGeom>
          <a:noFill/>
          <a:ln w="9525">
            <a:noFill/>
            <a:miter lim="800000"/>
            <a:headEnd/>
            <a:tailEnd/>
          </a:ln>
        </p:spPr>
        <p:txBody>
          <a:bodyPr>
            <a:spAutoFit/>
          </a:bodyPr>
          <a:lstStyle/>
          <a:p>
            <a:pPr algn="just">
              <a:lnSpc>
                <a:spcPct val="150000"/>
              </a:lnSpc>
              <a:spcBef>
                <a:spcPct val="50000"/>
              </a:spcBef>
              <a:buClr>
                <a:srgbClr val="660066"/>
              </a:buClr>
              <a:buFont typeface="Wingdings" pitchFamily="2" charset="2"/>
              <a:buChar char="v"/>
              <a:defRPr/>
            </a:pPr>
            <a:r>
              <a:rPr lang="pt-BR" sz="2400" b="1" dirty="0">
                <a:effectLst>
                  <a:outerShdw blurRad="38100" dist="38100" dir="2700000" algn="tl">
                    <a:srgbClr val="000000">
                      <a:alpha val="43137"/>
                    </a:srgbClr>
                  </a:outerShdw>
                </a:effectLst>
                <a:latin typeface="Tahoma" pitchFamily="34" charset="0"/>
              </a:rPr>
              <a:t> </a:t>
            </a:r>
            <a:r>
              <a:rPr lang="pt-BR" sz="2400" b="1" dirty="0" smtClean="0">
                <a:effectLst>
                  <a:outerShdw blurRad="38100" dist="38100" dir="2700000" algn="tl">
                    <a:srgbClr val="000000">
                      <a:alpha val="43137"/>
                    </a:srgbClr>
                  </a:outerShdw>
                </a:effectLst>
                <a:latin typeface="Tahoma" pitchFamily="34" charset="0"/>
              </a:rPr>
              <a:t>	pequena </a:t>
            </a:r>
            <a:r>
              <a:rPr lang="pt-BR" sz="2400" b="1" dirty="0">
                <a:effectLst>
                  <a:outerShdw blurRad="38100" dist="38100" dir="2700000" algn="tl">
                    <a:srgbClr val="000000">
                      <a:alpha val="43137"/>
                    </a:srgbClr>
                  </a:outerShdw>
                </a:effectLst>
                <a:latin typeface="Tahoma" pitchFamily="34" charset="0"/>
              </a:rPr>
              <a:t>estrutura cônica, de aproximadamente 1 cm de comprimento e de 100 a 200 mg de peso, </a:t>
            </a:r>
          </a:p>
        </p:txBody>
      </p:sp>
      <p:grpSp>
        <p:nvGrpSpPr>
          <p:cNvPr id="10" name="Grupo 9"/>
          <p:cNvGrpSpPr/>
          <p:nvPr/>
        </p:nvGrpSpPr>
        <p:grpSpPr>
          <a:xfrm>
            <a:off x="2960638" y="3429000"/>
            <a:ext cx="4779714" cy="3095625"/>
            <a:chOff x="2960638" y="3429000"/>
            <a:chExt cx="4779714" cy="3095625"/>
          </a:xfrm>
        </p:grpSpPr>
        <p:grpSp>
          <p:nvGrpSpPr>
            <p:cNvPr id="2" name="Grupo 6"/>
            <p:cNvGrpSpPr>
              <a:grpSpLocks/>
            </p:cNvGrpSpPr>
            <p:nvPr/>
          </p:nvGrpSpPr>
          <p:grpSpPr bwMode="auto">
            <a:xfrm>
              <a:off x="2960638" y="3587478"/>
              <a:ext cx="3149699" cy="2937147"/>
              <a:chOff x="2810093" y="2155101"/>
              <a:chExt cx="3320613" cy="3290123"/>
            </a:xfrm>
          </p:grpSpPr>
          <p:pic>
            <p:nvPicPr>
              <p:cNvPr id="24581" name="Picture 4" descr="C:\Meus documentos\Minhas imagens\pineal\pineal-gland.jpg"/>
              <p:cNvPicPr>
                <a:picLocks noChangeAspect="1" noChangeArrowheads="1"/>
              </p:cNvPicPr>
              <p:nvPr/>
            </p:nvPicPr>
            <p:blipFill>
              <a:blip r:embed="rId2" cstate="print"/>
              <a:stretch>
                <a:fillRect/>
              </a:stretch>
            </p:blipFill>
            <p:spPr bwMode="auto">
              <a:xfrm>
                <a:off x="2810093" y="2219424"/>
                <a:ext cx="3320613" cy="3225800"/>
              </a:xfrm>
              <a:prstGeom prst="rect">
                <a:avLst/>
              </a:prstGeom>
              <a:noFill/>
              <a:ln w="9525">
                <a:noFill/>
                <a:miter lim="800000"/>
                <a:headEnd/>
                <a:tailEnd/>
              </a:ln>
            </p:spPr>
          </p:pic>
          <p:sp>
            <p:nvSpPr>
              <p:cNvPr id="24583" name="Line 9"/>
              <p:cNvSpPr>
                <a:spLocks noChangeShapeType="1"/>
              </p:cNvSpPr>
              <p:nvPr/>
            </p:nvSpPr>
            <p:spPr bwMode="auto">
              <a:xfrm rot="787878" flipV="1">
                <a:off x="4473884" y="2155101"/>
                <a:ext cx="1610571" cy="1289704"/>
              </a:xfrm>
              <a:prstGeom prst="line">
                <a:avLst/>
              </a:prstGeom>
              <a:noFill/>
              <a:ln w="38100">
                <a:solidFill>
                  <a:srgbClr val="CC0000"/>
                </a:solidFill>
                <a:round/>
                <a:headEnd/>
                <a:tailEnd/>
              </a:ln>
            </p:spPr>
            <p:txBody>
              <a:bodyPr/>
              <a:lstStyle/>
              <a:p>
                <a:endParaRPr lang="pt-BR"/>
              </a:p>
            </p:txBody>
          </p:sp>
        </p:grpSp>
        <p:sp>
          <p:nvSpPr>
            <p:cNvPr id="9" name="CaixaDeTexto 8"/>
            <p:cNvSpPr txBox="1"/>
            <p:nvPr/>
          </p:nvSpPr>
          <p:spPr>
            <a:xfrm>
              <a:off x="6084168" y="3429000"/>
              <a:ext cx="1656184" cy="369332"/>
            </a:xfrm>
            <a:prstGeom prst="rect">
              <a:avLst/>
            </a:prstGeom>
            <a:noFill/>
            <a:ln w="38100">
              <a:solidFill>
                <a:srgbClr val="C00000"/>
              </a:solidFill>
            </a:ln>
          </p:spPr>
          <p:txBody>
            <a:bodyPr wrap="square" rtlCol="0">
              <a:spAutoFit/>
            </a:bodyPr>
            <a:lstStyle/>
            <a:p>
              <a:r>
                <a:rPr lang="pt-BR" dirty="0" smtClean="0">
                  <a:latin typeface="Impact" pitchFamily="34" charset="0"/>
                </a:rPr>
                <a:t>Glândula Pineal</a:t>
              </a:r>
              <a:endParaRPr lang="pt-BR" dirty="0">
                <a:latin typeface="Impact" pitchFamily="34" charset="0"/>
              </a:endParaRPr>
            </a:p>
          </p:txBody>
        </p:sp>
      </p:grpSp>
      <p:sp>
        <p:nvSpPr>
          <p:cNvPr id="11" name="Retângulo 10"/>
          <p:cNvSpPr/>
          <p:nvPr/>
        </p:nvSpPr>
        <p:spPr>
          <a:xfrm>
            <a:off x="251520" y="6271428"/>
            <a:ext cx="8712968" cy="253916"/>
          </a:xfrm>
          <a:prstGeom prst="rect">
            <a:avLst/>
          </a:prstGeom>
        </p:spPr>
        <p:txBody>
          <a:bodyPr wrap="square">
            <a:spAutoFit/>
          </a:bodyPr>
          <a:lstStyle/>
          <a:p>
            <a:r>
              <a:rPr lang="pt-BR" sz="1050" dirty="0" smtClean="0">
                <a:ln>
                  <a:solidFill>
                    <a:sysClr val="windowText" lastClr="000000"/>
                  </a:solidFill>
                </a:ln>
                <a:solidFill>
                  <a:schemeClr val="bg1"/>
                </a:solidFill>
                <a:latin typeface="Impact" pitchFamily="34" charset="0"/>
              </a:rPr>
              <a:t>Henry </a:t>
            </a:r>
            <a:r>
              <a:rPr lang="pt-BR" sz="1050" dirty="0" err="1" smtClean="0">
                <a:ln>
                  <a:solidFill>
                    <a:sysClr val="windowText" lastClr="000000"/>
                  </a:solidFill>
                </a:ln>
                <a:solidFill>
                  <a:schemeClr val="bg1"/>
                </a:solidFill>
                <a:latin typeface="Impact" pitchFamily="34" charset="0"/>
              </a:rPr>
              <a:t>Vandyke</a:t>
            </a:r>
            <a:r>
              <a:rPr lang="pt-BR" sz="1050" dirty="0" smtClean="0">
                <a:ln>
                  <a:solidFill>
                    <a:sysClr val="windowText" lastClr="000000"/>
                  </a:solidFill>
                </a:ln>
                <a:solidFill>
                  <a:schemeClr val="bg1"/>
                </a:solidFill>
                <a:latin typeface="Impact" pitchFamily="34" charset="0"/>
              </a:rPr>
              <a:t> Carter - Henry Gray (1918) </a:t>
            </a:r>
            <a:r>
              <a:rPr lang="pt-BR" sz="1050" dirty="0" err="1" smtClean="0">
                <a:ln>
                  <a:solidFill>
                    <a:sysClr val="windowText" lastClr="000000"/>
                  </a:solidFill>
                </a:ln>
                <a:solidFill>
                  <a:schemeClr val="bg1"/>
                </a:solidFill>
                <a:latin typeface="Impact" pitchFamily="34" charset="0"/>
              </a:rPr>
              <a:t>Anatomy</a:t>
            </a:r>
            <a:r>
              <a:rPr lang="pt-BR" sz="1050" dirty="0" smtClean="0">
                <a:ln>
                  <a:solidFill>
                    <a:sysClr val="windowText" lastClr="000000"/>
                  </a:solidFill>
                </a:ln>
                <a:solidFill>
                  <a:schemeClr val="bg1"/>
                </a:solidFill>
                <a:latin typeface="Impact" pitchFamily="34" charset="0"/>
              </a:rPr>
              <a:t> </a:t>
            </a:r>
            <a:r>
              <a:rPr lang="pt-BR" sz="1050" dirty="0" err="1" smtClean="0">
                <a:ln>
                  <a:solidFill>
                    <a:sysClr val="windowText" lastClr="000000"/>
                  </a:solidFill>
                </a:ln>
                <a:solidFill>
                  <a:schemeClr val="bg1"/>
                </a:solidFill>
                <a:latin typeface="Impact" pitchFamily="34" charset="0"/>
              </a:rPr>
              <a:t>of</a:t>
            </a:r>
            <a:r>
              <a:rPr lang="pt-BR" sz="1050" dirty="0" smtClean="0">
                <a:ln>
                  <a:solidFill>
                    <a:sysClr val="windowText" lastClr="000000"/>
                  </a:solidFill>
                </a:ln>
                <a:solidFill>
                  <a:schemeClr val="bg1"/>
                </a:solidFill>
                <a:latin typeface="Impact" pitchFamily="34" charset="0"/>
              </a:rPr>
              <a:t> </a:t>
            </a:r>
            <a:r>
              <a:rPr lang="pt-BR" sz="1050" dirty="0" err="1" smtClean="0">
                <a:ln>
                  <a:solidFill>
                    <a:sysClr val="windowText" lastClr="000000"/>
                  </a:solidFill>
                </a:ln>
                <a:solidFill>
                  <a:schemeClr val="bg1"/>
                </a:solidFill>
                <a:latin typeface="Impact" pitchFamily="34" charset="0"/>
              </a:rPr>
              <a:t>the</a:t>
            </a:r>
            <a:r>
              <a:rPr lang="pt-BR" sz="1050" dirty="0" smtClean="0">
                <a:ln>
                  <a:solidFill>
                    <a:sysClr val="windowText" lastClr="000000"/>
                  </a:solidFill>
                </a:ln>
                <a:solidFill>
                  <a:schemeClr val="bg1"/>
                </a:solidFill>
                <a:latin typeface="Impact" pitchFamily="34" charset="0"/>
              </a:rPr>
              <a:t> </a:t>
            </a:r>
            <a:r>
              <a:rPr lang="pt-BR" sz="1050" dirty="0" err="1" smtClean="0">
                <a:ln>
                  <a:solidFill>
                    <a:sysClr val="windowText" lastClr="000000"/>
                  </a:solidFill>
                </a:ln>
                <a:solidFill>
                  <a:schemeClr val="bg1"/>
                </a:solidFill>
                <a:latin typeface="Impact" pitchFamily="34" charset="0"/>
              </a:rPr>
              <a:t>Human</a:t>
            </a:r>
            <a:r>
              <a:rPr lang="pt-BR" sz="1050" dirty="0" smtClean="0">
                <a:ln>
                  <a:solidFill>
                    <a:sysClr val="windowText" lastClr="000000"/>
                  </a:solidFill>
                </a:ln>
                <a:solidFill>
                  <a:schemeClr val="bg1"/>
                </a:solidFill>
                <a:latin typeface="Impact" pitchFamily="34" charset="0"/>
              </a:rPr>
              <a:t> </a:t>
            </a:r>
            <a:r>
              <a:rPr lang="pt-BR" sz="1050" dirty="0" err="1" smtClean="0">
                <a:ln>
                  <a:solidFill>
                    <a:sysClr val="windowText" lastClr="000000"/>
                  </a:solidFill>
                </a:ln>
                <a:solidFill>
                  <a:schemeClr val="bg1"/>
                </a:solidFill>
                <a:latin typeface="Impact" pitchFamily="34" charset="0"/>
              </a:rPr>
              <a:t>Body</a:t>
            </a:r>
            <a:r>
              <a:rPr lang="pt-BR" sz="1050" dirty="0" smtClean="0">
                <a:ln>
                  <a:solidFill>
                    <a:sysClr val="windowText" lastClr="000000"/>
                  </a:solidFill>
                </a:ln>
                <a:solidFill>
                  <a:schemeClr val="bg1"/>
                </a:solidFill>
                <a:latin typeface="Impact" pitchFamily="34" charset="0"/>
              </a:rPr>
              <a:t> (</a:t>
            </a:r>
            <a:r>
              <a:rPr lang="pt-BR" sz="1050" dirty="0" err="1" smtClean="0">
                <a:ln>
                  <a:solidFill>
                    <a:sysClr val="windowText" lastClr="000000"/>
                  </a:solidFill>
                </a:ln>
                <a:solidFill>
                  <a:schemeClr val="bg1"/>
                </a:solidFill>
                <a:latin typeface="Impact" pitchFamily="34" charset="0"/>
              </a:rPr>
              <a:t>See</a:t>
            </a:r>
            <a:r>
              <a:rPr lang="pt-BR" sz="1050" dirty="0" smtClean="0">
                <a:ln>
                  <a:solidFill>
                    <a:sysClr val="windowText" lastClr="000000"/>
                  </a:solidFill>
                </a:ln>
                <a:solidFill>
                  <a:schemeClr val="bg1"/>
                </a:solidFill>
                <a:latin typeface="Impact" pitchFamily="34" charset="0"/>
              </a:rPr>
              <a:t> "Livro" </a:t>
            </a:r>
            <a:r>
              <a:rPr lang="pt-BR" sz="1050" dirty="0" err="1" smtClean="0">
                <a:ln>
                  <a:solidFill>
                    <a:sysClr val="windowText" lastClr="000000"/>
                  </a:solidFill>
                </a:ln>
                <a:solidFill>
                  <a:schemeClr val="bg1"/>
                </a:solidFill>
                <a:latin typeface="Impact" pitchFamily="34" charset="0"/>
              </a:rPr>
              <a:t>section</a:t>
            </a:r>
            <a:r>
              <a:rPr lang="pt-BR" sz="1050" dirty="0" smtClean="0">
                <a:ln>
                  <a:solidFill>
                    <a:sysClr val="windowText" lastClr="000000"/>
                  </a:solidFill>
                </a:ln>
                <a:solidFill>
                  <a:schemeClr val="bg1"/>
                </a:solidFill>
                <a:latin typeface="Impact" pitchFamily="34" charset="0"/>
              </a:rPr>
              <a:t> </a:t>
            </a:r>
            <a:r>
              <a:rPr lang="pt-BR" sz="1050" dirty="0" err="1" smtClean="0">
                <a:ln>
                  <a:solidFill>
                    <a:sysClr val="windowText" lastClr="000000"/>
                  </a:solidFill>
                </a:ln>
                <a:solidFill>
                  <a:schemeClr val="bg1"/>
                </a:solidFill>
                <a:latin typeface="Impact" pitchFamily="34" charset="0"/>
              </a:rPr>
              <a:t>below</a:t>
            </a:r>
            <a:r>
              <a:rPr lang="pt-BR" sz="1050" dirty="0" smtClean="0">
                <a:ln>
                  <a:solidFill>
                    <a:sysClr val="windowText" lastClr="000000"/>
                  </a:solidFill>
                </a:ln>
                <a:solidFill>
                  <a:schemeClr val="bg1"/>
                </a:solidFill>
                <a:latin typeface="Impact" pitchFamily="34" charset="0"/>
              </a:rPr>
              <a:t>)Bartleby.com: </a:t>
            </a:r>
            <a:r>
              <a:rPr lang="pt-BR" sz="1050" dirty="0" err="1" smtClean="0">
                <a:ln>
                  <a:solidFill>
                    <a:sysClr val="windowText" lastClr="000000"/>
                  </a:solidFill>
                </a:ln>
                <a:solidFill>
                  <a:schemeClr val="bg1"/>
                </a:solidFill>
                <a:latin typeface="Impact" pitchFamily="34" charset="0"/>
              </a:rPr>
              <a:t>Gray's</a:t>
            </a:r>
            <a:r>
              <a:rPr lang="pt-BR" sz="1050" dirty="0" smtClean="0">
                <a:ln>
                  <a:solidFill>
                    <a:sysClr val="windowText" lastClr="000000"/>
                  </a:solidFill>
                </a:ln>
                <a:solidFill>
                  <a:schemeClr val="bg1"/>
                </a:solidFill>
                <a:latin typeface="Impact" pitchFamily="34" charset="0"/>
              </a:rPr>
              <a:t> </a:t>
            </a:r>
            <a:r>
              <a:rPr lang="pt-BR" sz="1050" dirty="0" err="1" smtClean="0">
                <a:ln>
                  <a:solidFill>
                    <a:sysClr val="windowText" lastClr="000000"/>
                  </a:solidFill>
                </a:ln>
                <a:solidFill>
                  <a:schemeClr val="bg1"/>
                </a:solidFill>
                <a:latin typeface="Impact" pitchFamily="34" charset="0"/>
              </a:rPr>
              <a:t>Anatomy</a:t>
            </a:r>
            <a:r>
              <a:rPr lang="pt-BR" sz="1050" dirty="0" smtClean="0">
                <a:ln>
                  <a:solidFill>
                    <a:sysClr val="windowText" lastClr="000000"/>
                  </a:solidFill>
                </a:ln>
                <a:solidFill>
                  <a:schemeClr val="bg1"/>
                </a:solidFill>
                <a:latin typeface="Impact" pitchFamily="34" charset="0"/>
              </a:rPr>
              <a:t>, </a:t>
            </a:r>
            <a:r>
              <a:rPr lang="pt-BR" sz="1050" dirty="0" err="1" smtClean="0">
                <a:ln>
                  <a:solidFill>
                    <a:sysClr val="windowText" lastClr="000000"/>
                  </a:solidFill>
                </a:ln>
                <a:solidFill>
                  <a:schemeClr val="bg1"/>
                </a:solidFill>
                <a:latin typeface="Impact" pitchFamily="34" charset="0"/>
              </a:rPr>
              <a:t>Plate</a:t>
            </a:r>
            <a:r>
              <a:rPr lang="pt-BR" sz="1050" dirty="0" smtClean="0">
                <a:ln>
                  <a:solidFill>
                    <a:sysClr val="windowText" lastClr="000000"/>
                  </a:solidFill>
                </a:ln>
                <a:solidFill>
                  <a:schemeClr val="bg1"/>
                </a:solidFill>
                <a:latin typeface="Impact" pitchFamily="34" charset="0"/>
              </a:rPr>
              <a:t> 719, Domínio público</a:t>
            </a:r>
            <a:endParaRPr lang="pt-BR" sz="1050" dirty="0">
              <a:ln>
                <a:solidFill>
                  <a:sysClr val="windowText" lastClr="000000"/>
                </a:solidFill>
              </a:ln>
              <a:solidFill>
                <a:schemeClr val="bg1"/>
              </a:solidFill>
              <a:latin typeface="Impact" pitchFamily="34" charset="0"/>
            </a:endParaRPr>
          </a:p>
        </p:txBody>
      </p:sp>
      <p:sp>
        <p:nvSpPr>
          <p:cNvPr id="12" name="Retângulo 11"/>
          <p:cNvSpPr/>
          <p:nvPr/>
        </p:nvSpPr>
        <p:spPr>
          <a:xfrm>
            <a:off x="251520" y="1700808"/>
            <a:ext cx="8640960" cy="830997"/>
          </a:xfrm>
          <a:prstGeom prst="rect">
            <a:avLst/>
          </a:prstGeom>
        </p:spPr>
        <p:txBody>
          <a:bodyPr wrap="square">
            <a:spAutoFit/>
          </a:bodyPr>
          <a:lstStyle/>
          <a:p>
            <a:r>
              <a:rPr lang="pt-BR" sz="2400" b="1" dirty="0" smtClean="0">
                <a:effectLst>
                  <a:outerShdw blurRad="38100" dist="38100" dir="2700000" algn="tl">
                    <a:srgbClr val="000000">
                      <a:alpha val="43137"/>
                    </a:srgbClr>
                  </a:outerShdw>
                </a:effectLst>
                <a:latin typeface="Tahoma" pitchFamily="34" charset="0"/>
              </a:rPr>
              <a:t>	Localizada </a:t>
            </a:r>
            <a:r>
              <a:rPr lang="pt-BR" sz="2400" b="1" dirty="0" smtClean="0">
                <a:effectLst>
                  <a:outerShdw blurRad="38100" dist="38100" dir="2700000" algn="tl">
                    <a:srgbClr val="000000">
                      <a:alpha val="43137"/>
                    </a:srgbClr>
                  </a:outerShdw>
                </a:effectLst>
                <a:latin typeface="Tahoma" pitchFamily="34" charset="0"/>
              </a:rPr>
              <a:t>no interior da caixa craniana e aprofundada nos hemisférios cerebrais;</a:t>
            </a:r>
            <a:endParaRPr lang="pt-BR" sz="2400"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down)">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387">
                                            <p:txEl>
                                              <p:pRg st="0" end="0"/>
                                            </p:txEl>
                                          </p:spTgt>
                                        </p:tgtEl>
                                        <p:attrNameLst>
                                          <p:attrName>style.visibility</p:attrName>
                                        </p:attrNameLst>
                                      </p:cBhvr>
                                      <p:to>
                                        <p:strVal val="visible"/>
                                      </p:to>
                                    </p:set>
                                    <p:animEffect transition="in" filter="wipe(down)">
                                      <p:cBhvr>
                                        <p:cTn id="20" dur="500"/>
                                        <p:tgtEl>
                                          <p:spTgt spid="16387">
                                            <p:txEl>
                                              <p:pRg st="0" end="0"/>
                                            </p:txEl>
                                          </p:spTgt>
                                        </p:tgtEl>
                                      </p:cBhvr>
                                    </p:animEffect>
                                  </p:childTnLst>
                                  <p:subTnLst>
                                    <p:set>
                                      <p:cBhvr override="childStyle">
                                        <p:cTn dur="1" fill="hold" display="0" masterRel="nextClick" afterEffect="1"/>
                                        <p:tgtEl>
                                          <p:spTgt spid="16387">
                                            <p:txEl>
                                              <p:pRg st="0" end="0"/>
                                            </p:txEl>
                                          </p:spTgt>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ppt_x"/>
                                          </p:val>
                                        </p:tav>
                                        <p:tav tm="100000">
                                          <p:val>
                                            <p:strVal val="#ppt_x"/>
                                          </p:val>
                                        </p:tav>
                                      </p:tavLst>
                                    </p:anim>
                                    <p:anim calcmode="lin" valueType="num">
                                      <p:cBhvr additive="base">
                                        <p:cTn id="2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allAtOnce"/>
      <p:bldP spid="16387" grpId="0" build="allAtOnce"/>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412" name="Picture 6" descr="C:\Meus documentos\Minhas imagens\pineal\newsmallpineal2.jpg"/>
          <p:cNvPicPr>
            <a:picLocks noChangeAspect="1" noChangeArrowheads="1"/>
          </p:cNvPicPr>
          <p:nvPr/>
        </p:nvPicPr>
        <p:blipFill>
          <a:blip r:embed="rId2" cstate="print"/>
          <a:stretch>
            <a:fillRect/>
          </a:stretch>
        </p:blipFill>
        <p:spPr bwMode="auto">
          <a:xfrm>
            <a:off x="349760" y="1993026"/>
            <a:ext cx="7102560" cy="4100270"/>
          </a:xfrm>
          <a:prstGeom prst="rect">
            <a:avLst/>
          </a:prstGeom>
          <a:noFill/>
          <a:ln w="9525">
            <a:noFill/>
            <a:miter lim="800000"/>
            <a:headEnd/>
            <a:tailEnd/>
          </a:ln>
        </p:spPr>
      </p:pic>
      <p:sp>
        <p:nvSpPr>
          <p:cNvPr id="10" name="Retângulo 9"/>
          <p:cNvSpPr>
            <a:spLocks noChangeArrowheads="1"/>
          </p:cNvSpPr>
          <p:nvPr/>
        </p:nvSpPr>
        <p:spPr bwMode="auto">
          <a:xfrm>
            <a:off x="323528" y="653787"/>
            <a:ext cx="8568952" cy="830997"/>
          </a:xfrm>
          <a:prstGeom prst="rect">
            <a:avLst/>
          </a:prstGeom>
          <a:noFill/>
          <a:ln w="9525">
            <a:noFill/>
            <a:miter lim="800000"/>
            <a:headEnd/>
            <a:tailEnd/>
          </a:ln>
        </p:spPr>
        <p:txBody>
          <a:bodyPr wrap="square">
            <a:spAutoFit/>
          </a:bodyPr>
          <a:lstStyle/>
          <a:p>
            <a:pPr algn="just">
              <a:spcBef>
                <a:spcPct val="50000"/>
              </a:spcBef>
              <a:buClr>
                <a:srgbClr val="660066"/>
              </a:buClr>
              <a:buFont typeface="Wingdings" pitchFamily="2" charset="2"/>
              <a:buChar char="v"/>
              <a:defRPr/>
            </a:pPr>
            <a:r>
              <a:rPr lang="pt-BR" sz="2400" b="1" dirty="0">
                <a:effectLst>
                  <a:outerShdw blurRad="38100" dist="38100" dir="2700000" algn="tl">
                    <a:srgbClr val="000000">
                      <a:alpha val="43137"/>
                    </a:srgbClr>
                  </a:outerShdw>
                </a:effectLst>
                <a:latin typeface="Tahoma" pitchFamily="34" charset="0"/>
              </a:rPr>
              <a:t>Bioquímica </a:t>
            </a:r>
            <a:r>
              <a:rPr lang="pt-BR" sz="2400" b="1" dirty="0">
                <a:effectLst>
                  <a:outerShdw blurRad="38100" dist="38100" dir="2700000" algn="tl">
                    <a:srgbClr val="000000">
                      <a:alpha val="43137"/>
                    </a:srgbClr>
                  </a:outerShdw>
                </a:effectLst>
                <a:latin typeface="Tahoma" pitchFamily="34" charset="0"/>
                <a:sym typeface="Wingdings" pitchFamily="2" charset="2"/>
              </a:rPr>
              <a:t> produz noradrenalina, </a:t>
            </a:r>
            <a:r>
              <a:rPr lang="pt-BR" sz="2400" b="1" dirty="0" err="1">
                <a:effectLst>
                  <a:outerShdw blurRad="38100" dist="38100" dir="2700000" algn="tl">
                    <a:srgbClr val="000000">
                      <a:alpha val="43137"/>
                    </a:srgbClr>
                  </a:outerShdw>
                </a:effectLst>
                <a:latin typeface="Tahoma" pitchFamily="34" charset="0"/>
                <a:sym typeface="Wingdings" pitchFamily="2" charset="2"/>
              </a:rPr>
              <a:t>serotonina</a:t>
            </a:r>
            <a:r>
              <a:rPr lang="pt-BR" sz="2400" b="1" dirty="0">
                <a:effectLst>
                  <a:outerShdw blurRad="38100" dist="38100" dir="2700000" algn="tl">
                    <a:srgbClr val="000000">
                      <a:alpha val="43137"/>
                    </a:srgbClr>
                  </a:outerShdw>
                </a:effectLst>
                <a:latin typeface="Tahoma" pitchFamily="34" charset="0"/>
                <a:sym typeface="Wingdings" pitchFamily="2" charset="2"/>
              </a:rPr>
              <a:t> e outras substâncias apenas parcialmente conhecidas;</a:t>
            </a:r>
          </a:p>
        </p:txBody>
      </p:sp>
      <p:sp>
        <p:nvSpPr>
          <p:cNvPr id="6" name="Retângulo 5"/>
          <p:cNvSpPr/>
          <p:nvPr/>
        </p:nvSpPr>
        <p:spPr>
          <a:xfrm>
            <a:off x="323528" y="653787"/>
            <a:ext cx="8424862" cy="830997"/>
          </a:xfrm>
          <a:prstGeom prst="rect">
            <a:avLst/>
          </a:prstGeom>
        </p:spPr>
        <p:txBody>
          <a:bodyPr>
            <a:spAutoFit/>
          </a:bodyPr>
          <a:lstStyle/>
          <a:p>
            <a:pPr algn="just">
              <a:spcBef>
                <a:spcPct val="50000"/>
              </a:spcBef>
              <a:buClr>
                <a:srgbClr val="660066"/>
              </a:buClr>
              <a:buFont typeface="Wingdings" pitchFamily="2" charset="2"/>
              <a:buChar char="v"/>
              <a:defRPr/>
            </a:pPr>
            <a:r>
              <a:rPr lang="pt-BR" sz="2400" b="1" dirty="0">
                <a:effectLst>
                  <a:outerShdw blurRad="38100" dist="38100" dir="2700000" algn="tl">
                    <a:srgbClr val="000000">
                      <a:alpha val="43137"/>
                    </a:srgbClr>
                  </a:outerShdw>
                </a:effectLst>
                <a:latin typeface="Tahoma" pitchFamily="34" charset="0"/>
              </a:rPr>
              <a:t> comanda as forças subconscientes sob a determinação direta da vontade;</a:t>
            </a:r>
          </a:p>
        </p:txBody>
      </p:sp>
      <p:sp>
        <p:nvSpPr>
          <p:cNvPr id="8" name="Retângulo 7"/>
          <p:cNvSpPr/>
          <p:nvPr/>
        </p:nvSpPr>
        <p:spPr>
          <a:xfrm>
            <a:off x="1331640" y="6191726"/>
            <a:ext cx="7488832" cy="261610"/>
          </a:xfrm>
          <a:prstGeom prst="rect">
            <a:avLst/>
          </a:prstGeom>
        </p:spPr>
        <p:txBody>
          <a:bodyPr wrap="square">
            <a:spAutoFit/>
          </a:bodyPr>
          <a:lstStyle/>
          <a:p>
            <a:r>
              <a:rPr lang="pt-BR" sz="1100" dirty="0" err="1" smtClean="0">
                <a:ln>
                  <a:solidFill>
                    <a:schemeClr val="bg1"/>
                  </a:solidFill>
                </a:ln>
                <a:latin typeface="Impact" pitchFamily="34" charset="0"/>
              </a:rPr>
              <a:t>Michellecoss</a:t>
            </a:r>
            <a:r>
              <a:rPr lang="pt-BR" sz="1100" dirty="0" smtClean="0">
                <a:ln>
                  <a:solidFill>
                    <a:schemeClr val="bg1"/>
                  </a:solidFill>
                </a:ln>
                <a:latin typeface="Impact" pitchFamily="34" charset="0"/>
              </a:rPr>
              <a:t> - Trabalho próprio pelo carregador, CC BY-SA 4.0, https://commons.wikimedia.org/w/index.php?curid=47830608</a:t>
            </a:r>
            <a:endParaRPr lang="pt-BR" sz="1100" dirty="0">
              <a:ln>
                <a:solidFill>
                  <a:schemeClr val="bg1"/>
                </a:solidFill>
              </a:ln>
              <a:latin typeface="Impact"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xEl>
                                              <p:pRg st="0" end="0"/>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ext Box 4"/>
          <p:cNvSpPr txBox="1">
            <a:spLocks noChangeArrowheads="1"/>
          </p:cNvSpPr>
          <p:nvPr/>
        </p:nvSpPr>
        <p:spPr bwMode="auto">
          <a:xfrm>
            <a:off x="331788" y="404664"/>
            <a:ext cx="8343900" cy="1303690"/>
          </a:xfrm>
          <a:prstGeom prst="rect">
            <a:avLst/>
          </a:prstGeom>
          <a:noFill/>
          <a:ln w="9525">
            <a:noFill/>
            <a:miter lim="800000"/>
            <a:headEnd/>
            <a:tailEnd/>
          </a:ln>
        </p:spPr>
        <p:txBody>
          <a:bodyPr>
            <a:spAutoFit/>
          </a:bodyPr>
          <a:lstStyle/>
          <a:p>
            <a:pPr algn="just">
              <a:lnSpc>
                <a:spcPct val="150000"/>
              </a:lnSpc>
              <a:spcBef>
                <a:spcPct val="50000"/>
              </a:spcBef>
              <a:buClr>
                <a:srgbClr val="660066"/>
              </a:buClr>
              <a:buFont typeface="Wingdings" pitchFamily="2" charset="2"/>
              <a:buChar char="v"/>
              <a:defRPr/>
            </a:pPr>
            <a:r>
              <a:rPr lang="pt-BR" sz="2800" b="1" dirty="0">
                <a:effectLst>
                  <a:outerShdw blurRad="38100" dist="38100" dir="2700000" algn="tl">
                    <a:srgbClr val="000000">
                      <a:alpha val="43137"/>
                    </a:srgbClr>
                  </a:outerShdw>
                </a:effectLst>
                <a:latin typeface="Tahoma" pitchFamily="34" charset="0"/>
                <a:sym typeface="Wingdings" pitchFamily="2" charset="2"/>
              </a:rPr>
              <a:t> no que se refere à circulação sanguínea, a epífise só perde para os rins. </a:t>
            </a:r>
            <a:endParaRPr lang="pt-BR" sz="2800" b="1" dirty="0">
              <a:effectLst>
                <a:outerShdw blurRad="38100" dist="38100" dir="2700000" algn="tl">
                  <a:srgbClr val="000000">
                    <a:alpha val="43137"/>
                  </a:srgbClr>
                </a:outerShdw>
              </a:effectLst>
            </a:endParaRPr>
          </a:p>
        </p:txBody>
      </p:sp>
      <p:pic>
        <p:nvPicPr>
          <p:cNvPr id="5" name="Picture 7" descr="C:\Meus documentos\Minhas imagens\pineal\pituitarygland.jpg"/>
          <p:cNvPicPr>
            <a:picLocks noChangeAspect="1" noChangeArrowheads="1"/>
          </p:cNvPicPr>
          <p:nvPr/>
        </p:nvPicPr>
        <p:blipFill>
          <a:blip r:embed="rId2" cstate="print"/>
          <a:stretch>
            <a:fillRect/>
          </a:stretch>
        </p:blipFill>
        <p:spPr bwMode="auto">
          <a:xfrm>
            <a:off x="1763688" y="1942827"/>
            <a:ext cx="6048672" cy="4654824"/>
          </a:xfrm>
          <a:prstGeom prst="rect">
            <a:avLst/>
          </a:prstGeom>
          <a:noFill/>
          <a:ln w="9525">
            <a:noFill/>
            <a:miter lim="800000"/>
            <a:headEnd/>
            <a:tailEnd/>
          </a:ln>
        </p:spPr>
      </p:pic>
      <p:sp>
        <p:nvSpPr>
          <p:cNvPr id="6" name="Retângulo 5"/>
          <p:cNvSpPr/>
          <p:nvPr/>
        </p:nvSpPr>
        <p:spPr>
          <a:xfrm>
            <a:off x="251520" y="6092279"/>
            <a:ext cx="8712968" cy="577081"/>
          </a:xfrm>
          <a:prstGeom prst="rect">
            <a:avLst/>
          </a:prstGeom>
        </p:spPr>
        <p:txBody>
          <a:bodyPr wrap="square">
            <a:spAutoFit/>
          </a:bodyPr>
          <a:lstStyle/>
          <a:p>
            <a:r>
              <a:rPr lang="pt-BR" sz="1050" dirty="0" err="1" smtClean="0">
                <a:latin typeface="Impact" pitchFamily="34" charset="0"/>
              </a:rPr>
              <a:t>Images</a:t>
            </a:r>
            <a:r>
              <a:rPr lang="pt-BR" sz="1050" dirty="0" smtClean="0">
                <a:latin typeface="Impact" pitchFamily="34" charset="0"/>
              </a:rPr>
              <a:t> </a:t>
            </a:r>
            <a:r>
              <a:rPr lang="pt-BR" sz="1050" dirty="0" err="1" smtClean="0">
                <a:latin typeface="Impact" pitchFamily="34" charset="0"/>
              </a:rPr>
              <a:t>generated</a:t>
            </a:r>
            <a:r>
              <a:rPr lang="pt-BR" sz="1050" dirty="0" smtClean="0">
                <a:latin typeface="Impact" pitchFamily="34" charset="0"/>
              </a:rPr>
              <a:t> </a:t>
            </a:r>
            <a:r>
              <a:rPr lang="pt-BR" sz="1050" dirty="0" err="1" smtClean="0">
                <a:latin typeface="Impact" pitchFamily="34" charset="0"/>
              </a:rPr>
              <a:t>by</a:t>
            </a:r>
            <a:r>
              <a:rPr lang="pt-BR" sz="1050" dirty="0" smtClean="0">
                <a:latin typeface="Impact" pitchFamily="34" charset="0"/>
              </a:rPr>
              <a:t> </a:t>
            </a:r>
            <a:r>
              <a:rPr lang="pt-BR" sz="1050" dirty="0" err="1" smtClean="0">
                <a:latin typeface="Impact" pitchFamily="34" charset="0"/>
              </a:rPr>
              <a:t>Life</a:t>
            </a:r>
            <a:r>
              <a:rPr lang="pt-BR" sz="1050" dirty="0" smtClean="0">
                <a:latin typeface="Impact" pitchFamily="34" charset="0"/>
              </a:rPr>
              <a:t> </a:t>
            </a:r>
            <a:r>
              <a:rPr lang="pt-BR" sz="1050" dirty="0" err="1" smtClean="0">
                <a:latin typeface="Impact" pitchFamily="34" charset="0"/>
              </a:rPr>
              <a:t>Science</a:t>
            </a:r>
            <a:r>
              <a:rPr lang="pt-BR" sz="1050" dirty="0" smtClean="0">
                <a:latin typeface="Impact" pitchFamily="34" charset="0"/>
              </a:rPr>
              <a:t> Databases(LSDB). - </a:t>
            </a:r>
            <a:r>
              <a:rPr lang="pt-BR" sz="1050" dirty="0" err="1" smtClean="0">
                <a:latin typeface="Impact" pitchFamily="34" charset="0"/>
              </a:rPr>
              <a:t>from</a:t>
            </a:r>
            <a:r>
              <a:rPr lang="pt-BR" sz="1050" dirty="0" smtClean="0">
                <a:latin typeface="Impact" pitchFamily="34" charset="0"/>
              </a:rPr>
              <a:t> </a:t>
            </a:r>
            <a:r>
              <a:rPr lang="pt-BR" sz="1050" dirty="0" err="1" smtClean="0">
                <a:latin typeface="Impact" pitchFamily="34" charset="0"/>
              </a:rPr>
              <a:t>Anatomography</a:t>
            </a:r>
            <a:r>
              <a:rPr lang="pt-BR" sz="1050" dirty="0" smtClean="0">
                <a:latin typeface="Impact" pitchFamily="34" charset="0"/>
              </a:rPr>
              <a:t>, </a:t>
            </a:r>
            <a:r>
              <a:rPr lang="pt-BR" sz="1050" dirty="0" err="1" smtClean="0">
                <a:latin typeface="Impact" pitchFamily="34" charset="0"/>
              </a:rPr>
              <a:t>website</a:t>
            </a:r>
            <a:r>
              <a:rPr lang="pt-BR" sz="1050" dirty="0" smtClean="0">
                <a:latin typeface="Impact" pitchFamily="34" charset="0"/>
              </a:rPr>
              <a:t> </a:t>
            </a:r>
            <a:r>
              <a:rPr lang="pt-BR" sz="1050" dirty="0" err="1" smtClean="0">
                <a:latin typeface="Impact" pitchFamily="34" charset="0"/>
              </a:rPr>
              <a:t>maintained</a:t>
            </a:r>
            <a:r>
              <a:rPr lang="pt-BR" sz="1050" dirty="0" smtClean="0">
                <a:latin typeface="Impact" pitchFamily="34" charset="0"/>
              </a:rPr>
              <a:t> </a:t>
            </a:r>
            <a:r>
              <a:rPr lang="pt-BR" sz="1050" dirty="0" err="1" smtClean="0">
                <a:latin typeface="Impact" pitchFamily="34" charset="0"/>
              </a:rPr>
              <a:t>by</a:t>
            </a:r>
            <a:r>
              <a:rPr lang="pt-BR" sz="1050" dirty="0" smtClean="0">
                <a:latin typeface="Impact" pitchFamily="34" charset="0"/>
              </a:rPr>
              <a:t> </a:t>
            </a:r>
            <a:r>
              <a:rPr lang="pt-BR" sz="1050" dirty="0" err="1" smtClean="0">
                <a:latin typeface="Impact" pitchFamily="34" charset="0"/>
              </a:rPr>
              <a:t>Life</a:t>
            </a:r>
            <a:r>
              <a:rPr lang="pt-BR" sz="1050" dirty="0" smtClean="0">
                <a:latin typeface="Impact" pitchFamily="34" charset="0"/>
              </a:rPr>
              <a:t> </a:t>
            </a:r>
            <a:r>
              <a:rPr lang="pt-BR" sz="1050" dirty="0" err="1" smtClean="0">
                <a:latin typeface="Impact" pitchFamily="34" charset="0"/>
              </a:rPr>
              <a:t>Science</a:t>
            </a:r>
            <a:r>
              <a:rPr lang="pt-BR" sz="1050" dirty="0" smtClean="0">
                <a:latin typeface="Impact" pitchFamily="34" charset="0"/>
              </a:rPr>
              <a:t> Databases(LSDB). </a:t>
            </a:r>
            <a:r>
              <a:rPr lang="pt-BR" sz="1050" dirty="0" err="1" smtClean="0">
                <a:latin typeface="Impact" pitchFamily="34" charset="0"/>
              </a:rPr>
              <a:t>You</a:t>
            </a:r>
            <a:r>
              <a:rPr lang="pt-BR" sz="1050" dirty="0" smtClean="0">
                <a:latin typeface="Impact" pitchFamily="34" charset="0"/>
              </a:rPr>
              <a:t> </a:t>
            </a:r>
            <a:r>
              <a:rPr lang="pt-BR" sz="1050" dirty="0" err="1" smtClean="0">
                <a:latin typeface="Impact" pitchFamily="34" charset="0"/>
              </a:rPr>
              <a:t>can</a:t>
            </a:r>
            <a:r>
              <a:rPr lang="pt-BR" sz="1050" dirty="0" smtClean="0">
                <a:latin typeface="Impact" pitchFamily="34" charset="0"/>
              </a:rPr>
              <a:t> </a:t>
            </a:r>
            <a:r>
              <a:rPr lang="pt-BR" sz="1050" dirty="0" err="1" smtClean="0">
                <a:latin typeface="Impact" pitchFamily="34" charset="0"/>
              </a:rPr>
              <a:t>get</a:t>
            </a:r>
            <a:r>
              <a:rPr lang="pt-BR" sz="1050" dirty="0" smtClean="0">
                <a:latin typeface="Impact" pitchFamily="34" charset="0"/>
              </a:rPr>
              <a:t> </a:t>
            </a:r>
            <a:r>
              <a:rPr lang="pt-BR" sz="1050" dirty="0" err="1" smtClean="0">
                <a:latin typeface="Impact" pitchFamily="34" charset="0"/>
              </a:rPr>
              <a:t>this</a:t>
            </a:r>
            <a:r>
              <a:rPr lang="pt-BR" sz="1050" dirty="0" smtClean="0">
                <a:latin typeface="Impact" pitchFamily="34" charset="0"/>
              </a:rPr>
              <a:t> </a:t>
            </a:r>
            <a:r>
              <a:rPr lang="pt-BR" sz="1050" dirty="0" err="1" smtClean="0">
                <a:latin typeface="Impact" pitchFamily="34" charset="0"/>
              </a:rPr>
              <a:t>image</a:t>
            </a:r>
            <a:r>
              <a:rPr lang="pt-BR" sz="1050" dirty="0" smtClean="0">
                <a:latin typeface="Impact" pitchFamily="34" charset="0"/>
              </a:rPr>
              <a:t> </a:t>
            </a:r>
            <a:r>
              <a:rPr lang="pt-BR" sz="1050" dirty="0" err="1" smtClean="0">
                <a:latin typeface="Impact" pitchFamily="34" charset="0"/>
              </a:rPr>
              <a:t>through</a:t>
            </a:r>
            <a:r>
              <a:rPr lang="pt-BR" sz="1050" dirty="0" smtClean="0">
                <a:latin typeface="Impact" pitchFamily="34" charset="0"/>
              </a:rPr>
              <a:t> URL </a:t>
            </a:r>
            <a:r>
              <a:rPr lang="pt-BR" sz="1050" dirty="0" err="1" smtClean="0">
                <a:latin typeface="Impact" pitchFamily="34" charset="0"/>
              </a:rPr>
              <a:t>below</a:t>
            </a:r>
            <a:r>
              <a:rPr lang="pt-BR" sz="1050" dirty="0" smtClean="0">
                <a:latin typeface="Impact" pitchFamily="34" charset="0"/>
              </a:rPr>
              <a:t>. </a:t>
            </a:r>
            <a:r>
              <a:rPr lang="ja-JP" altLang="pt-BR" sz="1050" dirty="0" smtClean="0">
                <a:latin typeface="Impact" pitchFamily="34" charset="0"/>
              </a:rPr>
              <a:t>次のアドレスからこのファイルで使用している画像を取得できます</a:t>
            </a:r>
            <a:r>
              <a:rPr lang="pt-BR" sz="1050" dirty="0" smtClean="0">
                <a:latin typeface="Impact" pitchFamily="34" charset="0"/>
              </a:rPr>
              <a:t>URL., CC BY-SA 2.1 </a:t>
            </a:r>
            <a:r>
              <a:rPr lang="pt-BR" sz="1050" dirty="0" err="1" smtClean="0">
                <a:latin typeface="Impact" pitchFamily="34" charset="0"/>
              </a:rPr>
              <a:t>jp</a:t>
            </a:r>
            <a:r>
              <a:rPr lang="pt-BR" sz="1050" dirty="0" smtClean="0">
                <a:latin typeface="Impact" pitchFamily="34" charset="0"/>
              </a:rPr>
              <a:t>, https://commons.wikimedia.org/w/index.php?curid=9805223</a:t>
            </a:r>
            <a:endParaRPr lang="pt-BR" sz="1050" dirty="0">
              <a:latin typeface="Impact" pitchFamily="34" charset="0"/>
            </a:endParaRPr>
          </a:p>
        </p:txBody>
      </p:sp>
      <p:sp>
        <p:nvSpPr>
          <p:cNvPr id="7" name="Retângulo 6"/>
          <p:cNvSpPr/>
          <p:nvPr/>
        </p:nvSpPr>
        <p:spPr>
          <a:xfrm>
            <a:off x="323528" y="530677"/>
            <a:ext cx="8712968" cy="954107"/>
          </a:xfrm>
          <a:prstGeom prst="rect">
            <a:avLst/>
          </a:prstGeom>
        </p:spPr>
        <p:txBody>
          <a:bodyPr wrap="square">
            <a:spAutoFit/>
          </a:bodyPr>
          <a:lstStyle/>
          <a:p>
            <a:pPr>
              <a:buFont typeface="Wingdings" pitchFamily="2" charset="2"/>
              <a:buChar char="v"/>
            </a:pPr>
            <a:r>
              <a:rPr lang="pt-BR" sz="2800" b="1" dirty="0" smtClean="0">
                <a:effectLst>
                  <a:outerShdw blurRad="38100" dist="38100" dir="2700000" algn="tl">
                    <a:srgbClr val="000000">
                      <a:alpha val="43137"/>
                    </a:srgbClr>
                  </a:outerShdw>
                </a:effectLst>
                <a:latin typeface="Tahoma" pitchFamily="34" charset="0"/>
                <a:sym typeface="Wingdings" pitchFamily="2" charset="2"/>
              </a:rPr>
              <a:t>	Seu </a:t>
            </a:r>
            <a:r>
              <a:rPr lang="pt-BR" sz="2800" b="1" dirty="0" smtClean="0">
                <a:effectLst>
                  <a:outerShdw blurRad="38100" dist="38100" dir="2700000" algn="tl">
                    <a:srgbClr val="000000">
                      <a:alpha val="43137"/>
                    </a:srgbClr>
                  </a:outerShdw>
                </a:effectLst>
                <a:latin typeface="Tahoma" pitchFamily="34" charset="0"/>
                <a:sym typeface="Wingdings" pitchFamily="2" charset="2"/>
              </a:rPr>
              <a:t>poder de absorção é superior ao de qualquer outra porção do sistema nervoso</a:t>
            </a:r>
            <a:r>
              <a:rPr lang="pt-BR" sz="2800" b="1" dirty="0" smtClean="0">
                <a:effectLst>
                  <a:outerShdw blurRad="38100" dist="38100" dir="2700000" algn="tl">
                    <a:srgbClr val="000000">
                      <a:alpha val="43137"/>
                    </a:srgbClr>
                  </a:outerShdw>
                </a:effectLst>
                <a:latin typeface="Tahoma" pitchFamily="34" charset="0"/>
                <a:sym typeface="Wingdings" pitchFamily="2" charset="2"/>
              </a:rPr>
              <a:t>,</a:t>
            </a:r>
            <a:endParaRPr lang="pt-BR" sz="2800" dirty="0"/>
          </a:p>
        </p:txBody>
      </p:sp>
      <p:sp>
        <p:nvSpPr>
          <p:cNvPr id="8" name="Retângulo 7"/>
          <p:cNvSpPr/>
          <p:nvPr/>
        </p:nvSpPr>
        <p:spPr>
          <a:xfrm>
            <a:off x="323528" y="548680"/>
            <a:ext cx="8640960" cy="954107"/>
          </a:xfrm>
          <a:prstGeom prst="rect">
            <a:avLst/>
          </a:prstGeom>
        </p:spPr>
        <p:txBody>
          <a:bodyPr wrap="square">
            <a:spAutoFit/>
          </a:bodyPr>
          <a:lstStyle/>
          <a:p>
            <a:pPr>
              <a:buFont typeface="Wingdings" pitchFamily="2" charset="2"/>
              <a:buChar char="v"/>
            </a:pPr>
            <a:r>
              <a:rPr lang="pt-BR" sz="2800" b="1" dirty="0" smtClean="0">
                <a:effectLst>
                  <a:outerShdw blurRad="38100" dist="38100" dir="2700000" algn="tl">
                    <a:srgbClr val="000000">
                      <a:alpha val="43137"/>
                    </a:srgbClr>
                  </a:outerShdw>
                </a:effectLst>
                <a:latin typeface="Tahoma" pitchFamily="34" charset="0"/>
                <a:sym typeface="Wingdings" pitchFamily="2" charset="2"/>
              </a:rPr>
              <a:t> 	Provando </a:t>
            </a:r>
            <a:r>
              <a:rPr lang="pt-BR" sz="2800" b="1" dirty="0" smtClean="0">
                <a:effectLst>
                  <a:outerShdw blurRad="38100" dist="38100" dir="2700000" algn="tl">
                    <a:srgbClr val="000000">
                      <a:alpha val="43137"/>
                    </a:srgbClr>
                  </a:outerShdw>
                </a:effectLst>
                <a:latin typeface="Tahoma" pitchFamily="34" charset="0"/>
                <a:sym typeface="Wingdings" pitchFamily="2" charset="2"/>
              </a:rPr>
              <a:t>uma intensa atividade </a:t>
            </a:r>
            <a:r>
              <a:rPr lang="pt-BR" sz="2800" b="1" dirty="0" err="1" smtClean="0">
                <a:effectLst>
                  <a:outerShdw blurRad="38100" dist="38100" dir="2700000" algn="tl">
                    <a:srgbClr val="000000">
                      <a:alpha val="43137"/>
                    </a:srgbClr>
                  </a:outerShdw>
                </a:effectLst>
                <a:latin typeface="Tahoma" pitchFamily="34" charset="0"/>
                <a:sym typeface="Wingdings" pitchFamily="2" charset="2"/>
              </a:rPr>
              <a:t>biosintética</a:t>
            </a:r>
            <a:r>
              <a:rPr lang="pt-BR" sz="2800" b="1" dirty="0" smtClean="0">
                <a:effectLst>
                  <a:outerShdw blurRad="38100" dist="38100" dir="2700000" algn="tl">
                    <a:srgbClr val="000000">
                      <a:alpha val="43137"/>
                    </a:srgbClr>
                  </a:outerShdw>
                </a:effectLst>
                <a:latin typeface="Tahoma" pitchFamily="34" charset="0"/>
                <a:sym typeface="Wingdings" pitchFamily="2" charset="2"/>
              </a:rPr>
              <a:t>.</a:t>
            </a:r>
            <a:endParaRPr lang="pt-BR" sz="2800"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Horizontal)">
                                      <p:cBhvr>
                                        <p:cTn id="2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descr="epifise_2.jpg"/>
          <p:cNvPicPr>
            <a:picLocks noChangeAspect="1"/>
          </p:cNvPicPr>
          <p:nvPr/>
        </p:nvPicPr>
        <p:blipFill>
          <a:blip r:embed="rId2" cstate="print"/>
          <a:stretch>
            <a:fillRect/>
          </a:stretch>
        </p:blipFill>
        <p:spPr bwMode="auto">
          <a:xfrm>
            <a:off x="323528" y="484324"/>
            <a:ext cx="8568952" cy="3808772"/>
          </a:xfrm>
          <a:prstGeom prst="rect">
            <a:avLst/>
          </a:prstGeom>
          <a:noFill/>
          <a:ln w="9525">
            <a:noFill/>
            <a:miter lim="800000"/>
            <a:headEnd/>
            <a:tailEnd/>
          </a:ln>
        </p:spPr>
      </p:pic>
      <p:sp>
        <p:nvSpPr>
          <p:cNvPr id="10" name="Retângulo 9"/>
          <p:cNvSpPr/>
          <p:nvPr/>
        </p:nvSpPr>
        <p:spPr>
          <a:xfrm>
            <a:off x="250825" y="4707141"/>
            <a:ext cx="8713663" cy="954107"/>
          </a:xfrm>
          <a:prstGeom prst="rect">
            <a:avLst/>
          </a:prstGeom>
        </p:spPr>
        <p:txBody>
          <a:bodyPr wrap="square">
            <a:spAutoFit/>
          </a:bodyPr>
          <a:lstStyle/>
          <a:p>
            <a:pPr marL="263525" indent="-263525">
              <a:buClr>
                <a:srgbClr val="660066"/>
              </a:buClr>
              <a:buFont typeface="Wingdings" pitchFamily="2" charset="2"/>
              <a:buChar char="v"/>
              <a:defRPr/>
            </a:pPr>
            <a:r>
              <a:rPr lang="pt-BR" sz="2800" b="1" dirty="0" smtClean="0">
                <a:ln>
                  <a:solidFill>
                    <a:schemeClr val="bg1"/>
                  </a:solidFill>
                </a:ln>
                <a:solidFill>
                  <a:sysClr val="windowText" lastClr="000000"/>
                </a:solidFill>
                <a:effectLst>
                  <a:outerShdw blurRad="38100" dist="38100" dir="2700000" algn="tl">
                    <a:srgbClr val="000000">
                      <a:alpha val="43137"/>
                    </a:srgbClr>
                  </a:outerShdw>
                </a:effectLst>
                <a:latin typeface="Impact" pitchFamily="34" charset="0"/>
                <a:ea typeface="Tahoma" pitchFamily="34" charset="0"/>
                <a:cs typeface="Tahoma" pitchFamily="34" charset="0"/>
              </a:rPr>
              <a:t> 	Aos </a:t>
            </a:r>
            <a:r>
              <a:rPr lang="pt-BR" sz="2800" b="1" dirty="0">
                <a:ln>
                  <a:solidFill>
                    <a:schemeClr val="bg1"/>
                  </a:solidFill>
                </a:ln>
                <a:solidFill>
                  <a:sysClr val="windowText" lastClr="000000"/>
                </a:solidFill>
                <a:effectLst>
                  <a:outerShdw blurRad="38100" dist="38100" dir="2700000" algn="tl">
                    <a:srgbClr val="000000">
                      <a:alpha val="43137"/>
                    </a:srgbClr>
                  </a:outerShdw>
                </a:effectLst>
                <a:latin typeface="Impact" pitchFamily="34" charset="0"/>
                <a:ea typeface="Tahoma" pitchFamily="34" charset="0"/>
                <a:cs typeface="Tahoma" pitchFamily="34" charset="0"/>
              </a:rPr>
              <a:t>14 anos, aproximadamente, reabre seus mundos </a:t>
            </a:r>
            <a:r>
              <a:rPr lang="pt-BR" sz="2800" b="1" dirty="0" smtClean="0">
                <a:ln>
                  <a:solidFill>
                    <a:schemeClr val="bg1"/>
                  </a:solidFill>
                </a:ln>
                <a:solidFill>
                  <a:sysClr val="windowText" lastClr="000000"/>
                </a:solidFill>
                <a:effectLst>
                  <a:outerShdw blurRad="38100" dist="38100" dir="2700000" algn="tl">
                    <a:srgbClr val="000000">
                      <a:alpha val="43137"/>
                    </a:srgbClr>
                  </a:outerShdw>
                </a:effectLst>
                <a:latin typeface="Impact" pitchFamily="34" charset="0"/>
                <a:ea typeface="Tahoma" pitchFamily="34" charset="0"/>
                <a:cs typeface="Tahoma" pitchFamily="34" charset="0"/>
              </a:rPr>
              <a:t>de </a:t>
            </a:r>
            <a:r>
              <a:rPr lang="pt-BR" sz="2800" b="1" dirty="0">
                <a:ln>
                  <a:solidFill>
                    <a:schemeClr val="bg1"/>
                  </a:solidFill>
                </a:ln>
                <a:solidFill>
                  <a:sysClr val="windowText" lastClr="000000"/>
                </a:solidFill>
                <a:effectLst>
                  <a:outerShdw blurRad="38100" dist="38100" dir="2700000" algn="tl">
                    <a:srgbClr val="000000">
                      <a:alpha val="43137"/>
                    </a:srgbClr>
                  </a:outerShdw>
                </a:effectLst>
                <a:latin typeface="Impact" pitchFamily="34" charset="0"/>
                <a:ea typeface="Tahoma" pitchFamily="34" charset="0"/>
                <a:cs typeface="Tahoma" pitchFamily="34" charset="0"/>
              </a:rPr>
              <a:t>sensações e impressões na esfera </a:t>
            </a:r>
            <a:r>
              <a:rPr lang="pt-BR" sz="2800" b="1" dirty="0" smtClean="0">
                <a:ln>
                  <a:solidFill>
                    <a:schemeClr val="bg1"/>
                  </a:solidFill>
                </a:ln>
                <a:solidFill>
                  <a:sysClr val="windowText" lastClr="000000"/>
                </a:solidFill>
                <a:effectLst>
                  <a:outerShdw blurRad="38100" dist="38100" dir="2700000" algn="tl">
                    <a:srgbClr val="000000">
                      <a:alpha val="43137"/>
                    </a:srgbClr>
                  </a:outerShdw>
                </a:effectLst>
                <a:latin typeface="Impact" pitchFamily="34" charset="0"/>
                <a:ea typeface="Tahoma" pitchFamily="34" charset="0"/>
                <a:cs typeface="Tahoma" pitchFamily="34" charset="0"/>
              </a:rPr>
              <a:t>emocional</a:t>
            </a:r>
            <a:endParaRPr lang="pt-BR" sz="2800" b="1" dirty="0">
              <a:ln>
                <a:solidFill>
                  <a:schemeClr val="bg1"/>
                </a:solidFill>
              </a:ln>
              <a:solidFill>
                <a:sysClr val="windowText" lastClr="000000"/>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
        <p:nvSpPr>
          <p:cNvPr id="4" name="Retângulo 3"/>
          <p:cNvSpPr/>
          <p:nvPr/>
        </p:nvSpPr>
        <p:spPr>
          <a:xfrm>
            <a:off x="251520" y="6197242"/>
            <a:ext cx="8712968" cy="400110"/>
          </a:xfrm>
          <a:prstGeom prst="rect">
            <a:avLst/>
          </a:prstGeom>
        </p:spPr>
        <p:txBody>
          <a:bodyPr wrap="square">
            <a:spAutoFit/>
          </a:bodyPr>
          <a:lstStyle/>
          <a:p>
            <a:r>
              <a:rPr lang="pt-BR" sz="1000" dirty="0" err="1" smtClean="0">
                <a:latin typeface="Impact" pitchFamily="34" charset="0"/>
              </a:rPr>
              <a:t>Images</a:t>
            </a:r>
            <a:r>
              <a:rPr lang="pt-BR" sz="1000" dirty="0" smtClean="0">
                <a:latin typeface="Impact" pitchFamily="34" charset="0"/>
              </a:rPr>
              <a:t>  </a:t>
            </a:r>
            <a:r>
              <a:rPr lang="pt-BR" sz="1000" dirty="0" err="1" smtClean="0">
                <a:latin typeface="Impact" pitchFamily="34" charset="0"/>
              </a:rPr>
              <a:t>generated</a:t>
            </a:r>
            <a:r>
              <a:rPr lang="pt-BR" sz="1000" dirty="0" smtClean="0">
                <a:latin typeface="Impact" pitchFamily="34" charset="0"/>
              </a:rPr>
              <a:t> </a:t>
            </a:r>
            <a:r>
              <a:rPr lang="pt-BR" sz="1000" dirty="0" err="1" smtClean="0">
                <a:latin typeface="Impact" pitchFamily="34" charset="0"/>
              </a:rPr>
              <a:t>by</a:t>
            </a:r>
            <a:r>
              <a:rPr lang="pt-BR" sz="1000" dirty="0" smtClean="0">
                <a:latin typeface="Impact" pitchFamily="34" charset="0"/>
              </a:rPr>
              <a:t> </a:t>
            </a:r>
            <a:r>
              <a:rPr lang="pt-BR" sz="1000" dirty="0" err="1" smtClean="0">
                <a:latin typeface="Impact" pitchFamily="34" charset="0"/>
              </a:rPr>
              <a:t>Life</a:t>
            </a:r>
            <a:r>
              <a:rPr lang="pt-BR" sz="1000" dirty="0" smtClean="0">
                <a:latin typeface="Impact" pitchFamily="34" charset="0"/>
              </a:rPr>
              <a:t> </a:t>
            </a:r>
            <a:r>
              <a:rPr lang="pt-BR" sz="1000" dirty="0" err="1" smtClean="0">
                <a:latin typeface="Impact" pitchFamily="34" charset="0"/>
              </a:rPr>
              <a:t>Science</a:t>
            </a:r>
            <a:r>
              <a:rPr lang="pt-BR" sz="1000" dirty="0" smtClean="0">
                <a:latin typeface="Impact" pitchFamily="34" charset="0"/>
              </a:rPr>
              <a:t> Databases(LSDB). - </a:t>
            </a:r>
            <a:r>
              <a:rPr lang="pt-BR" sz="1000" dirty="0" err="1" smtClean="0">
                <a:latin typeface="Impact" pitchFamily="34" charset="0"/>
              </a:rPr>
              <a:t>from</a:t>
            </a:r>
            <a:r>
              <a:rPr lang="pt-BR" sz="1000" dirty="0" smtClean="0">
                <a:latin typeface="Impact" pitchFamily="34" charset="0"/>
              </a:rPr>
              <a:t> </a:t>
            </a:r>
            <a:r>
              <a:rPr lang="pt-BR" sz="1000" dirty="0" err="1" smtClean="0">
                <a:latin typeface="Impact" pitchFamily="34" charset="0"/>
              </a:rPr>
              <a:t>Anatomography</a:t>
            </a:r>
            <a:r>
              <a:rPr lang="pt-BR" sz="1000" dirty="0" smtClean="0">
                <a:latin typeface="Impact" pitchFamily="34" charset="0"/>
              </a:rPr>
              <a:t>, </a:t>
            </a:r>
            <a:r>
              <a:rPr lang="pt-BR" sz="1000" dirty="0" err="1" smtClean="0">
                <a:latin typeface="Impact" pitchFamily="34" charset="0"/>
              </a:rPr>
              <a:t>website</a:t>
            </a:r>
            <a:r>
              <a:rPr lang="pt-BR" sz="1000" dirty="0" smtClean="0">
                <a:latin typeface="Impact" pitchFamily="34" charset="0"/>
              </a:rPr>
              <a:t> </a:t>
            </a:r>
            <a:r>
              <a:rPr lang="pt-BR" sz="1000" dirty="0" err="1" smtClean="0">
                <a:latin typeface="Impact" pitchFamily="34" charset="0"/>
              </a:rPr>
              <a:t>maintained</a:t>
            </a:r>
            <a:r>
              <a:rPr lang="pt-BR" sz="1000" dirty="0" smtClean="0">
                <a:latin typeface="Impact" pitchFamily="34" charset="0"/>
              </a:rPr>
              <a:t> </a:t>
            </a:r>
            <a:r>
              <a:rPr lang="pt-BR" sz="1000" dirty="0" err="1" smtClean="0">
                <a:latin typeface="Impact" pitchFamily="34" charset="0"/>
              </a:rPr>
              <a:t>by</a:t>
            </a:r>
            <a:r>
              <a:rPr lang="pt-BR" sz="1000" dirty="0" smtClean="0">
                <a:latin typeface="Impact" pitchFamily="34" charset="0"/>
              </a:rPr>
              <a:t> </a:t>
            </a:r>
            <a:r>
              <a:rPr lang="pt-BR" sz="1000" dirty="0" err="1" smtClean="0">
                <a:latin typeface="Impact" pitchFamily="34" charset="0"/>
              </a:rPr>
              <a:t>Life</a:t>
            </a:r>
            <a:r>
              <a:rPr lang="pt-BR" sz="1000" dirty="0" smtClean="0">
                <a:latin typeface="Impact" pitchFamily="34" charset="0"/>
              </a:rPr>
              <a:t> </a:t>
            </a:r>
            <a:r>
              <a:rPr lang="pt-BR" sz="1000" dirty="0" err="1" smtClean="0">
                <a:latin typeface="Impact" pitchFamily="34" charset="0"/>
              </a:rPr>
              <a:t>Science</a:t>
            </a:r>
            <a:r>
              <a:rPr lang="pt-BR" sz="1000" dirty="0" smtClean="0">
                <a:latin typeface="Impact" pitchFamily="34" charset="0"/>
              </a:rPr>
              <a:t> Databases(LSDB).</a:t>
            </a:r>
            <a:r>
              <a:rPr lang="pt-BR" sz="1000" dirty="0" err="1" smtClean="0">
                <a:latin typeface="Impact" pitchFamily="34" charset="0"/>
              </a:rPr>
              <a:t>You</a:t>
            </a:r>
            <a:r>
              <a:rPr lang="pt-BR" sz="1000" dirty="0" smtClean="0">
                <a:latin typeface="Impact" pitchFamily="34" charset="0"/>
              </a:rPr>
              <a:t> </a:t>
            </a:r>
            <a:r>
              <a:rPr lang="pt-BR" sz="1000" dirty="0" err="1" smtClean="0">
                <a:latin typeface="Impact" pitchFamily="34" charset="0"/>
              </a:rPr>
              <a:t>can</a:t>
            </a:r>
            <a:r>
              <a:rPr lang="pt-BR" sz="1000" dirty="0" smtClean="0">
                <a:latin typeface="Impact" pitchFamily="34" charset="0"/>
              </a:rPr>
              <a:t> </a:t>
            </a:r>
            <a:r>
              <a:rPr lang="pt-BR" sz="1000" dirty="0" err="1" smtClean="0">
                <a:latin typeface="Impact" pitchFamily="34" charset="0"/>
              </a:rPr>
              <a:t>get</a:t>
            </a:r>
            <a:r>
              <a:rPr lang="pt-BR" sz="1000" dirty="0" smtClean="0">
                <a:latin typeface="Impact" pitchFamily="34" charset="0"/>
              </a:rPr>
              <a:t> </a:t>
            </a:r>
            <a:r>
              <a:rPr lang="pt-BR" sz="1000" dirty="0" err="1" smtClean="0">
                <a:latin typeface="Impact" pitchFamily="34" charset="0"/>
              </a:rPr>
              <a:t>this</a:t>
            </a:r>
            <a:r>
              <a:rPr lang="pt-BR" sz="1000" dirty="0" smtClean="0">
                <a:latin typeface="Impact" pitchFamily="34" charset="0"/>
              </a:rPr>
              <a:t> </a:t>
            </a:r>
            <a:r>
              <a:rPr lang="pt-BR" sz="1000" dirty="0" err="1" smtClean="0">
                <a:latin typeface="Impact" pitchFamily="34" charset="0"/>
              </a:rPr>
              <a:t>image</a:t>
            </a:r>
            <a:r>
              <a:rPr lang="pt-BR" sz="1000" dirty="0" smtClean="0">
                <a:latin typeface="Impact" pitchFamily="34" charset="0"/>
              </a:rPr>
              <a:t> </a:t>
            </a:r>
            <a:r>
              <a:rPr lang="pt-BR" sz="1000" dirty="0" err="1" smtClean="0">
                <a:latin typeface="Impact" pitchFamily="34" charset="0"/>
              </a:rPr>
              <a:t>through</a:t>
            </a:r>
            <a:r>
              <a:rPr lang="pt-BR" sz="1000" dirty="0" smtClean="0">
                <a:latin typeface="Impact" pitchFamily="34" charset="0"/>
              </a:rPr>
              <a:t> URL </a:t>
            </a:r>
            <a:r>
              <a:rPr lang="pt-BR" sz="1000" dirty="0" err="1" smtClean="0">
                <a:latin typeface="Impact" pitchFamily="34" charset="0"/>
              </a:rPr>
              <a:t>below</a:t>
            </a:r>
            <a:r>
              <a:rPr lang="pt-BR" sz="1000" dirty="0" smtClean="0">
                <a:latin typeface="Impact" pitchFamily="34" charset="0"/>
              </a:rPr>
              <a:t>. </a:t>
            </a:r>
            <a:r>
              <a:rPr lang="ja-JP" altLang="pt-BR" sz="1000" dirty="0" smtClean="0">
                <a:latin typeface="Impact" pitchFamily="34" charset="0"/>
              </a:rPr>
              <a:t>次のアドレスからこのファイルで使用している画像を取得できます</a:t>
            </a:r>
            <a:r>
              <a:rPr lang="pt-BR" sz="1000" dirty="0" smtClean="0">
                <a:latin typeface="Impact" pitchFamily="34" charset="0"/>
              </a:rPr>
              <a:t>URL., CC BY-SA 2.1 </a:t>
            </a:r>
            <a:r>
              <a:rPr lang="pt-BR" sz="1000" dirty="0" err="1" smtClean="0">
                <a:latin typeface="Impact" pitchFamily="34" charset="0"/>
              </a:rPr>
              <a:t>jp</a:t>
            </a:r>
            <a:r>
              <a:rPr lang="pt-BR" sz="1000" dirty="0" smtClean="0">
                <a:latin typeface="Impact" pitchFamily="34" charset="0"/>
              </a:rPr>
              <a:t>, https://commons.wikimedia.org/w/index.php?curid=7855292</a:t>
            </a:r>
            <a:endParaRPr lang="pt-BR" sz="1000" dirty="0">
              <a:latin typeface="Impact" pitchFamily="34" charset="0"/>
            </a:endParaRPr>
          </a:p>
        </p:txBody>
      </p:sp>
      <p:sp>
        <p:nvSpPr>
          <p:cNvPr id="6" name="Retângulo 5"/>
          <p:cNvSpPr/>
          <p:nvPr/>
        </p:nvSpPr>
        <p:spPr>
          <a:xfrm>
            <a:off x="251520" y="4705980"/>
            <a:ext cx="8712968" cy="523220"/>
          </a:xfrm>
          <a:prstGeom prst="rect">
            <a:avLst/>
          </a:prstGeom>
        </p:spPr>
        <p:txBody>
          <a:bodyPr wrap="square">
            <a:spAutoFit/>
          </a:bodyPr>
          <a:lstStyle/>
          <a:p>
            <a:r>
              <a:rPr lang="pt-BR" sz="2800" b="1" dirty="0" smtClean="0">
                <a:ln>
                  <a:solidFill>
                    <a:schemeClr val="bg1"/>
                  </a:solidFill>
                </a:ln>
                <a:solidFill>
                  <a:sysClr val="windowText" lastClr="000000"/>
                </a:solidFill>
                <a:effectLst>
                  <a:outerShdw blurRad="38100" dist="38100" dir="2700000" algn="tl">
                    <a:srgbClr val="000000">
                      <a:alpha val="43137"/>
                    </a:srgbClr>
                  </a:outerShdw>
                </a:effectLst>
                <a:latin typeface="Impact" pitchFamily="34" charset="0"/>
                <a:ea typeface="Tahoma" pitchFamily="34" charset="0"/>
                <a:cs typeface="Tahoma" pitchFamily="34" charset="0"/>
              </a:rPr>
              <a:t>	– Decorrendo </a:t>
            </a:r>
            <a:r>
              <a:rPr lang="pt-BR" sz="2800" b="1" dirty="0" smtClean="0">
                <a:ln>
                  <a:solidFill>
                    <a:schemeClr val="bg1"/>
                  </a:solidFill>
                </a:ln>
                <a:solidFill>
                  <a:sysClr val="windowText" lastClr="000000"/>
                </a:solidFill>
                <a:effectLst>
                  <a:outerShdw blurRad="38100" dist="38100" dir="2700000" algn="tl">
                    <a:srgbClr val="000000">
                      <a:alpha val="43137"/>
                    </a:srgbClr>
                  </a:outerShdw>
                </a:effectLst>
                <a:latin typeface="Impact" pitchFamily="34" charset="0"/>
                <a:ea typeface="Tahoma" pitchFamily="34" charset="0"/>
                <a:cs typeface="Tahoma" pitchFamily="34" charset="0"/>
              </a:rPr>
              <a:t>daí </a:t>
            </a:r>
            <a:r>
              <a:rPr lang="pt-BR" sz="2800" b="1" dirty="0" smtClean="0">
                <a:ln>
                  <a:solidFill>
                    <a:schemeClr val="bg1"/>
                  </a:solidFill>
                </a:ln>
                <a:solidFill>
                  <a:sysClr val="windowText" lastClr="000000"/>
                </a:solidFill>
                <a:effectLst>
                  <a:outerShdw blurRad="38100" dist="38100" dir="2700000" algn="tl">
                    <a:srgbClr val="000000">
                      <a:alpha val="43137"/>
                    </a:srgbClr>
                  </a:outerShdw>
                </a:effectLst>
                <a:latin typeface="Impact" pitchFamily="34" charset="0"/>
                <a:ea typeface="Tahoma" pitchFamily="34" charset="0"/>
                <a:cs typeface="Tahoma" pitchFamily="34" charset="0"/>
              </a:rPr>
              <a:t>a </a:t>
            </a:r>
            <a:r>
              <a:rPr lang="pt-BR" sz="2800" b="1" dirty="0" smtClean="0">
                <a:ln>
                  <a:solidFill>
                    <a:schemeClr val="bg1"/>
                  </a:solidFill>
                </a:ln>
                <a:solidFill>
                  <a:sysClr val="windowText" lastClr="000000"/>
                </a:solidFill>
                <a:effectLst>
                  <a:outerShdw blurRad="38100" dist="38100" dir="2700000" algn="tl">
                    <a:srgbClr val="000000">
                      <a:alpha val="43137"/>
                    </a:srgbClr>
                  </a:outerShdw>
                </a:effectLst>
                <a:latin typeface="Impact" pitchFamily="34" charset="0"/>
                <a:ea typeface="Tahoma" pitchFamily="34" charset="0"/>
                <a:cs typeface="Tahoma" pitchFamily="34" charset="0"/>
              </a:rPr>
              <a:t>recapitulação da sexualidade, </a:t>
            </a:r>
            <a:endParaRPr lang="pt-BR" sz="2800" dirty="0"/>
          </a:p>
        </p:txBody>
      </p:sp>
      <p:sp>
        <p:nvSpPr>
          <p:cNvPr id="7" name="Retângulo 6"/>
          <p:cNvSpPr/>
          <p:nvPr/>
        </p:nvSpPr>
        <p:spPr>
          <a:xfrm>
            <a:off x="251520" y="4708301"/>
            <a:ext cx="8712968" cy="1384995"/>
          </a:xfrm>
          <a:prstGeom prst="rect">
            <a:avLst/>
          </a:prstGeom>
        </p:spPr>
        <p:txBody>
          <a:bodyPr wrap="square">
            <a:spAutoFit/>
          </a:bodyPr>
          <a:lstStyle/>
          <a:p>
            <a:pPr>
              <a:buFont typeface="Wingdings" pitchFamily="2" charset="2"/>
              <a:buChar char="v"/>
            </a:pPr>
            <a:r>
              <a:rPr lang="pt-BR" sz="2800" b="1" dirty="0" smtClean="0">
                <a:ln>
                  <a:solidFill>
                    <a:schemeClr val="bg1"/>
                  </a:solidFill>
                </a:ln>
                <a:solidFill>
                  <a:sysClr val="windowText" lastClr="000000"/>
                </a:solidFill>
                <a:effectLst>
                  <a:outerShdw blurRad="38100" dist="38100" dir="2700000" algn="tl">
                    <a:srgbClr val="000000">
                      <a:alpha val="43137"/>
                    </a:srgbClr>
                  </a:outerShdw>
                </a:effectLst>
                <a:latin typeface="Impact" pitchFamily="34" charset="0"/>
                <a:ea typeface="Tahoma" pitchFamily="34" charset="0"/>
                <a:cs typeface="Tahoma" pitchFamily="34" charset="0"/>
              </a:rPr>
              <a:t>	Examinando </a:t>
            </a:r>
            <a:r>
              <a:rPr lang="pt-BR" sz="2800" b="1" dirty="0" smtClean="0">
                <a:ln>
                  <a:solidFill>
                    <a:schemeClr val="bg1"/>
                  </a:solidFill>
                </a:ln>
                <a:solidFill>
                  <a:sysClr val="windowText" lastClr="000000"/>
                </a:solidFill>
                <a:effectLst>
                  <a:outerShdw blurRad="38100" dist="38100" dir="2700000" algn="tl">
                    <a:srgbClr val="000000">
                      <a:alpha val="43137"/>
                    </a:srgbClr>
                  </a:outerShdw>
                </a:effectLst>
                <a:latin typeface="Impact" pitchFamily="34" charset="0"/>
                <a:ea typeface="Tahoma" pitchFamily="34" charset="0"/>
                <a:cs typeface="Tahoma" pitchFamily="34" charset="0"/>
              </a:rPr>
              <a:t>subconscientemente suas paixões vividas noutra época, que reaparecem sob fortes impulsos.</a:t>
            </a:r>
            <a:endParaRPr lang="pt-BR" sz="2800"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483" name="CaixaDeTexto 4"/>
          <p:cNvSpPr txBox="1">
            <a:spLocks noChangeArrowheads="1"/>
          </p:cNvSpPr>
          <p:nvPr/>
        </p:nvSpPr>
        <p:spPr bwMode="auto">
          <a:xfrm>
            <a:off x="395288" y="767606"/>
            <a:ext cx="8353425" cy="1077218"/>
          </a:xfrm>
          <a:prstGeom prst="rect">
            <a:avLst/>
          </a:prstGeom>
          <a:noFill/>
          <a:ln w="25400">
            <a:noFill/>
            <a:miter lim="800000"/>
            <a:headEnd/>
            <a:tailEnd/>
          </a:ln>
        </p:spPr>
        <p:txBody>
          <a:bodyPr>
            <a:spAutoFit/>
          </a:bodyPr>
          <a:lstStyle/>
          <a:p>
            <a:pPr marL="179388" indent="-179388">
              <a:spcBef>
                <a:spcPts val="600"/>
              </a:spcBef>
              <a:spcAft>
                <a:spcPts val="600"/>
              </a:spcAft>
              <a:buFont typeface="Wingdings" pitchFamily="2" charset="2"/>
              <a:buChar char="v"/>
              <a:defRPr/>
            </a:pP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Segrega </a:t>
            </a:r>
            <a:r>
              <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“unidades-força”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como poderosa </a:t>
            </a:r>
            <a:r>
              <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usina, </a:t>
            </a:r>
          </a:p>
        </p:txBody>
      </p:sp>
      <p:sp>
        <p:nvSpPr>
          <p:cNvPr id="32771" name="Espaço Reservado para Número de Slide 4"/>
          <p:cNvSpPr>
            <a:spLocks noGrp="1"/>
          </p:cNvSpPr>
          <p:nvPr>
            <p:ph type="sldNum" sz="quarter" idx="12"/>
          </p:nvPr>
        </p:nvSpPr>
        <p:spPr>
          <a:noFill/>
        </p:spPr>
        <p:txBody>
          <a:bodyPr/>
          <a:lstStyle/>
          <a:p>
            <a:fld id="{E473115E-38C1-44FA-BBEA-128E675DDF7B}" type="slidenum">
              <a:rPr lang="pt-BR" smtClean="0">
                <a:solidFill>
                  <a:schemeClr val="bg1"/>
                </a:solidFill>
              </a:rPr>
              <a:pPr/>
              <a:t>15</a:t>
            </a:fld>
            <a:endParaRPr lang="pt-BR" smtClean="0">
              <a:solidFill>
                <a:schemeClr val="bg1"/>
              </a:solidFill>
            </a:endParaRPr>
          </a:p>
        </p:txBody>
      </p:sp>
      <p:grpSp>
        <p:nvGrpSpPr>
          <p:cNvPr id="10" name="Grupo 9"/>
          <p:cNvGrpSpPr/>
          <p:nvPr/>
        </p:nvGrpSpPr>
        <p:grpSpPr>
          <a:xfrm>
            <a:off x="395536" y="3356992"/>
            <a:ext cx="8424935" cy="3096344"/>
            <a:chOff x="1331540" y="2421260"/>
            <a:chExt cx="4319984" cy="3239988"/>
          </a:xfrm>
        </p:grpSpPr>
        <p:pic>
          <p:nvPicPr>
            <p:cNvPr id="32773" name="Imagem 5" descr="GlandulaPineal_TerceiroOlho.jpg"/>
            <p:cNvPicPr>
              <a:picLocks noChangeAspect="1"/>
            </p:cNvPicPr>
            <p:nvPr/>
          </p:nvPicPr>
          <p:blipFill>
            <a:blip r:embed="rId2" cstate="print"/>
            <a:stretch>
              <a:fillRect/>
            </a:stretch>
          </p:blipFill>
          <p:spPr bwMode="auto">
            <a:xfrm>
              <a:off x="1331540" y="2421260"/>
              <a:ext cx="4319984" cy="3239988"/>
            </a:xfrm>
            <a:prstGeom prst="rect">
              <a:avLst/>
            </a:prstGeom>
            <a:noFill/>
            <a:ln w="9525">
              <a:noFill/>
              <a:miter lim="800000"/>
              <a:headEnd/>
              <a:tailEnd/>
            </a:ln>
          </p:spPr>
        </p:pic>
        <p:sp>
          <p:nvSpPr>
            <p:cNvPr id="7" name="Retângulo 6"/>
            <p:cNvSpPr/>
            <p:nvPr/>
          </p:nvSpPr>
          <p:spPr>
            <a:xfrm>
              <a:off x="3131840" y="4725144"/>
              <a:ext cx="122413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Retângulo 7"/>
          <p:cNvSpPr/>
          <p:nvPr/>
        </p:nvSpPr>
        <p:spPr>
          <a:xfrm>
            <a:off x="395536" y="779220"/>
            <a:ext cx="8568952" cy="1569660"/>
          </a:xfrm>
          <a:prstGeom prst="rect">
            <a:avLst/>
          </a:prstGeom>
        </p:spPr>
        <p:txBody>
          <a:bodyPr wrap="square">
            <a:spAutoFit/>
          </a:bodyPr>
          <a:lstStyle/>
          <a:p>
            <a:pPr>
              <a:buFont typeface="Wingdings" pitchFamily="2" charset="2"/>
              <a:buChar char="v"/>
            </a:pP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Que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deve ser aproveitada e controlada, no serviço de iluminação e benefício da personalidade, </a:t>
            </a:r>
            <a:endParaRPr lang="pt-BR" sz="3200" dirty="0"/>
          </a:p>
        </p:txBody>
      </p:sp>
      <p:sp>
        <p:nvSpPr>
          <p:cNvPr id="11" name="Retângulo 10"/>
          <p:cNvSpPr/>
          <p:nvPr/>
        </p:nvSpPr>
        <p:spPr>
          <a:xfrm>
            <a:off x="395536" y="764704"/>
            <a:ext cx="8496944" cy="1077218"/>
          </a:xfrm>
          <a:prstGeom prst="rect">
            <a:avLst/>
          </a:prstGeom>
        </p:spPr>
        <p:txBody>
          <a:bodyPr wrap="square">
            <a:spAutoFit/>
          </a:bodyPr>
          <a:lstStyle/>
          <a:p>
            <a:pPr>
              <a:buFont typeface="Wingdings" pitchFamily="2" charset="2"/>
              <a:buChar char="v"/>
            </a:pP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E não em gasto do suprimento psíquico nas emoções de baixa classe.</a:t>
            </a:r>
            <a:endParaRPr lang="pt-BR" sz="32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subTnLst>
                                    <p:set>
                                      <p:cBhvr override="childStyle">
                                        <p:cTn dur="1" fill="hold" display="0" masterRel="nextClick" afterEffect="1"/>
                                        <p:tgtEl>
                                          <p:spTgt spid="20483">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5842" name="Imagem 5" descr="solidao-1.jpg"/>
          <p:cNvPicPr>
            <a:picLocks noChangeAspect="1"/>
          </p:cNvPicPr>
          <p:nvPr/>
        </p:nvPicPr>
        <p:blipFill>
          <a:blip r:embed="rId2" cstate="print"/>
          <a:stretch>
            <a:fillRect/>
          </a:stretch>
        </p:blipFill>
        <p:spPr bwMode="auto">
          <a:xfrm>
            <a:off x="250825" y="2708920"/>
            <a:ext cx="8713788" cy="3888432"/>
          </a:xfrm>
          <a:prstGeom prst="rect">
            <a:avLst/>
          </a:prstGeom>
          <a:noFill/>
          <a:ln w="9525">
            <a:noFill/>
            <a:miter lim="800000"/>
            <a:headEnd/>
            <a:tailEnd/>
          </a:ln>
        </p:spPr>
      </p:pic>
      <p:sp>
        <p:nvSpPr>
          <p:cNvPr id="25603" name="CaixaDeTexto 4"/>
          <p:cNvSpPr txBox="1">
            <a:spLocks noChangeArrowheads="1"/>
          </p:cNvSpPr>
          <p:nvPr/>
        </p:nvSpPr>
        <p:spPr bwMode="auto">
          <a:xfrm>
            <a:off x="323528" y="860519"/>
            <a:ext cx="8568952" cy="1297919"/>
          </a:xfrm>
          <a:prstGeom prst="rect">
            <a:avLst/>
          </a:prstGeom>
          <a:noFill/>
          <a:ln w="25400">
            <a:noFill/>
            <a:miter lim="800000"/>
            <a:headEnd/>
            <a:tailEnd/>
          </a:ln>
        </p:spPr>
        <p:txBody>
          <a:bodyPr wrap="square">
            <a:spAutoFit/>
          </a:bodyPr>
          <a:lstStyle/>
          <a:p>
            <a:pPr marL="180975" indent="-180975">
              <a:lnSpc>
                <a:spcPct val="150000"/>
              </a:lnSpc>
              <a:defRPr/>
            </a:pPr>
            <a:r>
              <a:rPr lang="pt-BR" sz="28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A </a:t>
            </a:r>
            <a:r>
              <a:rPr lang="pt-BR" sz="28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perversão do nosso plano mental consciente, em qualquer sentido da evolução, </a:t>
            </a:r>
          </a:p>
        </p:txBody>
      </p:sp>
      <p:sp>
        <p:nvSpPr>
          <p:cNvPr id="5" name="Retângulo 4"/>
          <p:cNvSpPr/>
          <p:nvPr/>
        </p:nvSpPr>
        <p:spPr>
          <a:xfrm>
            <a:off x="251520" y="806726"/>
            <a:ext cx="8640960" cy="1470146"/>
          </a:xfrm>
          <a:prstGeom prst="rect">
            <a:avLst/>
          </a:prstGeom>
        </p:spPr>
        <p:txBody>
          <a:bodyPr wrap="square">
            <a:spAutoFit/>
          </a:bodyPr>
          <a:lstStyle/>
          <a:p>
            <a:pPr marL="180975" indent="-180975">
              <a:lnSpc>
                <a:spcPct val="150000"/>
              </a:lnSpc>
              <a:defRPr/>
            </a:pP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Determina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a perversão de nosso psiquismo inconsciente, </a:t>
            </a:r>
            <a:endPar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
        <p:nvSpPr>
          <p:cNvPr id="6" name="Retângulo 5"/>
          <p:cNvSpPr/>
          <p:nvPr/>
        </p:nvSpPr>
        <p:spPr>
          <a:xfrm>
            <a:off x="251520" y="983630"/>
            <a:ext cx="8640960" cy="1077218"/>
          </a:xfrm>
          <a:prstGeom prst="rect">
            <a:avLst/>
          </a:prstGeom>
        </p:spPr>
        <p:txBody>
          <a:bodyPr wrap="square">
            <a:spAutoFit/>
          </a:bodyPr>
          <a:lstStyle/>
          <a:p>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Encarregado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da execução dos desejos e ordenações mais íntimas.</a:t>
            </a:r>
            <a:endParaRPr lang="pt-BR" sz="32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plus(in)">
                                      <p:cBhvr>
                                        <p:cTn id="7" dur="1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iterate type="wd">
                                    <p:tmPct val="10000"/>
                                  </p:iterate>
                                  <p:childTnLst>
                                    <p:set>
                                      <p:cBhvr>
                                        <p:cTn id="11" dur="1" fill="hold">
                                          <p:stCondLst>
                                            <p:cond delay="0"/>
                                          </p:stCondLst>
                                        </p:cTn>
                                        <p:tgtEl>
                                          <p:spTgt spid="25603"/>
                                        </p:tgtEl>
                                        <p:attrNameLst>
                                          <p:attrName>style.visibility</p:attrName>
                                        </p:attrNameLst>
                                      </p:cBhvr>
                                      <p:to>
                                        <p:strVal val="visible"/>
                                      </p:to>
                                    </p:set>
                                    <p:animEffect transition="in" filter="plus(in)">
                                      <p:cBhvr>
                                        <p:cTn id="12" dur="1000"/>
                                        <p:tgtEl>
                                          <p:spTgt spid="25603"/>
                                        </p:tgtEl>
                                      </p:cBhvr>
                                    </p:animEffect>
                                  </p:childTnLst>
                                  <p:subTnLst>
                                    <p:set>
                                      <p:cBhvr override="childStyle">
                                        <p:cTn dur="1" fill="hold" display="0" masterRel="nextClick" afterEffect="1"/>
                                        <p:tgtEl>
                                          <p:spTgt spid="2560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m 5" descr="tristeza-e-solidao.jpg"/>
          <p:cNvPicPr>
            <a:picLocks noChangeAspect="1"/>
          </p:cNvPicPr>
          <p:nvPr/>
        </p:nvPicPr>
        <p:blipFill>
          <a:blip r:embed="rId2" cstate="print"/>
          <a:stretch>
            <a:fillRect/>
          </a:stretch>
        </p:blipFill>
        <p:spPr bwMode="auto">
          <a:xfrm>
            <a:off x="251520" y="404664"/>
            <a:ext cx="8712968" cy="6264696"/>
          </a:xfrm>
          <a:prstGeom prst="rect">
            <a:avLst/>
          </a:prstGeom>
          <a:noFill/>
          <a:ln w="9525">
            <a:noFill/>
            <a:miter lim="800000"/>
            <a:headEnd/>
            <a:tailEnd/>
          </a:ln>
        </p:spPr>
      </p:pic>
      <p:sp>
        <p:nvSpPr>
          <p:cNvPr id="26627" name="CaixaDeTexto 4"/>
          <p:cNvSpPr txBox="1">
            <a:spLocks noChangeArrowheads="1"/>
          </p:cNvSpPr>
          <p:nvPr/>
        </p:nvSpPr>
        <p:spPr bwMode="auto">
          <a:xfrm>
            <a:off x="251521" y="2394754"/>
            <a:ext cx="5328591" cy="3046988"/>
          </a:xfrm>
          <a:prstGeom prst="rect">
            <a:avLst/>
          </a:prstGeom>
          <a:noFill/>
          <a:ln w="25400">
            <a:noFill/>
            <a:miter lim="800000"/>
            <a:headEnd/>
            <a:tailEnd/>
          </a:ln>
        </p:spPr>
        <p:txBody>
          <a:bodyPr wrap="square">
            <a:spAutoFit/>
          </a:bodyPr>
          <a:lstStyle/>
          <a:p>
            <a:pPr marL="180975" indent="-180975">
              <a:lnSpc>
                <a:spcPct val="150000"/>
              </a:lnSpc>
              <a:spcBef>
                <a:spcPts val="600"/>
              </a:spcBef>
              <a:spcAft>
                <a:spcPts val="600"/>
              </a:spcAft>
              <a:defRPr/>
            </a:pPr>
            <a:r>
              <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A </a:t>
            </a:r>
            <a:r>
              <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vontade desequilibrada desregula o foco de nossas possibilidades criadoras. </a:t>
            </a:r>
          </a:p>
        </p:txBody>
      </p:sp>
      <p:sp>
        <p:nvSpPr>
          <p:cNvPr id="4" name="Retângulo 3"/>
          <p:cNvSpPr/>
          <p:nvPr/>
        </p:nvSpPr>
        <p:spPr>
          <a:xfrm>
            <a:off x="251520" y="2407159"/>
            <a:ext cx="5040560" cy="3785652"/>
          </a:xfrm>
          <a:prstGeom prst="rect">
            <a:avLst/>
          </a:prstGeom>
        </p:spPr>
        <p:txBody>
          <a:bodyPr wrap="square">
            <a:spAutoFit/>
          </a:bodyPr>
          <a:lstStyle/>
          <a:p>
            <a:pPr marL="180975" indent="-180975">
              <a:lnSpc>
                <a:spcPct val="150000"/>
              </a:lnSpc>
              <a:spcBef>
                <a:spcPts val="600"/>
              </a:spcBef>
              <a:spcAft>
                <a:spcPts val="600"/>
              </a:spcAft>
              <a:defRPr/>
            </a:pP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Daí  a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necessidade de </a:t>
            </a:r>
            <a:r>
              <a:rPr lang="pt-BR" sz="3200" b="1" u="sng"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regras morais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para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quem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se interessa pelas aquisições eternas nos domínios do Espírito. </a:t>
            </a:r>
            <a:endPar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
        <p:nvSpPr>
          <p:cNvPr id="5" name="Retângulo 4"/>
          <p:cNvSpPr/>
          <p:nvPr/>
        </p:nvSpPr>
        <p:spPr>
          <a:xfrm>
            <a:off x="395536" y="2407159"/>
            <a:ext cx="5040560" cy="3686137"/>
          </a:xfrm>
          <a:prstGeom prst="rect">
            <a:avLst/>
          </a:prstGeom>
        </p:spPr>
        <p:txBody>
          <a:bodyPr wrap="square">
            <a:spAutoFit/>
          </a:bodyPr>
          <a:lstStyle/>
          <a:p>
            <a:pPr marL="180975" indent="-180975">
              <a:lnSpc>
                <a:spcPct val="150000"/>
              </a:lnSpc>
              <a:spcBef>
                <a:spcPts val="600"/>
              </a:spcBef>
              <a:spcAft>
                <a:spcPts val="600"/>
              </a:spcAft>
              <a:defRPr/>
            </a:pP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Renúncia</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abnegação, continência sexual, disciplina emotiva, não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são meros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preceitos de feição religiosa. </a:t>
            </a:r>
            <a:endPar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
        <p:nvSpPr>
          <p:cNvPr id="6" name="Retângulo 5"/>
          <p:cNvSpPr/>
          <p:nvPr/>
        </p:nvSpPr>
        <p:spPr>
          <a:xfrm>
            <a:off x="251520" y="2420888"/>
            <a:ext cx="4968552" cy="2947474"/>
          </a:xfrm>
          <a:prstGeom prst="rect">
            <a:avLst/>
          </a:prstGeom>
        </p:spPr>
        <p:txBody>
          <a:bodyPr wrap="square">
            <a:spAutoFit/>
          </a:bodyPr>
          <a:lstStyle/>
          <a:p>
            <a:pPr marL="180975" indent="-180975">
              <a:lnSpc>
                <a:spcPct val="150000"/>
              </a:lnSpc>
              <a:spcBef>
                <a:spcPts val="600"/>
              </a:spcBef>
              <a:spcAft>
                <a:spcPts val="600"/>
              </a:spcAft>
              <a:defRPr/>
            </a:pP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São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providências de teor científico para enriquecimento efetivo da personalidade. </a:t>
            </a:r>
            <a:endPar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wd">
                                    <p:tmPct val="10000"/>
                                  </p:iterate>
                                  <p:childTnLst>
                                    <p:set>
                                      <p:cBhvr>
                                        <p:cTn id="6" dur="1" fill="hold">
                                          <p:stCondLst>
                                            <p:cond delay="0"/>
                                          </p:stCondLst>
                                        </p:cTn>
                                        <p:tgtEl>
                                          <p:spTgt spid="26627"/>
                                        </p:tgtEl>
                                        <p:attrNameLst>
                                          <p:attrName>style.visibility</p:attrName>
                                        </p:attrNameLst>
                                      </p:cBhvr>
                                      <p:to>
                                        <p:strVal val="visible"/>
                                      </p:to>
                                    </p:set>
                                    <p:animEffect transition="in" filter="checkerboard(across)">
                                      <p:cBhvr>
                                        <p:cTn id="7" dur="1000"/>
                                        <p:tgtEl>
                                          <p:spTgt spid="26627"/>
                                        </p:tgtEl>
                                      </p:cBhvr>
                                    </p:animEffect>
                                  </p:childTnLst>
                                  <p:subTnLst>
                                    <p:set>
                                      <p:cBhvr override="childStyle">
                                        <p:cTn dur="1" fill="hold" display="0" masterRel="nextClick" afterEffect="1"/>
                                        <p:tgtEl>
                                          <p:spTgt spid="2662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7890" name="Imagem 5" descr="solidao20das20arvores20secas.jpg"/>
          <p:cNvPicPr>
            <a:picLocks noChangeAspect="1"/>
          </p:cNvPicPr>
          <p:nvPr/>
        </p:nvPicPr>
        <p:blipFill>
          <a:blip r:embed="rId2" cstate="print"/>
          <a:stretch>
            <a:fillRect/>
          </a:stretch>
        </p:blipFill>
        <p:spPr bwMode="auto">
          <a:xfrm>
            <a:off x="250825" y="2668390"/>
            <a:ext cx="8713788" cy="3928962"/>
          </a:xfrm>
          <a:prstGeom prst="rect">
            <a:avLst/>
          </a:prstGeom>
          <a:noFill/>
          <a:ln w="9525">
            <a:noFill/>
            <a:miter lim="800000"/>
            <a:headEnd/>
            <a:tailEnd/>
          </a:ln>
        </p:spPr>
      </p:pic>
      <p:sp>
        <p:nvSpPr>
          <p:cNvPr id="27651" name="CaixaDeTexto 4"/>
          <p:cNvSpPr txBox="1">
            <a:spLocks noChangeArrowheads="1"/>
          </p:cNvSpPr>
          <p:nvPr/>
        </p:nvSpPr>
        <p:spPr bwMode="auto">
          <a:xfrm>
            <a:off x="251520" y="548680"/>
            <a:ext cx="8712968" cy="1944250"/>
          </a:xfrm>
          <a:prstGeom prst="rect">
            <a:avLst/>
          </a:prstGeom>
          <a:noFill/>
          <a:ln w="25400">
            <a:noFill/>
            <a:miter lim="800000"/>
            <a:headEnd/>
            <a:tailEnd/>
          </a:ln>
        </p:spPr>
        <p:txBody>
          <a:bodyPr wrap="square">
            <a:spAutoFit/>
          </a:bodyPr>
          <a:lstStyle/>
          <a:p>
            <a:pPr algn="just">
              <a:lnSpc>
                <a:spcPct val="150000"/>
              </a:lnSpc>
              <a:buClr>
                <a:srgbClr val="660066"/>
              </a:buClr>
              <a:buFont typeface="Wingdings" pitchFamily="2" charset="2"/>
              <a:buChar char="v"/>
              <a:defRPr/>
            </a:pPr>
            <a:r>
              <a:rPr lang="pt-BR" sz="2800"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a:t>
            </a:r>
            <a:r>
              <a:rPr lang="pt-BR" sz="28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Seria </a:t>
            </a:r>
            <a:r>
              <a:rPr lang="pt-BR" sz="2800"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mais interessante encerrar todas as experiências do sexo, sepultar as possibilidades do renascimento carnal</a:t>
            </a:r>
            <a:r>
              <a:rPr lang="pt-BR" sz="28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a:t>
            </a:r>
            <a:endParaRPr lang="pt-BR" sz="2800"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
        <p:nvSpPr>
          <p:cNvPr id="5" name="Retângulo 4"/>
          <p:cNvSpPr/>
          <p:nvPr/>
        </p:nvSpPr>
        <p:spPr>
          <a:xfrm>
            <a:off x="323528" y="674693"/>
            <a:ext cx="8568952" cy="954107"/>
          </a:xfrm>
          <a:prstGeom prst="rect">
            <a:avLst/>
          </a:prstGeom>
        </p:spPr>
        <p:txBody>
          <a:bodyPr wrap="square">
            <a:spAutoFit/>
          </a:bodyPr>
          <a:lstStyle/>
          <a:p>
            <a:r>
              <a:rPr lang="pt-BR" sz="28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a:t>
            </a:r>
            <a:r>
              <a:rPr lang="pt-BR" sz="28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Semelhante indagação é improcedente. Ninguém deve agir contra a lei.</a:t>
            </a:r>
            <a:endParaRPr lang="pt-BR" sz="2800"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plus(in)">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iterate type="wd">
                                    <p:tmPct val="10000"/>
                                  </p:iterate>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plus(in)">
                                      <p:cBhvr>
                                        <p:cTn id="12" dur="2000"/>
                                        <p:tgtEl>
                                          <p:spTgt spid="27651">
                                            <p:txEl>
                                              <p:pRg st="0" end="0"/>
                                            </p:txEl>
                                          </p:spTgt>
                                        </p:tgtEl>
                                      </p:cBhvr>
                                    </p:animEffect>
                                  </p:childTnLst>
                                  <p:subTnLst>
                                    <p:set>
                                      <p:cBhvr override="childStyle">
                                        <p:cTn dur="1" fill="hold" display="0" masterRel="nextClick" afterEffect="1"/>
                                        <p:tgtEl>
                                          <p:spTgt spid="27651">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plus(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m 2" descr="regret.jpg"/>
          <p:cNvPicPr>
            <a:picLocks noChangeAspect="1"/>
          </p:cNvPicPr>
          <p:nvPr/>
        </p:nvPicPr>
        <p:blipFill>
          <a:blip r:embed="rId2" cstate="print"/>
          <a:stretch>
            <a:fillRect/>
          </a:stretch>
        </p:blipFill>
        <p:spPr bwMode="auto">
          <a:xfrm>
            <a:off x="250825" y="404664"/>
            <a:ext cx="8713788" cy="6192688"/>
          </a:xfrm>
          <a:prstGeom prst="rect">
            <a:avLst/>
          </a:prstGeom>
          <a:noFill/>
          <a:ln w="9525">
            <a:noFill/>
            <a:miter lim="800000"/>
            <a:headEnd/>
            <a:tailEnd/>
          </a:ln>
        </p:spPr>
      </p:pic>
      <p:sp>
        <p:nvSpPr>
          <p:cNvPr id="2" name="Text Box 5"/>
          <p:cNvSpPr txBox="1">
            <a:spLocks noChangeArrowheads="1"/>
          </p:cNvSpPr>
          <p:nvPr/>
        </p:nvSpPr>
        <p:spPr bwMode="auto">
          <a:xfrm>
            <a:off x="4787900" y="1916832"/>
            <a:ext cx="4105275" cy="4260269"/>
          </a:xfrm>
          <a:prstGeom prst="rect">
            <a:avLst/>
          </a:prstGeom>
          <a:noFill/>
          <a:ln w="9525">
            <a:noFill/>
            <a:miter lim="800000"/>
            <a:headEnd/>
            <a:tailEnd/>
          </a:ln>
        </p:spPr>
        <p:txBody>
          <a:bodyPr>
            <a:spAutoFit/>
          </a:bodyPr>
          <a:lstStyle/>
          <a:p>
            <a:pPr algn="just">
              <a:lnSpc>
                <a:spcPct val="200000"/>
              </a:lnSpc>
              <a:spcBef>
                <a:spcPct val="50000"/>
              </a:spcBef>
              <a:defRPr/>
            </a:pP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	“</a:t>
            </a:r>
            <a:r>
              <a:rPr lang="pt-BR" sz="28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De modo geral, todos nós, agora ou no pretérito, viciamos esse foco sagrado de forças criadoras, </a:t>
            </a:r>
            <a:endParaRPr lang="pt-BR" sz="24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ndParaRPr>
          </a:p>
        </p:txBody>
      </p:sp>
      <p:sp>
        <p:nvSpPr>
          <p:cNvPr id="4" name="Retângulo 3"/>
          <p:cNvSpPr/>
          <p:nvPr/>
        </p:nvSpPr>
        <p:spPr>
          <a:xfrm>
            <a:off x="4860032" y="1916832"/>
            <a:ext cx="4032448" cy="4093428"/>
          </a:xfrm>
          <a:prstGeom prst="rect">
            <a:avLst/>
          </a:prstGeom>
        </p:spPr>
        <p:txBody>
          <a:bodyPr wrap="square">
            <a:spAutoFit/>
          </a:bodyPr>
          <a:lstStyle/>
          <a:p>
            <a:pPr algn="just">
              <a:lnSpc>
                <a:spcPct val="200000"/>
              </a:lnSpc>
              <a:spcBef>
                <a:spcPct val="50000"/>
              </a:spcBef>
              <a:defRPr/>
            </a:pP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	Transformando-o </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num imã relaxado, entre as sensações inferiores de natureza animal.”</a:t>
            </a:r>
          </a:p>
          <a:p>
            <a:pPr algn="r">
              <a:lnSpc>
                <a:spcPct val="150000"/>
              </a:lnSpc>
              <a:spcBef>
                <a:spcPct val="50000"/>
              </a:spcBef>
              <a:buClr>
                <a:srgbClr val="660066"/>
              </a:buClr>
              <a:buFont typeface="Wingdings" pitchFamily="2" charset="2"/>
              <a:buNone/>
              <a:defRPr/>
            </a:pPr>
            <a:r>
              <a:rPr lang="pt-BR"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(Missionários da Luz, cap. 2)</a:t>
            </a:r>
            <a:endParaRPr lang="pt-BR"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50" name="Text Box 2"/>
          <p:cNvSpPr txBox="1">
            <a:spLocks noChangeArrowheads="1"/>
          </p:cNvSpPr>
          <p:nvPr/>
        </p:nvSpPr>
        <p:spPr bwMode="auto">
          <a:xfrm>
            <a:off x="508000" y="554038"/>
            <a:ext cx="7924800" cy="2370137"/>
          </a:xfrm>
          <a:prstGeom prst="rect">
            <a:avLst/>
          </a:prstGeom>
          <a:noFill/>
          <a:ln w="9525">
            <a:noFill/>
            <a:miter lim="800000"/>
            <a:headEnd/>
            <a:tailEnd/>
          </a:ln>
          <a:effectLst/>
        </p:spPr>
        <p:txBody>
          <a:bodyPr>
            <a:spAutoFit/>
          </a:bodyPr>
          <a:lstStyle/>
          <a:p>
            <a:pPr algn="ctr">
              <a:spcBef>
                <a:spcPct val="50000"/>
              </a:spcBef>
              <a:defRPr/>
            </a:pPr>
            <a:r>
              <a:rPr lang="pt-BR" sz="1600" dirty="0">
                <a:ln w="18415" cmpd="sng">
                  <a:solidFill>
                    <a:srgbClr val="FFFFFF"/>
                  </a:solidFill>
                  <a:prstDash val="solid"/>
                </a:ln>
                <a:effectLst>
                  <a:outerShdw blurRad="63500" dir="3600000" algn="tl" rotWithShape="0">
                    <a:srgbClr val="000000">
                      <a:alpha val="70000"/>
                    </a:srgbClr>
                  </a:outerShdw>
                </a:effectLst>
                <a:latin typeface="Impact" pitchFamily="34" charset="0"/>
              </a:rPr>
              <a:t>PROGRAMA DE ESTUDO SISTEMATIZADO DO CEFAK</a:t>
            </a:r>
          </a:p>
          <a:p>
            <a:pPr algn="ctr">
              <a:spcBef>
                <a:spcPct val="50000"/>
              </a:spcBef>
              <a:defRPr/>
            </a:pPr>
            <a:r>
              <a:rPr lang="pt-BR" sz="1600" dirty="0">
                <a:ln w="18415" cmpd="sng">
                  <a:solidFill>
                    <a:srgbClr val="FFFFFF"/>
                  </a:solidFill>
                  <a:prstDash val="solid"/>
                </a:ln>
                <a:effectLst>
                  <a:outerShdw blurRad="63500" dir="3600000" algn="tl" rotWithShape="0">
                    <a:srgbClr val="000000">
                      <a:alpha val="70000"/>
                    </a:srgbClr>
                  </a:outerShdw>
                </a:effectLst>
                <a:latin typeface="Impact" pitchFamily="34" charset="0"/>
              </a:rPr>
              <a:t>PROGRAMA DE ESTUDOS SEQÜENCIAIS – PES</a:t>
            </a:r>
          </a:p>
          <a:p>
            <a:pPr algn="ctr">
              <a:spcBef>
                <a:spcPct val="50000"/>
              </a:spcBef>
              <a:defRPr/>
            </a:pPr>
            <a:r>
              <a:rPr lang="pt-BR" sz="1600" dirty="0">
                <a:ln w="18415" cmpd="sng">
                  <a:solidFill>
                    <a:srgbClr val="FFFFFF"/>
                  </a:solidFill>
                  <a:prstDash val="solid"/>
                </a:ln>
                <a:effectLst>
                  <a:outerShdw blurRad="63500" dir="3600000" algn="tl" rotWithShape="0">
                    <a:srgbClr val="000000">
                      <a:alpha val="70000"/>
                    </a:srgbClr>
                  </a:outerShdw>
                </a:effectLst>
                <a:latin typeface="Impact" pitchFamily="34" charset="0"/>
              </a:rPr>
              <a:t>FORMAÇÃO MEDIÚNICA III</a:t>
            </a:r>
          </a:p>
          <a:p>
            <a:pPr algn="ctr">
              <a:spcBef>
                <a:spcPct val="50000"/>
              </a:spcBef>
              <a:defRPr/>
            </a:pPr>
            <a:r>
              <a:rPr lang="pt-BR" sz="2800" i="1" dirty="0">
                <a:ln w="18415" cmpd="sng">
                  <a:solidFill>
                    <a:srgbClr val="FFFFFF"/>
                  </a:solidFill>
                  <a:prstDash val="solid"/>
                </a:ln>
                <a:effectLst>
                  <a:outerShdw blurRad="63500" dir="3600000" algn="tl" rotWithShape="0">
                    <a:srgbClr val="000000">
                      <a:alpha val="70000"/>
                    </a:srgbClr>
                  </a:outerShdw>
                </a:effectLst>
                <a:latin typeface="Impact" pitchFamily="34" charset="0"/>
              </a:rPr>
              <a:t>A Preparação do Psicógrafo </a:t>
            </a:r>
          </a:p>
          <a:p>
            <a:pPr algn="ctr">
              <a:spcBef>
                <a:spcPct val="50000"/>
              </a:spcBef>
              <a:defRPr/>
            </a:pPr>
            <a:r>
              <a:rPr lang="pt-BR" sz="2800" i="1" dirty="0">
                <a:ln w="18415" cmpd="sng">
                  <a:solidFill>
                    <a:srgbClr val="FFFFFF"/>
                  </a:solidFill>
                  <a:prstDash val="solid"/>
                </a:ln>
                <a:effectLst>
                  <a:outerShdw blurRad="63500" dir="3600000" algn="tl" rotWithShape="0">
                    <a:srgbClr val="000000">
                      <a:alpha val="70000"/>
                    </a:srgbClr>
                  </a:outerShdw>
                </a:effectLst>
                <a:latin typeface="Impact" pitchFamily="34" charset="0"/>
              </a:rPr>
              <a:t>e Funções da Epífise</a:t>
            </a:r>
            <a:endParaRPr lang="pt-BR" sz="2800" dirty="0">
              <a:ln w="18415" cmpd="sng">
                <a:solidFill>
                  <a:srgbClr val="FFFFFF"/>
                </a:solidFill>
                <a:prstDash val="solid"/>
              </a:ln>
              <a:effectLst>
                <a:outerShdw blurRad="63500" dir="3600000" algn="tl" rotWithShape="0">
                  <a:srgbClr val="000000">
                    <a:alpha val="70000"/>
                  </a:srgbClr>
                </a:outerShdw>
              </a:effectLst>
              <a:latin typeface="Impact" pitchFamily="34" charset="0"/>
            </a:endParaRPr>
          </a:p>
        </p:txBody>
      </p:sp>
      <p:sp>
        <p:nvSpPr>
          <p:cNvPr id="3075" name="Text Box 4"/>
          <p:cNvSpPr txBox="1">
            <a:spLocks noChangeArrowheads="1"/>
          </p:cNvSpPr>
          <p:nvPr/>
        </p:nvSpPr>
        <p:spPr bwMode="auto">
          <a:xfrm>
            <a:off x="2743200" y="2800350"/>
            <a:ext cx="3048000" cy="461963"/>
          </a:xfrm>
          <a:prstGeom prst="rect">
            <a:avLst/>
          </a:prstGeom>
          <a:noFill/>
          <a:ln w="9525">
            <a:noFill/>
            <a:miter lim="800000"/>
            <a:headEnd/>
            <a:tailEnd/>
          </a:ln>
        </p:spPr>
        <p:txBody>
          <a:bodyPr>
            <a:spAutoFit/>
          </a:bodyPr>
          <a:lstStyle/>
          <a:p>
            <a:pPr>
              <a:spcBef>
                <a:spcPct val="50000"/>
              </a:spcBef>
            </a:pPr>
            <a:endParaRPr lang="pt-BR"/>
          </a:p>
        </p:txBody>
      </p:sp>
      <p:grpSp>
        <p:nvGrpSpPr>
          <p:cNvPr id="2" name="Group 6"/>
          <p:cNvGrpSpPr>
            <a:grpSpLocks/>
          </p:cNvGrpSpPr>
          <p:nvPr/>
        </p:nvGrpSpPr>
        <p:grpSpPr bwMode="auto">
          <a:xfrm>
            <a:off x="2133600" y="3086100"/>
            <a:ext cx="4673600" cy="1143000"/>
            <a:chOff x="1008" y="2208"/>
            <a:chExt cx="2208" cy="960"/>
          </a:xfrm>
        </p:grpSpPr>
        <p:sp>
          <p:nvSpPr>
            <p:cNvPr id="3078" name="AutoShape 3"/>
            <p:cNvSpPr>
              <a:spLocks noChangeArrowheads="1"/>
            </p:cNvSpPr>
            <p:nvPr/>
          </p:nvSpPr>
          <p:spPr bwMode="auto">
            <a:xfrm>
              <a:off x="1008" y="2208"/>
              <a:ext cx="2208" cy="960"/>
            </a:xfrm>
            <a:prstGeom prst="downArrowCallout">
              <a:avLst>
                <a:gd name="adj1" fmla="val 57500"/>
                <a:gd name="adj2" fmla="val 57500"/>
                <a:gd name="adj3" fmla="val 16667"/>
                <a:gd name="adj4" fmla="val 66667"/>
              </a:avLst>
            </a:prstGeom>
            <a:solidFill>
              <a:srgbClr val="FFFF99"/>
            </a:solidFill>
            <a:ln w="9525">
              <a:solidFill>
                <a:schemeClr val="tx1"/>
              </a:solidFill>
              <a:miter lim="800000"/>
              <a:headEnd/>
              <a:tailEnd/>
            </a:ln>
          </p:spPr>
          <p:txBody>
            <a:bodyPr wrap="none" anchor="ctr"/>
            <a:lstStyle/>
            <a:p>
              <a:endParaRPr lang="pt-BR"/>
            </a:p>
          </p:txBody>
        </p:sp>
        <p:sp>
          <p:nvSpPr>
            <p:cNvPr id="3079" name="Text Box 5"/>
            <p:cNvSpPr txBox="1">
              <a:spLocks noChangeArrowheads="1"/>
            </p:cNvSpPr>
            <p:nvPr/>
          </p:nvSpPr>
          <p:spPr bwMode="auto">
            <a:xfrm>
              <a:off x="1584" y="2400"/>
              <a:ext cx="1152" cy="439"/>
            </a:xfrm>
            <a:prstGeom prst="rect">
              <a:avLst/>
            </a:prstGeom>
            <a:noFill/>
            <a:ln w="9525">
              <a:noFill/>
              <a:miter lim="800000"/>
              <a:headEnd/>
              <a:tailEnd/>
            </a:ln>
          </p:spPr>
          <p:txBody>
            <a:bodyPr>
              <a:spAutoFit/>
            </a:bodyPr>
            <a:lstStyle/>
            <a:p>
              <a:pPr algn="ctr">
                <a:spcBef>
                  <a:spcPct val="50000"/>
                </a:spcBef>
              </a:pPr>
              <a:r>
                <a:rPr lang="pt-BR" sz="2800" dirty="0">
                  <a:ln w="18415" cmpd="sng">
                    <a:solidFill>
                      <a:srgbClr val="FFFFFF"/>
                    </a:solidFill>
                    <a:prstDash val="solid"/>
                  </a:ln>
                  <a:effectLst>
                    <a:outerShdw blurRad="63500" dir="3600000" algn="tl" rotWithShape="0">
                      <a:srgbClr val="000000">
                        <a:alpha val="70000"/>
                      </a:srgbClr>
                    </a:outerShdw>
                  </a:effectLst>
                  <a:latin typeface="Impact" pitchFamily="34" charset="0"/>
                </a:rPr>
                <a:t>OBJETIVO</a:t>
              </a:r>
              <a:endParaRPr lang="pt-BR" b="1" dirty="0">
                <a:latin typeface="Impact" pitchFamily="34" charset="0"/>
              </a:endParaRPr>
            </a:p>
          </p:txBody>
        </p:sp>
      </p:grpSp>
      <p:sp>
        <p:nvSpPr>
          <p:cNvPr id="9221" name="Text Box 7"/>
          <p:cNvSpPr txBox="1">
            <a:spLocks noChangeArrowheads="1"/>
          </p:cNvSpPr>
          <p:nvPr/>
        </p:nvSpPr>
        <p:spPr bwMode="auto">
          <a:xfrm>
            <a:off x="406400" y="4365104"/>
            <a:ext cx="8486775" cy="2246769"/>
          </a:xfrm>
          <a:prstGeom prst="rect">
            <a:avLst/>
          </a:prstGeom>
          <a:noFill/>
          <a:ln w="9525">
            <a:noFill/>
            <a:miter lim="800000"/>
            <a:headEnd/>
            <a:tailEnd/>
          </a:ln>
        </p:spPr>
        <p:txBody>
          <a:bodyPr>
            <a:spAutoFit/>
          </a:bodyPr>
          <a:lstStyle/>
          <a:p>
            <a:pPr algn="just">
              <a:spcBef>
                <a:spcPct val="50000"/>
              </a:spcBef>
              <a:defRPr/>
            </a:pPr>
            <a:r>
              <a:rPr lang="pt-BR" sz="2800" dirty="0">
                <a:ln w="18415" cmpd="sng">
                  <a:solidFill>
                    <a:srgbClr val="FFFFFF"/>
                  </a:solidFill>
                  <a:prstDash val="solid"/>
                </a:ln>
                <a:effectLst>
                  <a:outerShdw blurRad="63500" dir="3600000" algn="tl" rotWithShape="0">
                    <a:srgbClr val="000000">
                      <a:alpha val="70000"/>
                    </a:srgbClr>
                  </a:outerShdw>
                </a:effectLst>
                <a:latin typeface="Impact" pitchFamily="34" charset="0"/>
              </a:rPr>
              <a:t>Conhecer as definições em psicografia, bem como as condições ideais do médium para as comunicações com os mentores. Reconhecer a epífise como a “glândula da vida mental” e o equilíbrio como chave para a boa experiência mediúnica</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wipe(down)">
                                      <p:cBhvr>
                                        <p:cTn id="7" dur="500"/>
                                        <p:tgtEl>
                                          <p:spTgt spid="2050">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50">
                                            <p:txEl>
                                              <p:pRg st="1" end="1"/>
                                            </p:txEl>
                                          </p:spTgt>
                                        </p:tgtEl>
                                        <p:attrNameLst>
                                          <p:attrName>style.visibility</p:attrName>
                                        </p:attrNameLst>
                                      </p:cBhvr>
                                      <p:to>
                                        <p:strVal val="visible"/>
                                      </p:to>
                                    </p:set>
                                    <p:animEffect transition="in" filter="wipe(down)">
                                      <p:cBhvr>
                                        <p:cTn id="10" dur="500"/>
                                        <p:tgtEl>
                                          <p:spTgt spid="2050">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50">
                                            <p:txEl>
                                              <p:pRg st="2" end="2"/>
                                            </p:txEl>
                                          </p:spTgt>
                                        </p:tgtEl>
                                        <p:attrNameLst>
                                          <p:attrName>style.visibility</p:attrName>
                                        </p:attrNameLst>
                                      </p:cBhvr>
                                      <p:to>
                                        <p:strVal val="visible"/>
                                      </p:to>
                                    </p:set>
                                    <p:animEffect transition="in" filter="wipe(down)">
                                      <p:cBhvr>
                                        <p:cTn id="13" dur="500"/>
                                        <p:tgtEl>
                                          <p:spTgt spid="2050">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50">
                                            <p:txEl>
                                              <p:pRg st="3" end="3"/>
                                            </p:txEl>
                                          </p:spTgt>
                                        </p:tgtEl>
                                        <p:attrNameLst>
                                          <p:attrName>style.visibility</p:attrName>
                                        </p:attrNameLst>
                                      </p:cBhvr>
                                      <p:to>
                                        <p:strVal val="visible"/>
                                      </p:to>
                                    </p:set>
                                    <p:animEffect transition="in" filter="wipe(down)">
                                      <p:cBhvr>
                                        <p:cTn id="16" dur="500"/>
                                        <p:tgtEl>
                                          <p:spTgt spid="2050">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50">
                                            <p:txEl>
                                              <p:pRg st="4" end="4"/>
                                            </p:txEl>
                                          </p:spTgt>
                                        </p:tgtEl>
                                        <p:attrNameLst>
                                          <p:attrName>style.visibility</p:attrName>
                                        </p:attrNameLst>
                                      </p:cBhvr>
                                      <p:to>
                                        <p:strVal val="visible"/>
                                      </p:to>
                                    </p:set>
                                    <p:animEffect transition="in" filter="wipe(down)">
                                      <p:cBhvr>
                                        <p:cTn id="19" dur="500"/>
                                        <p:tgtEl>
                                          <p:spTgt spid="205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221">
                                            <p:txEl>
                                              <p:pRg st="0" end="0"/>
                                            </p:txEl>
                                          </p:spTgt>
                                        </p:tgtEl>
                                        <p:attrNameLst>
                                          <p:attrName>style.visibility</p:attrName>
                                        </p:attrNameLst>
                                      </p:cBhvr>
                                      <p:to>
                                        <p:strVal val="visible"/>
                                      </p:to>
                                    </p:set>
                                    <p:animEffect transition="in" filter="wipe(down)">
                                      <p:cBhvr>
                                        <p:cTn id="29" dur="500"/>
                                        <p:tgtEl>
                                          <p:spTgt spid="9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allAtOnce"/>
      <p:bldP spid="922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1986" name="Imagem 3" descr="soprando.jpg"/>
          <p:cNvPicPr>
            <a:picLocks noChangeAspect="1"/>
          </p:cNvPicPr>
          <p:nvPr/>
        </p:nvPicPr>
        <p:blipFill>
          <a:blip r:embed="rId2" cstate="print"/>
          <a:stretch>
            <a:fillRect/>
          </a:stretch>
        </p:blipFill>
        <p:spPr bwMode="auto">
          <a:xfrm>
            <a:off x="250700" y="426617"/>
            <a:ext cx="8713788" cy="3650455"/>
          </a:xfrm>
          <a:prstGeom prst="rect">
            <a:avLst/>
          </a:prstGeom>
          <a:noFill/>
          <a:ln w="9525">
            <a:noFill/>
            <a:miter lim="800000"/>
            <a:headEnd/>
            <a:tailEnd/>
          </a:ln>
        </p:spPr>
      </p:pic>
      <p:sp>
        <p:nvSpPr>
          <p:cNvPr id="20483" name="Text Box 3"/>
          <p:cNvSpPr txBox="1">
            <a:spLocks noChangeArrowheads="1"/>
          </p:cNvSpPr>
          <p:nvPr/>
        </p:nvSpPr>
        <p:spPr bwMode="auto">
          <a:xfrm>
            <a:off x="304800" y="4564285"/>
            <a:ext cx="8587680" cy="1384995"/>
          </a:xfrm>
          <a:prstGeom prst="rect">
            <a:avLst/>
          </a:prstGeom>
          <a:noFill/>
          <a:ln w="9525">
            <a:noFill/>
            <a:miter lim="800000"/>
            <a:headEnd/>
            <a:tailEnd/>
          </a:ln>
        </p:spPr>
        <p:txBody>
          <a:bodyPr wrap="square">
            <a:spAutoFit/>
          </a:bodyPr>
          <a:lstStyle/>
          <a:p>
            <a:pPr algn="just">
              <a:spcBef>
                <a:spcPct val="50000"/>
              </a:spcBef>
              <a:defRPr/>
            </a:pP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	“</a:t>
            </a:r>
            <a:r>
              <a:rPr lang="pt-BR" sz="28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O homem que pratica verdadeiramente o bem, vive no seio de vibrações construtivas e santificantes da gratidão, da felicidade, da alegria. </a:t>
            </a:r>
          </a:p>
        </p:txBody>
      </p:sp>
      <p:sp>
        <p:nvSpPr>
          <p:cNvPr id="5" name="Retângulo 4"/>
          <p:cNvSpPr/>
          <p:nvPr/>
        </p:nvSpPr>
        <p:spPr>
          <a:xfrm>
            <a:off x="323528" y="4564285"/>
            <a:ext cx="8568952" cy="1384995"/>
          </a:xfrm>
          <a:prstGeom prst="rect">
            <a:avLst/>
          </a:prstGeom>
        </p:spPr>
        <p:txBody>
          <a:bodyPr wrap="square">
            <a:spAutoFit/>
          </a:bodyPr>
          <a:lstStyle/>
          <a:p>
            <a:pPr>
              <a:spcBef>
                <a:spcPct val="50000"/>
              </a:spcBef>
              <a:defRPr/>
            </a:pP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	Não </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é fazer teoria de esperança. É princípio científico, sem cuja aplicação, na esfera comum não se liberta a alma, </a:t>
            </a:r>
            <a:endParaRPr lang="pt-BR" sz="28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ndParaRPr>
          </a:p>
        </p:txBody>
      </p:sp>
      <p:sp>
        <p:nvSpPr>
          <p:cNvPr id="6" name="Retângulo 5"/>
          <p:cNvSpPr/>
          <p:nvPr/>
        </p:nvSpPr>
        <p:spPr>
          <a:xfrm>
            <a:off x="323528" y="4581128"/>
            <a:ext cx="8496944" cy="1415772"/>
          </a:xfrm>
          <a:prstGeom prst="rect">
            <a:avLst/>
          </a:prstGeom>
        </p:spPr>
        <p:txBody>
          <a:bodyPr wrap="square">
            <a:spAutoFit/>
          </a:bodyPr>
          <a:lstStyle/>
          <a:p>
            <a:pPr>
              <a:spcBef>
                <a:spcPct val="50000"/>
              </a:spcBef>
              <a:defRPr/>
            </a:pP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	Descentralizada </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pela viciação nas zonas mais baixas da natureza.”</a:t>
            </a:r>
          </a:p>
          <a:p>
            <a:pPr algn="r">
              <a:spcBef>
                <a:spcPct val="50000"/>
              </a:spcBef>
              <a:buClr>
                <a:srgbClr val="660066"/>
              </a:buClr>
              <a:buFont typeface="Wingdings" pitchFamily="2" charset="2"/>
              <a:buNone/>
              <a:defRPr/>
            </a:pPr>
            <a:r>
              <a:rPr lang="pt-BR" sz="20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(Missionários da Luz, cap. 2)</a:t>
            </a:r>
            <a:endParaRPr lang="pt-BR" sz="20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down)">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down)">
                                      <p:cBhvr>
                                        <p:cTn id="12" dur="500"/>
                                        <p:tgtEl>
                                          <p:spTgt spid="20483">
                                            <p:txEl>
                                              <p:pRg st="0" end="0"/>
                                            </p:txEl>
                                          </p:spTgt>
                                        </p:tgtEl>
                                      </p:cBhvr>
                                    </p:animEffect>
                                  </p:childTnLst>
                                  <p:subTnLst>
                                    <p:set>
                                      <p:cBhvr override="childStyle">
                                        <p:cTn dur="1" fill="hold" display="0" masterRel="nextClick" afterEffect="1"/>
                                        <p:tgtEl>
                                          <p:spTgt spid="20483">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allAtOnce"/>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3010" name="Picture 3" descr="C:\Meus documentos\Belinha\IMAGENS\foto árvore.jpg"/>
          <p:cNvPicPr>
            <a:picLocks noChangeAspect="1" noChangeArrowheads="1"/>
          </p:cNvPicPr>
          <p:nvPr/>
        </p:nvPicPr>
        <p:blipFill>
          <a:blip r:embed="rId2" cstate="print"/>
          <a:stretch>
            <a:fillRect/>
          </a:stretch>
        </p:blipFill>
        <p:spPr bwMode="auto">
          <a:xfrm>
            <a:off x="251520" y="836712"/>
            <a:ext cx="3966859" cy="5760938"/>
          </a:xfrm>
          <a:prstGeom prst="rect">
            <a:avLst/>
          </a:prstGeom>
          <a:noFill/>
          <a:ln w="9525">
            <a:noFill/>
            <a:miter lim="800000"/>
            <a:headEnd/>
            <a:tailEnd/>
          </a:ln>
        </p:spPr>
      </p:pic>
      <p:sp>
        <p:nvSpPr>
          <p:cNvPr id="21507" name="Text Box 2"/>
          <p:cNvSpPr txBox="1">
            <a:spLocks noChangeArrowheads="1"/>
          </p:cNvSpPr>
          <p:nvPr/>
        </p:nvSpPr>
        <p:spPr bwMode="auto">
          <a:xfrm>
            <a:off x="3707904" y="593341"/>
            <a:ext cx="5191746" cy="2536720"/>
          </a:xfrm>
          <a:prstGeom prst="rect">
            <a:avLst/>
          </a:prstGeom>
          <a:noFill/>
          <a:ln w="9525">
            <a:noFill/>
            <a:miter lim="800000"/>
            <a:headEnd/>
            <a:tailEnd/>
          </a:ln>
        </p:spPr>
        <p:txBody>
          <a:bodyPr wrap="square">
            <a:spAutoFit/>
          </a:bodyPr>
          <a:lstStyle/>
          <a:p>
            <a:pPr algn="just">
              <a:lnSpc>
                <a:spcPct val="200000"/>
              </a:lnSpc>
              <a:spcBef>
                <a:spcPct val="50000"/>
              </a:spcBef>
            </a:pPr>
            <a:r>
              <a:rPr lang="pt-BR" sz="2800" b="1" dirty="0" smtClean="0">
                <a:ln>
                  <a:solidFill>
                    <a:sysClr val="windowText" lastClr="000000"/>
                  </a:solidFill>
                </a:ln>
                <a:solidFill>
                  <a:schemeClr val="bg1"/>
                </a:solidFill>
                <a:latin typeface="Impact" pitchFamily="34" charset="0"/>
              </a:rPr>
              <a:t>912 </a:t>
            </a:r>
            <a:r>
              <a:rPr lang="pt-BR" sz="2800" b="1" dirty="0">
                <a:ln>
                  <a:solidFill>
                    <a:sysClr val="windowText" lastClr="000000"/>
                  </a:solidFill>
                </a:ln>
                <a:solidFill>
                  <a:schemeClr val="bg1"/>
                </a:solidFill>
                <a:latin typeface="Impact" pitchFamily="34" charset="0"/>
              </a:rPr>
              <a:t>– Qual é o meio mais eficaz de se combater a predominância da natureza corporal</a:t>
            </a:r>
            <a:r>
              <a:rPr lang="pt-BR" sz="2800" b="1" dirty="0" smtClean="0">
                <a:ln>
                  <a:solidFill>
                    <a:sysClr val="windowText" lastClr="000000"/>
                  </a:solidFill>
                </a:ln>
                <a:solidFill>
                  <a:schemeClr val="bg1"/>
                </a:solidFill>
                <a:latin typeface="Impact" pitchFamily="34" charset="0"/>
              </a:rPr>
              <a:t>?</a:t>
            </a:r>
            <a:endParaRPr lang="pt-BR" sz="2800" b="1" dirty="0">
              <a:ln>
                <a:solidFill>
                  <a:sysClr val="windowText" lastClr="000000"/>
                </a:solidFill>
              </a:ln>
              <a:solidFill>
                <a:schemeClr val="bg1"/>
              </a:solidFill>
              <a:latin typeface="Impact" pitchFamily="34" charset="0"/>
            </a:endParaRPr>
          </a:p>
        </p:txBody>
      </p:sp>
      <p:sp>
        <p:nvSpPr>
          <p:cNvPr id="5" name="Retângulo 4"/>
          <p:cNvSpPr/>
          <p:nvPr/>
        </p:nvSpPr>
        <p:spPr>
          <a:xfrm>
            <a:off x="4320480" y="3477776"/>
            <a:ext cx="4572000" cy="2831544"/>
          </a:xfrm>
          <a:prstGeom prst="rect">
            <a:avLst/>
          </a:prstGeom>
        </p:spPr>
        <p:txBody>
          <a:bodyPr>
            <a:spAutoFit/>
          </a:bodyPr>
          <a:lstStyle/>
          <a:p>
            <a:pPr algn="just">
              <a:lnSpc>
                <a:spcPct val="200000"/>
              </a:lnSpc>
              <a:spcBef>
                <a:spcPct val="50000"/>
              </a:spcBef>
            </a:pPr>
            <a:r>
              <a:rPr lang="pt-BR" sz="3200" b="1" dirty="0" smtClean="0">
                <a:ln>
                  <a:solidFill>
                    <a:sysClr val="windowText" lastClr="000000"/>
                  </a:solidFill>
                </a:ln>
                <a:solidFill>
                  <a:schemeClr val="bg1"/>
                </a:solidFill>
                <a:latin typeface="Impact" pitchFamily="34" charset="0"/>
              </a:rPr>
              <a:t>– </a:t>
            </a:r>
            <a:r>
              <a:rPr lang="pt-BR" sz="3200" b="1" i="1" dirty="0" smtClean="0">
                <a:ln>
                  <a:solidFill>
                    <a:sysClr val="windowText" lastClr="000000"/>
                  </a:solidFill>
                </a:ln>
                <a:solidFill>
                  <a:schemeClr val="bg1"/>
                </a:solidFill>
                <a:latin typeface="Impact" pitchFamily="34" charset="0"/>
              </a:rPr>
              <a:t>Praticar a abnegação de si mesmo.</a:t>
            </a:r>
            <a:r>
              <a:rPr lang="pt-BR" sz="3200" b="1" dirty="0" smtClean="0">
                <a:ln>
                  <a:solidFill>
                    <a:sysClr val="windowText" lastClr="000000"/>
                  </a:solidFill>
                </a:ln>
                <a:solidFill>
                  <a:schemeClr val="bg1"/>
                </a:solidFill>
                <a:latin typeface="Impact" pitchFamily="34" charset="0"/>
              </a:rPr>
              <a:t>”</a:t>
            </a:r>
          </a:p>
          <a:p>
            <a:pPr algn="r">
              <a:lnSpc>
                <a:spcPct val="200000"/>
              </a:lnSpc>
              <a:spcBef>
                <a:spcPct val="50000"/>
              </a:spcBef>
            </a:pPr>
            <a:r>
              <a:rPr lang="pt-BR" sz="2000" b="1" dirty="0" smtClean="0">
                <a:ln>
                  <a:solidFill>
                    <a:sysClr val="windowText" lastClr="000000"/>
                  </a:solidFill>
                </a:ln>
                <a:solidFill>
                  <a:schemeClr val="bg1"/>
                </a:solidFill>
                <a:latin typeface="Impact" pitchFamily="34" charset="0"/>
              </a:rPr>
              <a:t>(O Livro dos Espíritos – livro III, cap. XII)</a:t>
            </a:r>
            <a:endParaRPr lang="pt-BR" sz="2000" b="1" dirty="0">
              <a:ln>
                <a:solidFill>
                  <a:sysClr val="windowText" lastClr="000000"/>
                </a:solidFill>
              </a:ln>
              <a:solidFill>
                <a:schemeClr val="bg1"/>
              </a:solidFill>
              <a:latin typeface="Impact"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507">
                                            <p:txEl>
                                              <p:pRg st="0" end="0"/>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20" y="404664"/>
            <a:ext cx="1296144" cy="61926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5058" name="Picture 7" descr="( JESUS )"/>
          <p:cNvPicPr>
            <a:picLocks noChangeAspect="1" noChangeArrowheads="1"/>
          </p:cNvPicPr>
          <p:nvPr/>
        </p:nvPicPr>
        <p:blipFill>
          <a:blip r:embed="rId2" cstate="print"/>
          <a:srcRect r="12315"/>
          <a:stretch>
            <a:fillRect/>
          </a:stretch>
        </p:blipFill>
        <p:spPr bwMode="auto">
          <a:xfrm>
            <a:off x="1274316" y="404813"/>
            <a:ext cx="7690172" cy="6192837"/>
          </a:xfrm>
          <a:prstGeom prst="rect">
            <a:avLst/>
          </a:prstGeom>
          <a:solidFill>
            <a:srgbClr val="000000"/>
          </a:solidFill>
          <a:ln w="9525">
            <a:noFill/>
            <a:miter lim="800000"/>
            <a:headEnd/>
            <a:tailEnd/>
          </a:ln>
        </p:spPr>
      </p:pic>
      <p:sp>
        <p:nvSpPr>
          <p:cNvPr id="512002" name="WordArt 2"/>
          <p:cNvSpPr>
            <a:spLocks noChangeArrowheads="1" noChangeShapeType="1" noTextEdit="1"/>
          </p:cNvSpPr>
          <p:nvPr/>
        </p:nvSpPr>
        <p:spPr bwMode="auto">
          <a:xfrm>
            <a:off x="2095500" y="506413"/>
            <a:ext cx="5422900" cy="619125"/>
          </a:xfrm>
          <a:prstGeom prst="rect">
            <a:avLst/>
          </a:prstGeom>
        </p:spPr>
        <p:txBody>
          <a:bodyPr wrap="none" fromWordArt="1">
            <a:prstTxWarp prst="textPlain">
              <a:avLst>
                <a:gd name="adj" fmla="val 50000"/>
              </a:avLst>
            </a:prstTxWarp>
          </a:bodyPr>
          <a:lstStyle/>
          <a:p>
            <a:r>
              <a:rPr lang="pt-BR" sz="4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REFLEXÃO</a:t>
            </a:r>
          </a:p>
        </p:txBody>
      </p:sp>
      <p:sp>
        <p:nvSpPr>
          <p:cNvPr id="7" name="CaixaDeTexto 3"/>
          <p:cNvSpPr txBox="1">
            <a:spLocks noChangeArrowheads="1"/>
          </p:cNvSpPr>
          <p:nvPr/>
        </p:nvSpPr>
        <p:spPr bwMode="auto">
          <a:xfrm>
            <a:off x="323527" y="1913051"/>
            <a:ext cx="4464497" cy="4324261"/>
          </a:xfrm>
          <a:prstGeom prst="rect">
            <a:avLst/>
          </a:prstGeom>
          <a:noFill/>
          <a:ln w="9525">
            <a:noFill/>
            <a:miter lim="800000"/>
            <a:headEnd/>
            <a:tailEnd/>
          </a:ln>
        </p:spPr>
        <p:txBody>
          <a:bodyPr wrap="square">
            <a:spAutoFit/>
          </a:bodyPr>
          <a:lstStyle/>
          <a:p>
            <a:pPr algn="just">
              <a:defRPr/>
            </a:pPr>
            <a:r>
              <a:rPr lang="pt-BR" sz="2400" dirty="0" smtClean="0">
                <a:solidFill>
                  <a:schemeClr val="bg1"/>
                </a:solidFill>
                <a:effectLst>
                  <a:outerShdw blurRad="38100" dist="38100" dir="2700000" algn="tl">
                    <a:srgbClr val="000000">
                      <a:alpha val="43137"/>
                    </a:srgbClr>
                  </a:outerShdw>
                </a:effectLst>
                <a:latin typeface="Impact" pitchFamily="34" charset="0"/>
                <a:cs typeface="Times New Roman" pitchFamily="18" charset="0"/>
              </a:rPr>
              <a:t>	“</a:t>
            </a:r>
            <a:r>
              <a:rPr lang="pt-BR" sz="2400" dirty="0">
                <a:solidFill>
                  <a:schemeClr val="bg1"/>
                </a:solidFill>
                <a:effectLst>
                  <a:outerShdw blurRad="38100" dist="38100" dir="2700000" algn="tl">
                    <a:srgbClr val="000000">
                      <a:alpha val="43137"/>
                    </a:srgbClr>
                  </a:outerShdw>
                </a:effectLst>
                <a:latin typeface="Impact" pitchFamily="34" charset="0"/>
                <a:cs typeface="Times New Roman" pitchFamily="18" charset="0"/>
              </a:rPr>
              <a:t>Utiliza-te das tuas forças mediúnicas para gerar simpatia, recuperar vidas e resgatar danosos comportamentos, adquirindo alegria de viver por todo o bem que possas fazer, ou por facultar aos Benfeitores da Humanidade as realizações dignificantes por teu intermédio.”               </a:t>
            </a:r>
          </a:p>
          <a:p>
            <a:pPr algn="just">
              <a:defRPr/>
            </a:pPr>
            <a:r>
              <a:rPr lang="pt-BR" sz="2400" dirty="0">
                <a:solidFill>
                  <a:schemeClr val="bg1"/>
                </a:solidFill>
                <a:effectLst>
                  <a:outerShdw blurRad="38100" dist="38100" dir="2700000" algn="tl">
                    <a:srgbClr val="000000">
                      <a:alpha val="43137"/>
                    </a:srgbClr>
                  </a:outerShdw>
                </a:effectLst>
                <a:latin typeface="Impact" pitchFamily="34" charset="0"/>
                <a:cs typeface="Times New Roman" pitchFamily="18" charset="0"/>
              </a:rPr>
              <a:t>						</a:t>
            </a:r>
            <a:r>
              <a:rPr lang="pt-BR" sz="1600" dirty="0">
                <a:solidFill>
                  <a:schemeClr val="bg1"/>
                </a:solidFill>
                <a:effectLst>
                  <a:outerShdw blurRad="38100" dist="38100" dir="2700000" algn="tl">
                    <a:srgbClr val="000000">
                      <a:alpha val="43137"/>
                    </a:srgbClr>
                  </a:outerShdw>
                </a:effectLst>
                <a:latin typeface="Impact" pitchFamily="34" charset="0"/>
                <a:cs typeface="Times New Roman" pitchFamily="18" charset="0"/>
              </a:rPr>
              <a:t>Joanna de </a:t>
            </a:r>
            <a:r>
              <a:rPr lang="pt-BR" sz="1600" dirty="0" err="1">
                <a:solidFill>
                  <a:schemeClr val="bg1"/>
                </a:solidFill>
                <a:effectLst>
                  <a:outerShdw blurRad="38100" dist="38100" dir="2700000" algn="tl">
                    <a:srgbClr val="000000">
                      <a:alpha val="43137"/>
                    </a:srgbClr>
                  </a:outerShdw>
                </a:effectLst>
                <a:latin typeface="Impact" pitchFamily="34" charset="0"/>
                <a:cs typeface="Times New Roman" pitchFamily="18" charset="0"/>
              </a:rPr>
              <a:t>Ângelis</a:t>
            </a:r>
            <a:r>
              <a:rPr lang="pt-BR" sz="1600" dirty="0">
                <a:solidFill>
                  <a:schemeClr val="bg1"/>
                </a:solidFill>
                <a:effectLst>
                  <a:outerShdw blurRad="38100" dist="38100" dir="2700000" algn="tl">
                    <a:srgbClr val="000000">
                      <a:alpha val="43137"/>
                    </a:srgbClr>
                  </a:outerShdw>
                </a:effectLst>
                <a:latin typeface="Impact" pitchFamily="34" charset="0"/>
                <a:cs typeface="Times New Roman" pitchFamily="18" charset="0"/>
              </a:rPr>
              <a:t> </a:t>
            </a:r>
            <a:endParaRPr lang="pt-BR" sz="2400" dirty="0">
              <a:solidFill>
                <a:schemeClr val="bg1"/>
              </a:solidFill>
              <a:effectLst>
                <a:outerShdw blurRad="38100" dist="38100" dir="2700000" algn="tl">
                  <a:srgbClr val="000000">
                    <a:alpha val="43137"/>
                  </a:srgbClr>
                </a:outerShdw>
              </a:effectLst>
              <a:latin typeface="Impact" pitchFamily="34" charset="0"/>
              <a:cs typeface="Times New Roman" pitchFamily="18" charset="0"/>
            </a:endParaRPr>
          </a:p>
          <a:p>
            <a:pPr algn="just">
              <a:defRPr/>
            </a:pPr>
            <a:endParaRPr lang="pt-BR" sz="1100" dirty="0">
              <a:effectLst>
                <a:outerShdw blurRad="38100" dist="38100" dir="2700000" algn="tl">
                  <a:srgbClr val="000000">
                    <a:alpha val="43137"/>
                  </a:srgbClr>
                </a:outerShdw>
              </a:effectLst>
              <a:latin typeface="Impact"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002"/>
                                        </p:tgtEl>
                                        <p:attrNameLst>
                                          <p:attrName>style.visibility</p:attrName>
                                        </p:attrNameLst>
                                      </p:cBhvr>
                                      <p:to>
                                        <p:strVal val="visible"/>
                                      </p:to>
                                    </p:set>
                                    <p:animEffect transition="in" filter="wipe(down)">
                                      <p:cBhvr>
                                        <p:cTn id="7" dur="500"/>
                                        <p:tgtEl>
                                          <p:spTgt spid="5120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267" name="Picture 1029" descr="C:\Arquivos de programas\Arquivos comuns\Microsoft Shared\Clipart\cagcat50\BD05515_.WMF"/>
          <p:cNvPicPr>
            <a:picLocks noChangeAspect="1" noChangeArrowheads="1"/>
          </p:cNvPicPr>
          <p:nvPr/>
        </p:nvPicPr>
        <p:blipFill>
          <a:blip r:embed="rId2" cstate="print"/>
          <a:stretch>
            <a:fillRect/>
          </a:stretch>
        </p:blipFill>
        <p:spPr bwMode="auto">
          <a:xfrm>
            <a:off x="252532" y="404665"/>
            <a:ext cx="8711956" cy="3456383"/>
          </a:xfrm>
          <a:prstGeom prst="rect">
            <a:avLst/>
          </a:prstGeom>
          <a:noFill/>
          <a:ln w="9525">
            <a:noFill/>
            <a:miter lim="800000"/>
            <a:headEnd/>
            <a:tailEnd/>
          </a:ln>
        </p:spPr>
      </p:pic>
      <p:sp>
        <p:nvSpPr>
          <p:cNvPr id="11268" name="Text Box 1030"/>
          <p:cNvSpPr txBox="1">
            <a:spLocks noChangeArrowheads="1"/>
          </p:cNvSpPr>
          <p:nvPr/>
        </p:nvSpPr>
        <p:spPr bwMode="auto">
          <a:xfrm>
            <a:off x="287338" y="4679507"/>
            <a:ext cx="8605837" cy="1470146"/>
          </a:xfrm>
          <a:prstGeom prst="rect">
            <a:avLst/>
          </a:prstGeom>
          <a:noFill/>
          <a:ln w="9525">
            <a:noFill/>
            <a:miter lim="800000"/>
            <a:headEnd/>
            <a:tailEnd/>
          </a:ln>
        </p:spPr>
        <p:txBody>
          <a:bodyPr>
            <a:spAutoFit/>
          </a:bodyPr>
          <a:lstStyle/>
          <a:p>
            <a:pPr algn="just">
              <a:lnSpc>
                <a:spcPct val="150000"/>
              </a:lnSpc>
              <a:spcBef>
                <a:spcPct val="50000"/>
              </a:spcBef>
              <a:buClr>
                <a:srgbClr val="660066"/>
              </a:buClr>
              <a:buFont typeface="Wingdings" pitchFamily="2" charset="2"/>
              <a:buNone/>
            </a:pPr>
            <a:r>
              <a:rPr lang="pt-BR" sz="3200" dirty="0">
                <a:ln>
                  <a:solidFill>
                    <a:sysClr val="windowText" lastClr="000000"/>
                  </a:solidFill>
                </a:ln>
                <a:solidFill>
                  <a:schemeClr val="bg1"/>
                </a:solidFill>
                <a:latin typeface="Impact" pitchFamily="34" charset="0"/>
                <a:cs typeface="Tahoma" pitchFamily="34" charset="0"/>
              </a:rPr>
              <a:t>“– Julguei  que o médium fosse a máquina acima de tudo – ponderei</a:t>
            </a:r>
            <a:r>
              <a:rPr lang="pt-BR" sz="3200" dirty="0" smtClean="0">
                <a:ln>
                  <a:solidFill>
                    <a:sysClr val="windowText" lastClr="000000"/>
                  </a:solidFill>
                </a:ln>
                <a:solidFill>
                  <a:schemeClr val="bg1"/>
                </a:solidFill>
                <a:latin typeface="Impact" pitchFamily="34" charset="0"/>
                <a:cs typeface="Tahoma" pitchFamily="34" charset="0"/>
              </a:rPr>
              <a:t>.</a:t>
            </a:r>
            <a:endParaRPr lang="pt-BR" sz="3200" dirty="0">
              <a:ln>
                <a:solidFill>
                  <a:sysClr val="windowText" lastClr="000000"/>
                </a:solidFill>
              </a:ln>
              <a:solidFill>
                <a:schemeClr val="bg1"/>
              </a:solidFill>
              <a:latin typeface="Impact" pitchFamily="34" charset="0"/>
              <a:cs typeface="Tahoma" pitchFamily="34" charset="0"/>
            </a:endParaRPr>
          </a:p>
        </p:txBody>
      </p:sp>
      <p:sp>
        <p:nvSpPr>
          <p:cNvPr id="5" name="Retângulo 4"/>
          <p:cNvSpPr/>
          <p:nvPr/>
        </p:nvSpPr>
        <p:spPr>
          <a:xfrm>
            <a:off x="251520" y="4094490"/>
            <a:ext cx="8712968" cy="2646878"/>
          </a:xfrm>
          <a:prstGeom prst="rect">
            <a:avLst/>
          </a:prstGeom>
        </p:spPr>
        <p:txBody>
          <a:bodyPr wrap="square">
            <a:spAutoFit/>
          </a:bodyPr>
          <a:lstStyle/>
          <a:p>
            <a:pPr algn="just">
              <a:lnSpc>
                <a:spcPct val="150000"/>
              </a:lnSpc>
              <a:spcBef>
                <a:spcPct val="50000"/>
              </a:spcBef>
              <a:buClr>
                <a:srgbClr val="660066"/>
              </a:buClr>
              <a:buFont typeface="Wingdings" pitchFamily="2" charset="2"/>
              <a:buNone/>
            </a:pPr>
            <a:r>
              <a:rPr lang="pt-BR" sz="2800" dirty="0" smtClean="0">
                <a:ln>
                  <a:solidFill>
                    <a:sysClr val="windowText" lastClr="000000"/>
                  </a:solidFill>
                </a:ln>
                <a:solidFill>
                  <a:schemeClr val="bg1"/>
                </a:solidFill>
                <a:latin typeface="Impact" pitchFamily="34" charset="0"/>
                <a:cs typeface="Tahoma" pitchFamily="34" charset="0"/>
              </a:rPr>
              <a:t>– A máquina também gasta – observou o instrutor – e estamos diante de maquinismo demasiadamente delicado.”</a:t>
            </a:r>
          </a:p>
          <a:p>
            <a:pPr algn="r">
              <a:lnSpc>
                <a:spcPct val="150000"/>
              </a:lnSpc>
              <a:spcBef>
                <a:spcPct val="50000"/>
              </a:spcBef>
              <a:buClr>
                <a:srgbClr val="660066"/>
              </a:buClr>
              <a:buFont typeface="Wingdings" pitchFamily="2" charset="2"/>
              <a:buNone/>
            </a:pPr>
            <a:r>
              <a:rPr lang="pt-BR" sz="2000" dirty="0" smtClean="0">
                <a:ln>
                  <a:solidFill>
                    <a:sysClr val="windowText" lastClr="000000"/>
                  </a:solidFill>
                </a:ln>
                <a:solidFill>
                  <a:schemeClr val="bg1"/>
                </a:solidFill>
                <a:latin typeface="Impact" pitchFamily="34" charset="0"/>
                <a:cs typeface="Tahoma" pitchFamily="34" charset="0"/>
              </a:rPr>
              <a:t>(Missionários da Luz, cap. 1)</a:t>
            </a:r>
            <a:endParaRPr lang="pt-BR" sz="2000" dirty="0">
              <a:ln>
                <a:solidFill>
                  <a:sysClr val="windowText" lastClr="000000"/>
                </a:solidFill>
              </a:ln>
              <a:solidFill>
                <a:schemeClr val="bg1"/>
              </a:solidFill>
              <a:latin typeface="Impact" pitchFamily="34" charset="0"/>
              <a:cs typeface="Tahoma" pitchFamily="34" charset="0"/>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Effect transition="in" filter="fade">
                                      <p:cBhvr>
                                        <p:cTn id="12" dur="2000"/>
                                        <p:tgtEl>
                                          <p:spTgt spid="11268">
                                            <p:txEl>
                                              <p:pRg st="0" end="0"/>
                                            </p:txEl>
                                          </p:spTgt>
                                        </p:tgtEl>
                                      </p:cBhvr>
                                    </p:animEffect>
                                  </p:childTnLst>
                                  <p:subTnLst>
                                    <p:set>
                                      <p:cBhvr override="childStyle">
                                        <p:cTn dur="1" fill="hold" display="0" masterRel="nextClick" afterEffect="1"/>
                                        <p:tgtEl>
                                          <p:spTgt spid="11268">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wd">
                                    <p:tmAbs val="300"/>
                                  </p:iterate>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allAtOnce"/>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descr="divina inspiração.jpg 2.jpg"/>
          <p:cNvPicPr>
            <a:picLocks noChangeAspect="1"/>
          </p:cNvPicPr>
          <p:nvPr/>
        </p:nvPicPr>
        <p:blipFill>
          <a:blip r:embed="rId2" cstate="print"/>
          <a:stretch>
            <a:fillRect/>
          </a:stretch>
        </p:blipFill>
        <p:spPr>
          <a:xfrm>
            <a:off x="251520" y="2466530"/>
            <a:ext cx="6264696" cy="4147099"/>
          </a:xfrm>
          <a:prstGeom prst="rect">
            <a:avLst/>
          </a:prstGeom>
        </p:spPr>
      </p:pic>
      <p:sp>
        <p:nvSpPr>
          <p:cNvPr id="5" name="Text Box 1028"/>
          <p:cNvSpPr txBox="1">
            <a:spLocks noChangeArrowheads="1"/>
          </p:cNvSpPr>
          <p:nvPr/>
        </p:nvSpPr>
        <p:spPr bwMode="auto">
          <a:xfrm>
            <a:off x="395536" y="332656"/>
            <a:ext cx="8459539" cy="2339102"/>
          </a:xfrm>
          <a:prstGeom prst="rect">
            <a:avLst/>
          </a:prstGeom>
          <a:noFill/>
          <a:ln w="9525">
            <a:noFill/>
            <a:miter lim="800000"/>
            <a:headEnd/>
            <a:tailEnd/>
          </a:ln>
        </p:spPr>
        <p:txBody>
          <a:bodyPr wrap="square">
            <a:spAutoFit/>
          </a:bodyPr>
          <a:lstStyle/>
          <a:p>
            <a:pPr algn="just">
              <a:lnSpc>
                <a:spcPct val="200000"/>
              </a:lnSpc>
              <a:spcBef>
                <a:spcPct val="50000"/>
              </a:spcBef>
            </a:pPr>
            <a:r>
              <a:rPr lang="pt-BR" sz="2400" dirty="0">
                <a:ln>
                  <a:solidFill>
                    <a:sysClr val="windowText" lastClr="000000"/>
                  </a:solidFill>
                </a:ln>
                <a:solidFill>
                  <a:schemeClr val="bg1"/>
                </a:solidFill>
                <a:latin typeface="Impact" pitchFamily="34" charset="0"/>
                <a:cs typeface="Tahoma" pitchFamily="34" charset="0"/>
              </a:rPr>
              <a:t>“Antes do trabalho (...) nossos auxiliares já lhe prepararam as possibilidades para que não se lhe perturbe a saúde física.”</a:t>
            </a:r>
          </a:p>
          <a:p>
            <a:pPr algn="r">
              <a:lnSpc>
                <a:spcPct val="200000"/>
              </a:lnSpc>
              <a:spcBef>
                <a:spcPct val="50000"/>
              </a:spcBef>
              <a:buClr>
                <a:srgbClr val="660066"/>
              </a:buClr>
              <a:buFont typeface="Wingdings" pitchFamily="2" charset="2"/>
              <a:buNone/>
            </a:pPr>
            <a:r>
              <a:rPr lang="pt-BR" sz="2000" dirty="0">
                <a:ln>
                  <a:solidFill>
                    <a:sysClr val="windowText" lastClr="000000"/>
                  </a:solidFill>
                </a:ln>
                <a:solidFill>
                  <a:schemeClr val="bg1"/>
                </a:solidFill>
                <a:latin typeface="Impact" pitchFamily="34" charset="0"/>
                <a:cs typeface="Tahoma" pitchFamily="34" charset="0"/>
              </a:rPr>
              <a:t>(Missionários da Luz, cap. 1)</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a:spLocks noChangeArrowheads="1"/>
          </p:cNvSpPr>
          <p:nvPr/>
        </p:nvSpPr>
        <p:spPr bwMode="auto">
          <a:xfrm>
            <a:off x="251520" y="481013"/>
            <a:ext cx="8640959" cy="954087"/>
          </a:xfrm>
          <a:prstGeom prst="rect">
            <a:avLst/>
          </a:prstGeom>
          <a:noFill/>
          <a:ln w="9525">
            <a:noFill/>
            <a:miter lim="800000"/>
            <a:headEnd/>
            <a:tailEnd/>
          </a:ln>
        </p:spPr>
        <p:txBody>
          <a:bodyPr wrap="square">
            <a:spAutoFit/>
          </a:bodyPr>
          <a:lstStyle/>
          <a:p>
            <a:pPr algn="ctr"/>
            <a:r>
              <a:rPr lang="pt-BR" sz="2800" b="1" dirty="0">
                <a:ln>
                  <a:solidFill>
                    <a:sysClr val="windowText" lastClr="000000"/>
                  </a:solidFill>
                </a:ln>
                <a:solidFill>
                  <a:schemeClr val="bg1"/>
                </a:solidFill>
                <a:latin typeface="Impact" pitchFamily="34" charset="0"/>
                <a:cs typeface="Tahoma" pitchFamily="34" charset="0"/>
              </a:rPr>
              <a:t>FENÔMENOS LUMINOSOS NA </a:t>
            </a:r>
            <a:endParaRPr lang="pt-BR" sz="2800" b="1" dirty="0" smtClean="0">
              <a:ln>
                <a:solidFill>
                  <a:sysClr val="windowText" lastClr="000000"/>
                </a:solidFill>
              </a:ln>
              <a:solidFill>
                <a:schemeClr val="bg1"/>
              </a:solidFill>
              <a:latin typeface="Impact" pitchFamily="34" charset="0"/>
              <a:cs typeface="Tahoma" pitchFamily="34" charset="0"/>
            </a:endParaRPr>
          </a:p>
          <a:p>
            <a:pPr algn="ctr"/>
            <a:r>
              <a:rPr lang="pt-BR" sz="2800" b="1" dirty="0" smtClean="0">
                <a:ln>
                  <a:solidFill>
                    <a:sysClr val="windowText" lastClr="000000"/>
                  </a:solidFill>
                </a:ln>
                <a:solidFill>
                  <a:schemeClr val="bg1"/>
                </a:solidFill>
                <a:latin typeface="Impact" pitchFamily="34" charset="0"/>
                <a:cs typeface="Tahoma" pitchFamily="34" charset="0"/>
              </a:rPr>
              <a:t>CONCENTRAÇÃO </a:t>
            </a:r>
            <a:r>
              <a:rPr lang="pt-BR" sz="2800" b="1" dirty="0">
                <a:ln>
                  <a:solidFill>
                    <a:sysClr val="windowText" lastClr="000000"/>
                  </a:solidFill>
                </a:ln>
                <a:solidFill>
                  <a:schemeClr val="bg1"/>
                </a:solidFill>
                <a:latin typeface="Impact" pitchFamily="34" charset="0"/>
                <a:cs typeface="Tahoma" pitchFamily="34" charset="0"/>
              </a:rPr>
              <a:t>DE PENSAMENTOS</a:t>
            </a:r>
          </a:p>
        </p:txBody>
      </p:sp>
      <p:sp>
        <p:nvSpPr>
          <p:cNvPr id="4" name="CaixaDeTexto 3"/>
          <p:cNvSpPr txBox="1">
            <a:spLocks noChangeArrowheads="1"/>
          </p:cNvSpPr>
          <p:nvPr/>
        </p:nvSpPr>
        <p:spPr bwMode="auto">
          <a:xfrm>
            <a:off x="395537" y="3422610"/>
            <a:ext cx="3312367" cy="1446550"/>
          </a:xfrm>
          <a:prstGeom prst="rect">
            <a:avLst/>
          </a:prstGeom>
          <a:noFill/>
          <a:ln w="25400">
            <a:noFill/>
            <a:miter lim="800000"/>
            <a:headEnd/>
            <a:tailEnd/>
          </a:ln>
        </p:spPr>
        <p:txBody>
          <a:bodyPr wrap="square">
            <a:spAutoFit/>
          </a:bodyPr>
          <a:lstStyle/>
          <a:p>
            <a:pPr>
              <a:defRPr/>
            </a:pPr>
            <a:r>
              <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Encarnados: </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Cada </a:t>
            </a:r>
            <a:r>
              <a:rPr lang="pt-BR" sz="28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qual emitia raios luminosos, </a:t>
            </a:r>
          </a:p>
        </p:txBody>
      </p:sp>
      <p:pic>
        <p:nvPicPr>
          <p:cNvPr id="7" name="Imagem 6" descr="brain-1197343_1280.png"/>
          <p:cNvPicPr>
            <a:picLocks noChangeAspect="1"/>
          </p:cNvPicPr>
          <p:nvPr/>
        </p:nvPicPr>
        <p:blipFill>
          <a:blip r:embed="rId2" cstate="print"/>
          <a:stretch>
            <a:fillRect/>
          </a:stretch>
        </p:blipFill>
        <p:spPr>
          <a:xfrm>
            <a:off x="3995936" y="2132856"/>
            <a:ext cx="4922521" cy="4437112"/>
          </a:xfrm>
          <a:prstGeom prst="rect">
            <a:avLst/>
          </a:prstGeom>
        </p:spPr>
      </p:pic>
      <p:sp>
        <p:nvSpPr>
          <p:cNvPr id="8" name="Retângulo 7"/>
          <p:cNvSpPr/>
          <p:nvPr/>
        </p:nvSpPr>
        <p:spPr>
          <a:xfrm>
            <a:off x="323528" y="3501008"/>
            <a:ext cx="3600400" cy="1569660"/>
          </a:xfrm>
          <a:prstGeom prst="rect">
            <a:avLst/>
          </a:prstGeom>
        </p:spPr>
        <p:txBody>
          <a:bodyPr wrap="square">
            <a:spAutoFit/>
          </a:bodyPr>
          <a:lstStyle/>
          <a:p>
            <a:pPr>
              <a:defRPr/>
            </a:pP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Muito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diferentes entre si, na intensidade e na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cor</a:t>
            </a:r>
            <a:endPar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
        <p:nvSpPr>
          <p:cNvPr id="9" name="Retângulo 8"/>
          <p:cNvSpPr/>
          <p:nvPr/>
        </p:nvSpPr>
        <p:spPr>
          <a:xfrm>
            <a:off x="395536" y="3429000"/>
            <a:ext cx="3456384" cy="2062103"/>
          </a:xfrm>
          <a:prstGeom prst="rect">
            <a:avLst/>
          </a:prstGeom>
        </p:spPr>
        <p:txBody>
          <a:bodyPr wrap="square">
            <a:spAutoFit/>
          </a:bodyPr>
          <a:lstStyle/>
          <a:p>
            <a:pPr>
              <a:defRPr/>
            </a:pP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Estabeleciam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uma corrente de força diversa de energia de nossa esfera.</a:t>
            </a:r>
            <a:endPar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dissolve">
                                      <p:cBhvr>
                                        <p:cTn id="19" dur="500"/>
                                        <p:tgtEl>
                                          <p:spTgt spid="4">
                                            <p:txEl>
                                              <p:pRg st="0" end="0"/>
                                            </p:txEl>
                                          </p:spTgt>
                                        </p:tgtEl>
                                      </p:cBhvr>
                                    </p:animEffec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iterate type="wd">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3"/>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20800.jpg"/>
          <p:cNvPicPr>
            <a:picLocks noChangeAspect="1"/>
          </p:cNvPicPr>
          <p:nvPr/>
        </p:nvPicPr>
        <p:blipFill>
          <a:blip r:embed="rId2" cstate="print"/>
          <a:stretch>
            <a:fillRect/>
          </a:stretch>
        </p:blipFill>
        <p:spPr>
          <a:xfrm>
            <a:off x="251520" y="476671"/>
            <a:ext cx="8712968" cy="6120681"/>
          </a:xfrm>
          <a:prstGeom prst="rect">
            <a:avLst/>
          </a:prstGeom>
        </p:spPr>
      </p:pic>
      <p:sp>
        <p:nvSpPr>
          <p:cNvPr id="3" name="CaixaDeTexto 2"/>
          <p:cNvSpPr txBox="1">
            <a:spLocks noChangeArrowheads="1"/>
          </p:cNvSpPr>
          <p:nvPr/>
        </p:nvSpPr>
        <p:spPr bwMode="auto">
          <a:xfrm>
            <a:off x="395537" y="833805"/>
            <a:ext cx="5688631" cy="1015663"/>
          </a:xfrm>
          <a:prstGeom prst="rect">
            <a:avLst/>
          </a:prstGeom>
          <a:noFill/>
          <a:ln w="25400">
            <a:noFill/>
            <a:miter lim="800000"/>
            <a:headEnd/>
            <a:tailEnd/>
          </a:ln>
        </p:spPr>
        <p:txBody>
          <a:bodyPr wrap="square">
            <a:spAutoFit/>
          </a:bodyPr>
          <a:lstStyle/>
          <a:p>
            <a:pPr>
              <a:defRPr/>
            </a:pPr>
            <a:r>
              <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Desencarnados</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Despejavam </a:t>
            </a:r>
            <a:r>
              <a:rPr lang="pt-BR" sz="28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elementos </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vitais; </a:t>
            </a:r>
            <a:endParaRPr lang="pt-BR" sz="28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
        <p:nvSpPr>
          <p:cNvPr id="4" name="Retângulo 3"/>
          <p:cNvSpPr/>
          <p:nvPr/>
        </p:nvSpPr>
        <p:spPr>
          <a:xfrm>
            <a:off x="395536" y="836712"/>
            <a:ext cx="4968552" cy="1569660"/>
          </a:xfrm>
          <a:prstGeom prst="rect">
            <a:avLst/>
          </a:prstGeom>
        </p:spPr>
        <p:txBody>
          <a:bodyPr wrap="square">
            <a:spAutoFit/>
          </a:bodyPr>
          <a:lstStyle/>
          <a:p>
            <a:pPr>
              <a:defRPr/>
            </a:pP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União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de energia que formava precioso armazém de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benefícios</a:t>
            </a:r>
            <a:endParaRPr lang="pt-BR" sz="32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
        <p:nvSpPr>
          <p:cNvPr id="5" name="Retângulo 4"/>
          <p:cNvSpPr/>
          <p:nvPr/>
        </p:nvSpPr>
        <p:spPr>
          <a:xfrm>
            <a:off x="395536" y="836712"/>
            <a:ext cx="4572000" cy="1569660"/>
          </a:xfrm>
          <a:prstGeom prst="rect">
            <a:avLst/>
          </a:prstGeom>
        </p:spPr>
        <p:txBody>
          <a:bodyPr>
            <a:spAutoFit/>
          </a:bodyPr>
          <a:lstStyle/>
          <a:p>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Benefícios para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os infelizes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apegados </a:t>
            </a:r>
            <a:r>
              <a:rPr lang="pt-BR" sz="32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a sensações fisiológicas.</a:t>
            </a:r>
            <a:endParaRPr lang="pt-BR" sz="32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sunset-485016_1280.png"/>
          <p:cNvPicPr>
            <a:picLocks noChangeAspect="1"/>
          </p:cNvPicPr>
          <p:nvPr/>
        </p:nvPicPr>
        <p:blipFill>
          <a:blip r:embed="rId2" cstate="print"/>
          <a:stretch>
            <a:fillRect/>
          </a:stretch>
        </p:blipFill>
        <p:spPr>
          <a:xfrm>
            <a:off x="251520" y="476672"/>
            <a:ext cx="8712968" cy="6120680"/>
          </a:xfrm>
          <a:prstGeom prst="rect">
            <a:avLst/>
          </a:prstGeom>
        </p:spPr>
      </p:pic>
      <p:sp>
        <p:nvSpPr>
          <p:cNvPr id="12293" name="Text Box 6"/>
          <p:cNvSpPr txBox="1">
            <a:spLocks noChangeArrowheads="1"/>
          </p:cNvSpPr>
          <p:nvPr/>
        </p:nvSpPr>
        <p:spPr bwMode="auto">
          <a:xfrm>
            <a:off x="539750" y="1802376"/>
            <a:ext cx="8331200" cy="4218912"/>
          </a:xfrm>
          <a:prstGeom prst="rect">
            <a:avLst/>
          </a:prstGeom>
          <a:noFill/>
          <a:ln w="9525">
            <a:noFill/>
            <a:miter lim="800000"/>
            <a:headEnd/>
            <a:tailEnd/>
          </a:ln>
        </p:spPr>
        <p:txBody>
          <a:bodyPr>
            <a:spAutoFit/>
          </a:bodyPr>
          <a:lstStyle/>
          <a:p>
            <a:pPr algn="just">
              <a:lnSpc>
                <a:spcPct val="200000"/>
              </a:lnSpc>
              <a:spcBef>
                <a:spcPct val="50000"/>
              </a:spcBef>
              <a:buFontTx/>
              <a:buBlip>
                <a:blip r:embed="rId3"/>
              </a:buBlip>
              <a:defRPr/>
            </a:pPr>
            <a:r>
              <a:rPr lang="pt-BR" sz="24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Nos serviços mediúnicos preponderam os fatores morais;</a:t>
            </a:r>
          </a:p>
          <a:p>
            <a:pPr algn="just">
              <a:lnSpc>
                <a:spcPct val="200000"/>
              </a:lnSpc>
              <a:spcBef>
                <a:spcPct val="50000"/>
              </a:spcBef>
              <a:buFontTx/>
              <a:buBlip>
                <a:blip r:embed="rId3"/>
              </a:buBlip>
              <a:defRPr/>
            </a:pPr>
            <a:r>
              <a:rPr lang="pt-BR" sz="24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O médium necessita clareza e serenidade;</a:t>
            </a:r>
          </a:p>
          <a:p>
            <a:pPr algn="just">
              <a:lnSpc>
                <a:spcPct val="200000"/>
              </a:lnSpc>
              <a:spcBef>
                <a:spcPct val="50000"/>
              </a:spcBef>
              <a:buFontTx/>
              <a:buBlip>
                <a:blip r:embed="rId3"/>
              </a:buBlip>
              <a:defRPr/>
            </a:pPr>
            <a:r>
              <a:rPr lang="pt-BR" sz="24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Precisa renunciar a si mesmo, com abnegação e humildade;</a:t>
            </a:r>
          </a:p>
          <a:p>
            <a:pPr algn="just">
              <a:lnSpc>
                <a:spcPct val="200000"/>
              </a:lnSpc>
              <a:spcBef>
                <a:spcPct val="50000"/>
              </a:spcBef>
              <a:buFontTx/>
              <a:buBlip>
                <a:blip r:embed="rId3"/>
              </a:buBlip>
              <a:defRPr/>
            </a:pPr>
            <a:r>
              <a:rPr lang="pt-BR" sz="24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rPr>
              <a:t>Calar, para que outros falem; dar de si próprio para que outros recebam.</a:t>
            </a:r>
          </a:p>
        </p:txBody>
      </p:sp>
      <p:sp>
        <p:nvSpPr>
          <p:cNvPr id="6" name="Retângulo 5"/>
          <p:cNvSpPr/>
          <p:nvPr/>
        </p:nvSpPr>
        <p:spPr>
          <a:xfrm>
            <a:off x="539552" y="764704"/>
            <a:ext cx="8208912" cy="923330"/>
          </a:xfrm>
          <a:prstGeom prst="rect">
            <a:avLst/>
          </a:prstGeom>
          <a:noFill/>
        </p:spPr>
        <p:txBody>
          <a:bodyPr wrap="none" lIns="91440" tIns="45720" rIns="91440" bIns="45720">
            <a:prstTxWarp prst="textDoubleWave1">
              <a:avLst/>
            </a:prstTxWarp>
            <a:spAutoFit/>
          </a:bodyPr>
          <a:lstStyle/>
          <a:p>
            <a:pPr algn="ctr"/>
            <a:r>
              <a:rPr lang="pt-BR" sz="2000" b="1" cap="none" spc="0" dirty="0" smtClean="0">
                <a:ln w="10541" cmpd="sng">
                  <a:solidFill>
                    <a:schemeClr val="accent1">
                      <a:shade val="88000"/>
                      <a:satMod val="110000"/>
                    </a:schemeClr>
                  </a:solidFill>
                  <a:prstDash val="solid"/>
                </a:ln>
                <a:gradFill flip="none" rotWithShape="1">
                  <a:gsLst>
                    <a:gs pos="0">
                      <a:srgbClr val="FFF200"/>
                    </a:gs>
                    <a:gs pos="45000">
                      <a:srgbClr val="FF7A00"/>
                    </a:gs>
                    <a:gs pos="70000">
                      <a:srgbClr val="FF0300"/>
                    </a:gs>
                    <a:gs pos="100000">
                      <a:srgbClr val="4D0808"/>
                    </a:gs>
                  </a:gsLst>
                  <a:lin ang="5400000" scaled="0"/>
                  <a:tileRect/>
                </a:gradFill>
                <a:effectLst/>
              </a:rPr>
              <a:t>Observações de Alexandre</a:t>
            </a:r>
            <a:endParaRPr lang="pt-BR" sz="2000" b="1" cap="none" spc="0" dirty="0">
              <a:ln w="10541" cmpd="sng">
                <a:solidFill>
                  <a:schemeClr val="accent1">
                    <a:shade val="88000"/>
                    <a:satMod val="110000"/>
                  </a:schemeClr>
                </a:solidFill>
                <a:prstDash val="solid"/>
              </a:ln>
              <a:gradFill flip="none" rotWithShape="1">
                <a:gsLst>
                  <a:gs pos="0">
                    <a:srgbClr val="FFF200"/>
                  </a:gs>
                  <a:gs pos="45000">
                    <a:srgbClr val="FF7A00"/>
                  </a:gs>
                  <a:gs pos="70000">
                    <a:srgbClr val="FF0300"/>
                  </a:gs>
                  <a:gs pos="100000">
                    <a:srgbClr val="4D0808"/>
                  </a:gs>
                </a:gsLst>
                <a:lin ang="5400000" scaled="0"/>
                <a:tileRect/>
              </a:gradFill>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293">
                                            <p:txEl>
                                              <p:pRg st="0" end="0"/>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3">
                                            <p:txEl>
                                              <p:pRg st="1" end="1"/>
                                            </p:txEl>
                                          </p:spTgt>
                                        </p:tgtEl>
                                        <p:attrNameLst>
                                          <p:attrName>style.visibility</p:attrName>
                                        </p:attrNameLst>
                                      </p:cBhvr>
                                      <p:to>
                                        <p:strVal val="visible"/>
                                      </p:to>
                                    </p:set>
                                    <p:anim calcmode="lin" valueType="num">
                                      <p:cBhvr additive="base">
                                        <p:cTn id="13" dur="500" fill="hold"/>
                                        <p:tgtEl>
                                          <p:spTgt spid="122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3">
                                            <p:txEl>
                                              <p:pRg st="1" end="1"/>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293">
                                            <p:txEl>
                                              <p:pRg st="1" end="1"/>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3">
                                            <p:txEl>
                                              <p:pRg st="2" end="2"/>
                                            </p:txEl>
                                          </p:spTgt>
                                        </p:tgtEl>
                                        <p:attrNameLst>
                                          <p:attrName>style.visibility</p:attrName>
                                        </p:attrNameLst>
                                      </p:cBhvr>
                                      <p:to>
                                        <p:strVal val="visible"/>
                                      </p:to>
                                    </p:set>
                                    <p:anim calcmode="lin" valueType="num">
                                      <p:cBhvr additive="base">
                                        <p:cTn id="19" dur="500" fill="hold"/>
                                        <p:tgtEl>
                                          <p:spTgt spid="1229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3">
                                            <p:txEl>
                                              <p:pRg st="2" end="2"/>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293">
                                            <p:txEl>
                                              <p:pRg st="2" end="2"/>
                                            </p:txEl>
                                          </p:spTgt>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3">
                                            <p:txEl>
                                              <p:pRg st="3" end="3"/>
                                            </p:txEl>
                                          </p:spTgt>
                                        </p:tgtEl>
                                        <p:attrNameLst>
                                          <p:attrName>style.visibility</p:attrName>
                                        </p:attrNameLst>
                                      </p:cBhvr>
                                      <p:to>
                                        <p:strVal val="visible"/>
                                      </p:to>
                                    </p:set>
                                    <p:anim calcmode="lin" valueType="num">
                                      <p:cBhvr additive="base">
                                        <p:cTn id="25" dur="500" fill="hold"/>
                                        <p:tgtEl>
                                          <p:spTgt spid="1229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3">
                                            <p:txEl>
                                              <p:pRg st="3" end="3"/>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293">
                                            <p:txEl>
                                              <p:pRg st="3" end="3"/>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266" name="Imagem 2" descr="Beautiful_Nature_Pictures_19.jpg"/>
          <p:cNvPicPr>
            <a:picLocks noChangeAspect="1"/>
          </p:cNvPicPr>
          <p:nvPr/>
        </p:nvPicPr>
        <p:blipFill>
          <a:blip r:embed="rId2" cstate="print"/>
          <a:srcRect t="25900"/>
          <a:stretch>
            <a:fillRect/>
          </a:stretch>
        </p:blipFill>
        <p:spPr bwMode="auto">
          <a:xfrm>
            <a:off x="250826" y="2846405"/>
            <a:ext cx="8713662" cy="3764848"/>
          </a:xfrm>
          <a:prstGeom prst="rect">
            <a:avLst/>
          </a:prstGeom>
          <a:blipFill dpi="0" rotWithShape="1">
            <a:blip r:embed="rId3" cstate="print">
              <a:alphaModFix amt="60000"/>
              <a:lum bright="20000"/>
            </a:blip>
            <a:srcRect/>
            <a:stretch>
              <a:fillRect/>
            </a:stretch>
          </a:blipFill>
          <a:ln w="9525">
            <a:noFill/>
            <a:miter lim="800000"/>
            <a:headEnd/>
            <a:tailEnd/>
          </a:ln>
        </p:spPr>
      </p:pic>
      <p:sp>
        <p:nvSpPr>
          <p:cNvPr id="2" name="Text Box 11"/>
          <p:cNvSpPr txBox="1">
            <a:spLocks noChangeArrowheads="1"/>
          </p:cNvSpPr>
          <p:nvPr/>
        </p:nvSpPr>
        <p:spPr bwMode="auto">
          <a:xfrm>
            <a:off x="251520" y="539917"/>
            <a:ext cx="8636000" cy="1815882"/>
          </a:xfrm>
          <a:prstGeom prst="rect">
            <a:avLst/>
          </a:prstGeom>
          <a:noFill/>
          <a:ln w="9525">
            <a:noFill/>
            <a:miter lim="800000"/>
            <a:headEnd/>
            <a:tailEnd/>
          </a:ln>
        </p:spPr>
        <p:txBody>
          <a:bodyPr>
            <a:spAutoFit/>
          </a:bodyPr>
          <a:lstStyle/>
          <a:p>
            <a:pPr algn="just">
              <a:lnSpc>
                <a:spcPct val="200000"/>
              </a:lnSpc>
              <a:spcBef>
                <a:spcPct val="50000"/>
              </a:spcBef>
              <a:defRPr/>
            </a:pP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Sem compreensão </a:t>
            </a:r>
            <a:r>
              <a:rPr lang="pt-BR" sz="28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consciente do espírito de serviço, não poderia atender aos propósitos edificantes</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a:t>
            </a:r>
            <a:endParaRPr lang="pt-BR" sz="28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
        <p:nvSpPr>
          <p:cNvPr id="5" name="Retângulo 4"/>
          <p:cNvSpPr/>
          <p:nvPr/>
        </p:nvSpPr>
        <p:spPr>
          <a:xfrm>
            <a:off x="179512" y="548680"/>
            <a:ext cx="8712968" cy="1674946"/>
          </a:xfrm>
          <a:prstGeom prst="rect">
            <a:avLst/>
          </a:prstGeom>
        </p:spPr>
        <p:txBody>
          <a:bodyPr wrap="square">
            <a:spAutoFit/>
          </a:bodyPr>
          <a:lstStyle/>
          <a:p>
            <a:pPr algn="just">
              <a:lnSpc>
                <a:spcPct val="200000"/>
              </a:lnSpc>
              <a:spcBef>
                <a:spcPct val="50000"/>
              </a:spcBef>
              <a:defRPr/>
            </a:pP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Naturalmente</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ele é </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responsável pela manutenção dos recursos interiores, </a:t>
            </a:r>
            <a:endParaRPr lang="pt-BR" sz="2800"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
        <p:nvSpPr>
          <p:cNvPr id="6" name="Retângulo 5"/>
          <p:cNvSpPr/>
          <p:nvPr/>
        </p:nvSpPr>
        <p:spPr>
          <a:xfrm>
            <a:off x="179512" y="476672"/>
            <a:ext cx="8784976" cy="2585323"/>
          </a:xfrm>
          <a:prstGeom prst="rect">
            <a:avLst/>
          </a:prstGeom>
        </p:spPr>
        <p:txBody>
          <a:bodyPr wrap="square">
            <a:spAutoFit/>
          </a:bodyPr>
          <a:lstStyle/>
          <a:p>
            <a:pPr algn="just">
              <a:lnSpc>
                <a:spcPct val="200000"/>
              </a:lnSpc>
              <a:spcBef>
                <a:spcPct val="50000"/>
              </a:spcBef>
              <a:defRPr/>
            </a:pP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	Tais </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como a tolerância, a humildade, a disposição fraterna, a paciência e o amor </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cristão</a:t>
            </a:r>
            <a:r>
              <a:rPr lang="pt-BR" sz="2800"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a:t>
            </a:r>
          </a:p>
          <a:p>
            <a:pPr algn="r">
              <a:lnSpc>
                <a:spcPct val="200000"/>
              </a:lnSpc>
              <a:spcBef>
                <a:spcPct val="50000"/>
              </a:spcBef>
              <a:buClr>
                <a:srgbClr val="660066"/>
              </a:buClr>
              <a:buFont typeface="Wingdings" pitchFamily="2" charset="2"/>
              <a:buNone/>
              <a:defRPr/>
            </a:pPr>
            <a:r>
              <a:rPr lang="pt-BR" b="1"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rPr>
              <a:t>(Missionários da Luz, cap. 1)</a:t>
            </a:r>
            <a:endParaRPr lang="pt-BR" b="1"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ea typeface="Tahoma" pitchFamily="34" charset="0"/>
              <a:cs typeface="Tahoma"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251520" y="404664"/>
            <a:ext cx="8712968" cy="619268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a:spLocks noChangeArrowheads="1"/>
          </p:cNvSpPr>
          <p:nvPr/>
        </p:nvSpPr>
        <p:spPr bwMode="auto">
          <a:xfrm>
            <a:off x="250825" y="387350"/>
            <a:ext cx="8569325" cy="461665"/>
          </a:xfrm>
          <a:prstGeom prst="rect">
            <a:avLst/>
          </a:prstGeom>
          <a:noFill/>
          <a:ln w="9525">
            <a:noFill/>
            <a:miter lim="800000"/>
            <a:headEnd/>
            <a:tailEnd/>
          </a:ln>
        </p:spPr>
        <p:txBody>
          <a:bodyPr>
            <a:spAutoFit/>
          </a:bodyPr>
          <a:lstStyle/>
          <a:p>
            <a:pPr algn="ctr"/>
            <a:r>
              <a:rPr lang="pt-BR" sz="2400" b="1" dirty="0">
                <a:ln>
                  <a:solidFill>
                    <a:sysClr val="windowText" lastClr="000000"/>
                  </a:solidFill>
                </a:ln>
                <a:solidFill>
                  <a:schemeClr val="bg1"/>
                </a:solidFill>
                <a:latin typeface="Impact" pitchFamily="34" charset="0"/>
                <a:cs typeface="Tahoma" pitchFamily="34" charset="0"/>
              </a:rPr>
              <a:t>ATUAÇÃO DOS ESPÍRITOS NO PROCESSO DA COMUNICAÇÃO</a:t>
            </a:r>
          </a:p>
        </p:txBody>
      </p:sp>
      <p:sp>
        <p:nvSpPr>
          <p:cNvPr id="3" name="CaixaDeTexto 2"/>
          <p:cNvSpPr txBox="1">
            <a:spLocks noChangeArrowheads="1"/>
          </p:cNvSpPr>
          <p:nvPr/>
        </p:nvSpPr>
        <p:spPr bwMode="auto">
          <a:xfrm>
            <a:off x="4427984" y="2036748"/>
            <a:ext cx="4392613" cy="1470146"/>
          </a:xfrm>
          <a:prstGeom prst="rect">
            <a:avLst/>
          </a:prstGeom>
          <a:noFill/>
          <a:ln w="25400">
            <a:noFill/>
            <a:miter lim="800000"/>
            <a:headEnd/>
            <a:tailEnd/>
          </a:ln>
        </p:spPr>
        <p:txBody>
          <a:bodyPr wrap="square">
            <a:spAutoFit/>
          </a:bodyPr>
          <a:lstStyle/>
          <a:p>
            <a:pPr marL="179388" indent="-179388">
              <a:lnSpc>
                <a:spcPct val="150000"/>
              </a:lnSpc>
              <a:spcBef>
                <a:spcPts val="600"/>
              </a:spcBef>
              <a:spcAft>
                <a:spcPts val="600"/>
              </a:spcAft>
              <a:buFont typeface="Wingdings" pitchFamily="2" charset="2"/>
              <a:buChar char="Ø"/>
              <a:defRPr/>
            </a:pP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 Enlaçou-o </a:t>
            </a:r>
            <a:r>
              <a:rPr lang="pt-BR" sz="3200" dirty="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com o braço </a:t>
            </a: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esquerdo</a:t>
            </a:r>
            <a:endPar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endParaRPr>
          </a:p>
        </p:txBody>
      </p:sp>
      <p:pic>
        <p:nvPicPr>
          <p:cNvPr id="5" name="Imagem 4" descr="308px-Chico_Psicografia_Emmanuel.jpg"/>
          <p:cNvPicPr>
            <a:picLocks noChangeAspect="1"/>
          </p:cNvPicPr>
          <p:nvPr/>
        </p:nvPicPr>
        <p:blipFill>
          <a:blip r:embed="rId2" cstate="print"/>
          <a:stretch>
            <a:fillRect/>
          </a:stretch>
        </p:blipFill>
        <p:spPr>
          <a:xfrm>
            <a:off x="251520" y="836712"/>
            <a:ext cx="3911600" cy="5663952"/>
          </a:xfrm>
          <a:prstGeom prst="rect">
            <a:avLst/>
          </a:prstGeom>
        </p:spPr>
      </p:pic>
      <p:sp>
        <p:nvSpPr>
          <p:cNvPr id="6" name="Retângulo 5"/>
          <p:cNvSpPr/>
          <p:nvPr/>
        </p:nvSpPr>
        <p:spPr>
          <a:xfrm>
            <a:off x="4211960" y="6237312"/>
            <a:ext cx="4572000" cy="276999"/>
          </a:xfrm>
          <a:prstGeom prst="rect">
            <a:avLst/>
          </a:prstGeom>
        </p:spPr>
        <p:txBody>
          <a:bodyPr>
            <a:spAutoFit/>
          </a:bodyPr>
          <a:lstStyle/>
          <a:p>
            <a:r>
              <a:rPr lang="pt-BR" sz="1200" dirty="0" smtClean="0">
                <a:ln>
                  <a:solidFill>
                    <a:schemeClr val="tx1"/>
                  </a:solidFill>
                </a:ln>
                <a:solidFill>
                  <a:schemeClr val="bg1"/>
                </a:solidFill>
                <a:latin typeface="Impact" pitchFamily="34" charset="0"/>
              </a:rPr>
              <a:t>André </a:t>
            </a:r>
            <a:r>
              <a:rPr lang="pt-BR" sz="1200" dirty="0" err="1" smtClean="0">
                <a:ln>
                  <a:solidFill>
                    <a:schemeClr val="tx1"/>
                  </a:solidFill>
                </a:ln>
                <a:solidFill>
                  <a:schemeClr val="bg1"/>
                </a:solidFill>
                <a:latin typeface="Impact" pitchFamily="34" charset="0"/>
              </a:rPr>
              <a:t>Koehne</a:t>
            </a:r>
            <a:r>
              <a:rPr lang="pt-BR" sz="1200" dirty="0" smtClean="0">
                <a:ln>
                  <a:solidFill>
                    <a:schemeClr val="tx1"/>
                  </a:solidFill>
                </a:ln>
                <a:solidFill>
                  <a:schemeClr val="bg1"/>
                </a:solidFill>
                <a:latin typeface="Impact" pitchFamily="34" charset="0"/>
              </a:rPr>
              <a:t> Classificação do Direito: </a:t>
            </a:r>
            <a:r>
              <a:rPr lang="pt-BR" sz="1200" dirty="0" err="1" smtClean="0">
                <a:ln>
                  <a:solidFill>
                    <a:schemeClr val="tx1"/>
                  </a:solidFill>
                </a:ln>
                <a:solidFill>
                  <a:schemeClr val="bg1"/>
                </a:solidFill>
                <a:latin typeface="Impact" pitchFamily="34" charset="0"/>
              </a:rPr>
              <a:t>Creative</a:t>
            </a:r>
            <a:r>
              <a:rPr lang="pt-BR" sz="1200" dirty="0" smtClean="0">
                <a:ln>
                  <a:solidFill>
                    <a:schemeClr val="tx1"/>
                  </a:solidFill>
                </a:ln>
                <a:solidFill>
                  <a:schemeClr val="bg1"/>
                </a:solidFill>
                <a:latin typeface="Impact" pitchFamily="34" charset="0"/>
              </a:rPr>
              <a:t> </a:t>
            </a:r>
            <a:r>
              <a:rPr lang="pt-BR" sz="1200" dirty="0" err="1" smtClean="0">
                <a:ln>
                  <a:solidFill>
                    <a:schemeClr val="tx1"/>
                  </a:solidFill>
                </a:ln>
                <a:solidFill>
                  <a:schemeClr val="bg1"/>
                </a:solidFill>
                <a:latin typeface="Impact" pitchFamily="34" charset="0"/>
              </a:rPr>
              <a:t>Commons</a:t>
            </a:r>
            <a:endParaRPr lang="pt-BR" sz="1200" dirty="0">
              <a:ln>
                <a:solidFill>
                  <a:schemeClr val="tx1"/>
                </a:solidFill>
              </a:ln>
              <a:solidFill>
                <a:schemeClr val="bg1"/>
              </a:solidFill>
              <a:latin typeface="Impact" pitchFamily="34" charset="0"/>
            </a:endParaRPr>
          </a:p>
        </p:txBody>
      </p:sp>
      <p:sp>
        <p:nvSpPr>
          <p:cNvPr id="7" name="Retângulo 6"/>
          <p:cNvSpPr/>
          <p:nvPr/>
        </p:nvSpPr>
        <p:spPr>
          <a:xfrm>
            <a:off x="4427984" y="2030862"/>
            <a:ext cx="4499992" cy="1470146"/>
          </a:xfrm>
          <a:prstGeom prst="rect">
            <a:avLst/>
          </a:prstGeom>
        </p:spPr>
        <p:txBody>
          <a:bodyPr wrap="square">
            <a:spAutoFit/>
          </a:bodyPr>
          <a:lstStyle/>
          <a:p>
            <a:pPr marL="179388" indent="-179388">
              <a:lnSpc>
                <a:spcPct val="150000"/>
              </a:lnSpc>
              <a:spcBef>
                <a:spcPts val="600"/>
              </a:spcBef>
              <a:spcAft>
                <a:spcPts val="600"/>
              </a:spcAft>
              <a:buFont typeface="Wingdings" pitchFamily="2" charset="2"/>
              <a:buChar char="Ø"/>
              <a:defRPr/>
            </a:pP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 Levou  </a:t>
            </a: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a mão até o cérebro do rapaz, </a:t>
            </a:r>
          </a:p>
        </p:txBody>
      </p:sp>
      <p:sp>
        <p:nvSpPr>
          <p:cNvPr id="9" name="Retângulo 8"/>
          <p:cNvSpPr/>
          <p:nvPr/>
        </p:nvSpPr>
        <p:spPr>
          <a:xfrm>
            <a:off x="4427984" y="1340768"/>
            <a:ext cx="4427984" cy="4424801"/>
          </a:xfrm>
          <a:prstGeom prst="rect">
            <a:avLst/>
          </a:prstGeom>
        </p:spPr>
        <p:txBody>
          <a:bodyPr wrap="square">
            <a:spAutoFit/>
          </a:bodyPr>
          <a:lstStyle/>
          <a:p>
            <a:pPr marL="179388" indent="-179388">
              <a:lnSpc>
                <a:spcPct val="150000"/>
              </a:lnSpc>
              <a:spcBef>
                <a:spcPts val="600"/>
              </a:spcBef>
              <a:spcAft>
                <a:spcPts val="600"/>
              </a:spcAft>
              <a:buFont typeface="Wingdings" pitchFamily="2" charset="2"/>
              <a:buChar char="Ø"/>
              <a:defRPr/>
            </a:pP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 Tocou-lhe </a:t>
            </a: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o centro da memória com a ponta dos dedos como a recolher o material de lembranças do companheiro. </a:t>
            </a:r>
            <a:endPar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endParaRPr>
          </a:p>
        </p:txBody>
      </p:sp>
      <p:sp>
        <p:nvSpPr>
          <p:cNvPr id="10" name="Retângulo 9"/>
          <p:cNvSpPr/>
          <p:nvPr/>
        </p:nvSpPr>
        <p:spPr>
          <a:xfrm>
            <a:off x="4427984" y="1352957"/>
            <a:ext cx="4392488" cy="4524315"/>
          </a:xfrm>
          <a:prstGeom prst="rect">
            <a:avLst/>
          </a:prstGeom>
        </p:spPr>
        <p:txBody>
          <a:bodyPr wrap="square">
            <a:spAutoFit/>
          </a:bodyPr>
          <a:lstStyle/>
          <a:p>
            <a:pPr marL="179388" indent="-179388">
              <a:lnSpc>
                <a:spcPct val="150000"/>
              </a:lnSpc>
              <a:spcBef>
                <a:spcPts val="600"/>
              </a:spcBef>
              <a:spcAft>
                <a:spcPts val="600"/>
              </a:spcAft>
              <a:buFont typeface="Wingdings" pitchFamily="2" charset="2"/>
              <a:buChar char="Ø"/>
              <a:defRPr/>
            </a:pP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rPr>
              <a:t>Pouco a pouco vi que a luz mental do comunicante se misturava às irradiações do trabalhador encarnado.</a:t>
            </a:r>
            <a:endPar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Impact" pitchFamily="34" charset="0"/>
              <a:cs typeface="Tahoma"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 calcmode="lin" valueType="num">
                                      <p:cBhvr>
                                        <p:cTn id="2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nodeType="clickEffect">
                                  <p:stCondLst>
                                    <p:cond delay="0"/>
                                  </p:stCondLst>
                                  <p:iterate type="wd">
                                    <p:tmPct val="10000"/>
                                  </p:iterate>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385" decel="100000"/>
                                        <p:tgtEl>
                                          <p:spTgt spid="3">
                                            <p:txEl>
                                              <p:pRg st="0" end="0"/>
                                            </p:txEl>
                                          </p:spTgt>
                                        </p:tgtEl>
                                      </p:cBhvr>
                                    </p:animEffect>
                                    <p:animScale>
                                      <p:cBhvr>
                                        <p:cTn id="40" dur="385" decel="100000"/>
                                        <p:tgtEl>
                                          <p:spTgt spid="3">
                                            <p:txEl>
                                              <p:pRg st="0" end="0"/>
                                            </p:txEl>
                                          </p:spTgt>
                                        </p:tgtEl>
                                      </p:cBhvr>
                                      <p:from x="10000" y="10000"/>
                                      <p:to x="200000" y="450000"/>
                                    </p:animScale>
                                    <p:animScale>
                                      <p:cBhvr>
                                        <p:cTn id="41" dur="615" accel="100000" fill="hold">
                                          <p:stCondLst>
                                            <p:cond delay="385"/>
                                          </p:stCondLst>
                                        </p:cTn>
                                        <p:tgtEl>
                                          <p:spTgt spid="3">
                                            <p:txEl>
                                              <p:pRg st="0" end="0"/>
                                            </p:txEl>
                                          </p:spTgt>
                                        </p:tgtEl>
                                      </p:cBhvr>
                                      <p:from x="200000" y="450000"/>
                                      <p:to x="100000" y="100000"/>
                                    </p:animScale>
                                    <p:set>
                                      <p:cBhvr>
                                        <p:cTn id="42" dur="385" fill="hold"/>
                                        <p:tgtEl>
                                          <p:spTgt spid="3">
                                            <p:txEl>
                                              <p:pRg st="0" end="0"/>
                                            </p:txEl>
                                          </p:spTgt>
                                        </p:tgtEl>
                                        <p:attrNameLst>
                                          <p:attrName>ppt_x</p:attrName>
                                        </p:attrNameLst>
                                      </p:cBhvr>
                                      <p:to>
                                        <p:strVal val="(0.5)"/>
                                      </p:to>
                                    </p:set>
                                    <p:anim from="(0.5)" to="(#ppt_x)" calcmode="lin" valueType="num">
                                      <p:cBhvr>
                                        <p:cTn id="43" dur="615" accel="100000" fill="hold">
                                          <p:stCondLst>
                                            <p:cond delay="385"/>
                                          </p:stCondLst>
                                        </p:cTn>
                                        <p:tgtEl>
                                          <p:spTgt spid="3">
                                            <p:txEl>
                                              <p:pRg st="0" end="0"/>
                                            </p:txEl>
                                          </p:spTgt>
                                        </p:tgtEl>
                                        <p:attrNameLst>
                                          <p:attrName>ppt_x</p:attrName>
                                        </p:attrNameLst>
                                      </p:cBhvr>
                                    </p:anim>
                                    <p:set>
                                      <p:cBhvr>
                                        <p:cTn id="44" dur="385" fill="hold"/>
                                        <p:tgtEl>
                                          <p:spTgt spid="3">
                                            <p:txEl>
                                              <p:pRg st="0" end="0"/>
                                            </p:txEl>
                                          </p:spTgt>
                                        </p:tgtEl>
                                        <p:attrNameLst>
                                          <p:attrName>ppt_y</p:attrName>
                                        </p:attrNameLst>
                                      </p:cBhvr>
                                      <p:to>
                                        <p:strVal val="(#ppt_y+0.4)"/>
                                      </p:to>
                                    </p:set>
                                    <p:anim from="(#ppt_y+0.4)" to="(#ppt_y)" calcmode="lin" valueType="num">
                                      <p:cBhvr>
                                        <p:cTn id="45" dur="615" accel="100000" fill="hold">
                                          <p:stCondLst>
                                            <p:cond delay="385"/>
                                          </p:stCondLst>
                                        </p:cTn>
                                        <p:tgtEl>
                                          <p:spTgt spid="3">
                                            <p:txEl>
                                              <p:pRg st="0" end="0"/>
                                            </p:txEl>
                                          </p:spTgt>
                                        </p:tgtEl>
                                        <p:attrNameLst>
                                          <p:attrName>ppt_y</p:attrName>
                                        </p:attrNameLst>
                                      </p:cBhvr>
                                    </p:anim>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theme/theme1.xml><?xml version="1.0" encoding="utf-8"?>
<a:theme xmlns:a="http://schemas.openxmlformats.org/drawingml/2006/main" name="CEFAK 50">
  <a:themeElements>
    <a:clrScheme name="CEFAK 5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FAK 50">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EFAK 5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FAK 5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FAK 5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FAK 5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FAK 5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FAK 5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FAK 5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FAK 5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FAK 5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FAK 5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FAK 5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FAK 5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1016</TotalTime>
  <Words>668</Words>
  <Application>Microsoft Office PowerPoint</Application>
  <PresentationFormat>Apresentação na tela (4:3)</PresentationFormat>
  <Paragraphs>82</Paragraphs>
  <Slides>22</Slides>
  <Notes>1</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CEFAK 50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Eliane</dc:creator>
  <cp:lastModifiedBy>Silviane Godinho</cp:lastModifiedBy>
  <cp:revision>54</cp:revision>
  <dcterms:created xsi:type="dcterms:W3CDTF">2013-06-29T17:13:53Z</dcterms:created>
  <dcterms:modified xsi:type="dcterms:W3CDTF">2017-07-05T15:16:01Z</dcterms:modified>
</cp:coreProperties>
</file>